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Lst>
  <p:notesMasterIdLst>
    <p:notesMasterId r:id="rId66"/>
  </p:notesMasterIdLst>
  <p:sldIdLst>
    <p:sldId id="2146848226" r:id="rId2"/>
    <p:sldId id="2146848119" r:id="rId3"/>
    <p:sldId id="2146848120" r:id="rId4"/>
    <p:sldId id="2146848128" r:id="rId5"/>
    <p:sldId id="2146848121" r:id="rId6"/>
    <p:sldId id="2146848122" r:id="rId7"/>
    <p:sldId id="2146848130" r:id="rId8"/>
    <p:sldId id="2146848227" r:id="rId9"/>
    <p:sldId id="2146848131" r:id="rId10"/>
    <p:sldId id="2146848134" r:id="rId11"/>
    <p:sldId id="2146848132" r:id="rId12"/>
    <p:sldId id="2146848129" r:id="rId13"/>
    <p:sldId id="2146848123" r:id="rId14"/>
    <p:sldId id="2146848135" r:id="rId15"/>
    <p:sldId id="2146848127" r:id="rId16"/>
    <p:sldId id="2146848229" r:id="rId17"/>
    <p:sldId id="2146848230" r:id="rId18"/>
    <p:sldId id="2146848231" r:id="rId19"/>
    <p:sldId id="2146848232" r:id="rId20"/>
    <p:sldId id="2146848233" r:id="rId21"/>
    <p:sldId id="2146848234" r:id="rId22"/>
    <p:sldId id="2146848124" r:id="rId23"/>
    <p:sldId id="2146848125" r:id="rId24"/>
    <p:sldId id="2146848159" r:id="rId25"/>
    <p:sldId id="2146848126" r:id="rId26"/>
    <p:sldId id="2146848235" r:id="rId27"/>
    <p:sldId id="2146848236" r:id="rId28"/>
    <p:sldId id="2146848237" r:id="rId29"/>
    <p:sldId id="2146848238" r:id="rId30"/>
    <p:sldId id="2146848239" r:id="rId31"/>
    <p:sldId id="2146848240" r:id="rId32"/>
    <p:sldId id="2146848241" r:id="rId33"/>
    <p:sldId id="2146848242" r:id="rId34"/>
    <p:sldId id="2146848136" r:id="rId35"/>
    <p:sldId id="2146848137" r:id="rId36"/>
    <p:sldId id="2146848138" r:id="rId37"/>
    <p:sldId id="2146848139" r:id="rId38"/>
    <p:sldId id="2146848140" r:id="rId39"/>
    <p:sldId id="2146848141" r:id="rId40"/>
    <p:sldId id="2146848142" r:id="rId41"/>
    <p:sldId id="2146848143" r:id="rId42"/>
    <p:sldId id="2146848144" r:id="rId43"/>
    <p:sldId id="2146848145" r:id="rId44"/>
    <p:sldId id="2146848146" r:id="rId45"/>
    <p:sldId id="2146848147" r:id="rId46"/>
    <p:sldId id="2146848148" r:id="rId47"/>
    <p:sldId id="2146848149" r:id="rId48"/>
    <p:sldId id="2146848150" r:id="rId49"/>
    <p:sldId id="2146848151" r:id="rId50"/>
    <p:sldId id="2146848152" r:id="rId51"/>
    <p:sldId id="2146848153" r:id="rId52"/>
    <p:sldId id="2146848154" r:id="rId53"/>
    <p:sldId id="2146848250" r:id="rId54"/>
    <p:sldId id="2146848156" r:id="rId55"/>
    <p:sldId id="2146848155" r:id="rId56"/>
    <p:sldId id="2146848157" r:id="rId57"/>
    <p:sldId id="2146848158" r:id="rId58"/>
    <p:sldId id="3270" r:id="rId59"/>
    <p:sldId id="2146848244" r:id="rId60"/>
    <p:sldId id="2146848245" r:id="rId61"/>
    <p:sldId id="2146848246" r:id="rId62"/>
    <p:sldId id="2146848247" r:id="rId63"/>
    <p:sldId id="2146848249" r:id="rId64"/>
    <p:sldId id="2146848248" r:id="rId65"/>
  </p:sld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95582667-6102-27E7-ED8E-01A166EB4B6B}" name="Guest User" initials="GU" userId="Guest User"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6096"/>
  </p:normalViewPr>
  <p:slideViewPr>
    <p:cSldViewPr snapToGrid="0">
      <p:cViewPr varScale="1">
        <p:scale>
          <a:sx n="95" d="100"/>
          <a:sy n="95" d="100"/>
        </p:scale>
        <p:origin x="140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71"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4038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3424BB-6673-ED79-2605-1333FAB221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5E3CBF-C1FA-9DB0-2745-DA014785AB46}"/>
              </a:ext>
            </a:extLst>
          </p:cNvPr>
          <p:cNvSpPr>
            <a:spLocks noGrp="1" noRot="1" noChangeAspect="1"/>
          </p:cNvSpPr>
          <p:nvPr>
            <p:ph type="sldImg"/>
          </p:nvPr>
        </p:nvSpPr>
        <p:spPr>
          <a:xfrm>
            <a:off x="685800" y="914400"/>
            <a:ext cx="5614988" cy="3157538"/>
          </a:xfrm>
        </p:spPr>
      </p:sp>
      <p:sp>
        <p:nvSpPr>
          <p:cNvPr id="3" name="Notes Placeholder 2">
            <a:extLst>
              <a:ext uri="{FF2B5EF4-FFF2-40B4-BE49-F238E27FC236}">
                <a16:creationId xmlns:a16="http://schemas.microsoft.com/office/drawing/2014/main" id="{76AEC9E6-D898-7862-71E3-16362515627E}"/>
              </a:ext>
            </a:extLst>
          </p:cNvPr>
          <p:cNvSpPr>
            <a:spLocks noGrp="1"/>
          </p:cNvSpPr>
          <p:nvPr>
            <p:ph type="body" idx="1"/>
          </p:nvPr>
        </p:nvSpPr>
        <p:spPr/>
        <p:txBody>
          <a:bodyPr/>
          <a:lstStyle/>
          <a:p>
            <a:pPr defTabSz="945010">
              <a:defRPr/>
            </a:pPr>
            <a:endParaRPr lang="en-US" sz="1000" b="0" dirty="0"/>
          </a:p>
        </p:txBody>
      </p:sp>
      <p:sp>
        <p:nvSpPr>
          <p:cNvPr id="4" name="Slide Number Placeholder 3">
            <a:extLst>
              <a:ext uri="{FF2B5EF4-FFF2-40B4-BE49-F238E27FC236}">
                <a16:creationId xmlns:a16="http://schemas.microsoft.com/office/drawing/2014/main" id="{E3ED2575-BAEA-8232-4755-83133913505A}"/>
              </a:ext>
            </a:extLst>
          </p:cNvPr>
          <p:cNvSpPr>
            <a:spLocks noGrp="1"/>
          </p:cNvSpPr>
          <p:nvPr>
            <p:ph type="sldNum" sz="quarter" idx="10"/>
          </p:nvPr>
        </p:nvSpPr>
        <p:spPr/>
        <p:txBody>
          <a:bodyPr/>
          <a:lstStyle/>
          <a:p>
            <a:fld id="{710104DB-87CA-D64F-AB86-DB2520DDF5D7}" type="slidenum">
              <a:rPr lang="en-US" smtClean="0"/>
              <a:t>1</a:t>
            </a:fld>
            <a:endParaRPr lang="en-US"/>
          </a:p>
        </p:txBody>
      </p:sp>
    </p:spTree>
    <p:extLst>
      <p:ext uri="{BB962C8B-B14F-4D97-AF65-F5344CB8AC3E}">
        <p14:creationId xmlns:p14="http://schemas.microsoft.com/office/powerpoint/2010/main" val="3373196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78DD3-549D-11D8-8DEE-6C6626D352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0B3A59-2FF7-88CF-5C57-D4880982E6F4}"/>
              </a:ext>
            </a:extLst>
          </p:cNvPr>
          <p:cNvSpPr>
            <a:spLocks noGrp="1" noRot="1" noChangeAspect="1"/>
          </p:cNvSpPr>
          <p:nvPr>
            <p:ph type="sldImg"/>
          </p:nvPr>
        </p:nvSpPr>
        <p:spPr>
          <a:xfrm>
            <a:off x="685800" y="914400"/>
            <a:ext cx="5614988" cy="3157538"/>
          </a:xfrm>
        </p:spPr>
      </p:sp>
      <p:sp>
        <p:nvSpPr>
          <p:cNvPr id="3" name="Notes Placeholder 2">
            <a:extLst>
              <a:ext uri="{FF2B5EF4-FFF2-40B4-BE49-F238E27FC236}">
                <a16:creationId xmlns:a16="http://schemas.microsoft.com/office/drawing/2014/main" id="{247FE848-B6F0-0978-F2EE-65A21E5B0FA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kern="120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AEE12217-CFA6-65E1-BF84-CB06C73E7CBF}"/>
              </a:ext>
            </a:extLst>
          </p:cNvPr>
          <p:cNvSpPr>
            <a:spLocks noGrp="1"/>
          </p:cNvSpPr>
          <p:nvPr>
            <p:ph type="sldNum" sz="quarter" idx="10"/>
          </p:nvPr>
        </p:nvSpPr>
        <p:spPr/>
        <p:txBody>
          <a:bodyPr/>
          <a:lstStyle/>
          <a:p>
            <a:fld id="{710104DB-87CA-D64F-AB86-DB2520DDF5D7}" type="slidenum">
              <a:rPr lang="en-US" smtClean="0"/>
              <a:t>10</a:t>
            </a:fld>
            <a:endParaRPr lang="en-US"/>
          </a:p>
        </p:txBody>
      </p:sp>
    </p:spTree>
    <p:extLst>
      <p:ext uri="{BB962C8B-B14F-4D97-AF65-F5344CB8AC3E}">
        <p14:creationId xmlns:p14="http://schemas.microsoft.com/office/powerpoint/2010/main" val="2801696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9B0586-D716-3152-A211-FCC346B54E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277FDF-063D-2631-2037-3CC8C21F2395}"/>
              </a:ext>
            </a:extLst>
          </p:cNvPr>
          <p:cNvSpPr>
            <a:spLocks noGrp="1" noRot="1" noChangeAspect="1"/>
          </p:cNvSpPr>
          <p:nvPr>
            <p:ph type="sldImg"/>
          </p:nvPr>
        </p:nvSpPr>
        <p:spPr>
          <a:xfrm>
            <a:off x="685800" y="914400"/>
            <a:ext cx="5614988" cy="3157538"/>
          </a:xfrm>
        </p:spPr>
      </p:sp>
      <p:sp>
        <p:nvSpPr>
          <p:cNvPr id="3" name="Notes Placeholder 2">
            <a:extLst>
              <a:ext uri="{FF2B5EF4-FFF2-40B4-BE49-F238E27FC236}">
                <a16:creationId xmlns:a16="http://schemas.microsoft.com/office/drawing/2014/main" id="{D7012F25-A840-5352-9BE4-0D0730D4392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kern="120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9BC9EB42-60F3-A7B4-F174-3DD22A264A5B}"/>
              </a:ext>
            </a:extLst>
          </p:cNvPr>
          <p:cNvSpPr>
            <a:spLocks noGrp="1"/>
          </p:cNvSpPr>
          <p:nvPr>
            <p:ph type="sldNum" sz="quarter" idx="10"/>
          </p:nvPr>
        </p:nvSpPr>
        <p:spPr/>
        <p:txBody>
          <a:bodyPr/>
          <a:lstStyle/>
          <a:p>
            <a:fld id="{710104DB-87CA-D64F-AB86-DB2520DDF5D7}" type="slidenum">
              <a:rPr lang="en-US" smtClean="0"/>
              <a:t>11</a:t>
            </a:fld>
            <a:endParaRPr lang="en-US"/>
          </a:p>
        </p:txBody>
      </p:sp>
    </p:spTree>
    <p:extLst>
      <p:ext uri="{BB962C8B-B14F-4D97-AF65-F5344CB8AC3E}">
        <p14:creationId xmlns:p14="http://schemas.microsoft.com/office/powerpoint/2010/main" val="4231630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52D1C-8422-A6BB-4868-30DAFA4966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E7FF8A-0845-261F-EF19-C291C70A4DE2}"/>
              </a:ext>
            </a:extLst>
          </p:cNvPr>
          <p:cNvSpPr>
            <a:spLocks noGrp="1" noRot="1" noChangeAspect="1"/>
          </p:cNvSpPr>
          <p:nvPr>
            <p:ph type="sldImg"/>
          </p:nvPr>
        </p:nvSpPr>
        <p:spPr>
          <a:xfrm>
            <a:off x="685800" y="914400"/>
            <a:ext cx="5614988" cy="3157538"/>
          </a:xfrm>
        </p:spPr>
      </p:sp>
      <p:sp>
        <p:nvSpPr>
          <p:cNvPr id="3" name="Notes Placeholder 2">
            <a:extLst>
              <a:ext uri="{FF2B5EF4-FFF2-40B4-BE49-F238E27FC236}">
                <a16:creationId xmlns:a16="http://schemas.microsoft.com/office/drawing/2014/main" id="{97F2E6F3-F77E-805C-44C7-6E9E375803C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kern="120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99DBA32E-3B1D-9521-4DB4-65385214300C}"/>
              </a:ext>
            </a:extLst>
          </p:cNvPr>
          <p:cNvSpPr>
            <a:spLocks noGrp="1"/>
          </p:cNvSpPr>
          <p:nvPr>
            <p:ph type="sldNum" sz="quarter" idx="10"/>
          </p:nvPr>
        </p:nvSpPr>
        <p:spPr/>
        <p:txBody>
          <a:bodyPr/>
          <a:lstStyle/>
          <a:p>
            <a:fld id="{710104DB-87CA-D64F-AB86-DB2520DDF5D7}" type="slidenum">
              <a:rPr lang="en-US" smtClean="0"/>
              <a:t>12</a:t>
            </a:fld>
            <a:endParaRPr lang="en-US"/>
          </a:p>
        </p:txBody>
      </p:sp>
    </p:spTree>
    <p:extLst>
      <p:ext uri="{BB962C8B-B14F-4D97-AF65-F5344CB8AC3E}">
        <p14:creationId xmlns:p14="http://schemas.microsoft.com/office/powerpoint/2010/main" val="371576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8F25C-4ADC-D440-26E7-E7D964A112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40F1AC-1E94-4592-14A5-5A68D9C6D5BA}"/>
              </a:ext>
            </a:extLst>
          </p:cNvPr>
          <p:cNvSpPr>
            <a:spLocks noGrp="1" noRot="1" noChangeAspect="1"/>
          </p:cNvSpPr>
          <p:nvPr>
            <p:ph type="sldImg"/>
          </p:nvPr>
        </p:nvSpPr>
        <p:spPr>
          <a:xfrm>
            <a:off x="685800" y="914400"/>
            <a:ext cx="5614988" cy="3157538"/>
          </a:xfrm>
        </p:spPr>
      </p:sp>
      <p:sp>
        <p:nvSpPr>
          <p:cNvPr id="3" name="Notes Placeholder 2">
            <a:extLst>
              <a:ext uri="{FF2B5EF4-FFF2-40B4-BE49-F238E27FC236}">
                <a16:creationId xmlns:a16="http://schemas.microsoft.com/office/drawing/2014/main" id="{EAD88878-A31F-34A7-6575-0EC6E16FEF5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kern="120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8A7D07F6-B7C3-CC5C-36D8-1B23AF79AED2}"/>
              </a:ext>
            </a:extLst>
          </p:cNvPr>
          <p:cNvSpPr>
            <a:spLocks noGrp="1"/>
          </p:cNvSpPr>
          <p:nvPr>
            <p:ph type="sldNum" sz="quarter" idx="10"/>
          </p:nvPr>
        </p:nvSpPr>
        <p:spPr/>
        <p:txBody>
          <a:bodyPr/>
          <a:lstStyle/>
          <a:p>
            <a:fld id="{710104DB-87CA-D64F-AB86-DB2520DDF5D7}" type="slidenum">
              <a:rPr lang="en-US" smtClean="0"/>
              <a:t>13</a:t>
            </a:fld>
            <a:endParaRPr lang="en-US"/>
          </a:p>
        </p:txBody>
      </p:sp>
    </p:spTree>
    <p:extLst>
      <p:ext uri="{BB962C8B-B14F-4D97-AF65-F5344CB8AC3E}">
        <p14:creationId xmlns:p14="http://schemas.microsoft.com/office/powerpoint/2010/main" val="12345536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8BED6-BCE0-E835-A22D-E792877EE1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649D40-FC3A-05F3-C447-A9531116F8E8}"/>
              </a:ext>
            </a:extLst>
          </p:cNvPr>
          <p:cNvSpPr>
            <a:spLocks noGrp="1" noRot="1" noChangeAspect="1"/>
          </p:cNvSpPr>
          <p:nvPr>
            <p:ph type="sldImg"/>
          </p:nvPr>
        </p:nvSpPr>
        <p:spPr>
          <a:xfrm>
            <a:off x="685800" y="914400"/>
            <a:ext cx="5614988" cy="3157538"/>
          </a:xfrm>
        </p:spPr>
      </p:sp>
      <p:sp>
        <p:nvSpPr>
          <p:cNvPr id="3" name="Notes Placeholder 2">
            <a:extLst>
              <a:ext uri="{FF2B5EF4-FFF2-40B4-BE49-F238E27FC236}">
                <a16:creationId xmlns:a16="http://schemas.microsoft.com/office/drawing/2014/main" id="{BD9F1F75-C617-C51F-F856-64FE64C66368}"/>
              </a:ext>
            </a:extLst>
          </p:cNvPr>
          <p:cNvSpPr>
            <a:spLocks noGrp="1"/>
          </p:cNvSpPr>
          <p:nvPr>
            <p:ph type="body" idx="1"/>
          </p:nvPr>
        </p:nvSpPr>
        <p:spPr/>
        <p:txBody>
          <a:bodyPr/>
          <a:lstStyle/>
          <a:p>
            <a:r>
              <a:rPr lang="en-US" sz="1000" kern="1200">
                <a:solidFill>
                  <a:schemeClr val="tx1"/>
                </a:solidFill>
                <a:effectLst/>
                <a:latin typeface="Arial"/>
                <a:cs typeface="Arial"/>
              </a:rPr>
              <a:t>Big Crete </a:t>
            </a:r>
            <a:r>
              <a:rPr lang="en-US" sz="1000">
                <a:latin typeface="Arial"/>
                <a:cs typeface="Arial"/>
              </a:rPr>
              <a:t>Mode In</a:t>
            </a:r>
            <a:r>
              <a:rPr lang="en-US" sz="1000" kern="1200">
                <a:solidFill>
                  <a:schemeClr val="tx1"/>
                </a:solidFill>
                <a:effectLst/>
                <a:latin typeface="Arial"/>
                <a:cs typeface="Arial"/>
              </a:rPr>
              <a:t> this configuration, an </a:t>
            </a:r>
            <a:r>
              <a:rPr lang="en-US" sz="1000" b="1" kern="1200">
                <a:solidFill>
                  <a:schemeClr val="tx1"/>
                </a:solidFill>
                <a:effectLst/>
                <a:latin typeface="Arial"/>
                <a:cs typeface="Arial"/>
              </a:rPr>
              <a:t>asymmetric top/bottom switch topology</a:t>
            </a:r>
            <a:r>
              <a:rPr lang="en-US" sz="1000" kern="1200">
                <a:solidFill>
                  <a:schemeClr val="tx1"/>
                </a:solidFill>
                <a:effectLst/>
                <a:latin typeface="Arial"/>
                <a:cs typeface="Arial"/>
              </a:rPr>
              <a:t> enables four hosts connected</a:t>
            </a:r>
            <a:endParaRPr lang="en-US">
              <a:latin typeface="Arial"/>
              <a:cs typeface="Arial"/>
            </a:endParaRPr>
          </a:p>
          <a:p>
            <a:r>
              <a:rPr lang="en-US" sz="1000" kern="1200">
                <a:solidFill>
                  <a:schemeClr val="tx1"/>
                </a:solidFill>
                <a:effectLst/>
                <a:latin typeface="Arial" panose="020B0604020202020204" pitchFamily="34" charset="0"/>
                <a:ea typeface="+mn-ea"/>
                <a:cs typeface="Arial" panose="020B0604020202020204" pitchFamily="34" charset="0"/>
              </a:rPr>
              <a:t>to the top switch to access </a:t>
            </a:r>
            <a:r>
              <a:rPr lang="en-US" sz="1000" b="1" kern="1200">
                <a:solidFill>
                  <a:schemeClr val="tx1"/>
                </a:solidFill>
                <a:effectLst/>
                <a:latin typeface="Arial" panose="020B0604020202020204" pitchFamily="34" charset="0"/>
                <a:ea typeface="+mn-ea"/>
                <a:cs typeface="Arial" panose="020B0604020202020204" pitchFamily="34" charset="0"/>
              </a:rPr>
              <a:t>all Fabric-Attached Memory (FAM) modules connected with both top and bottom</a:t>
            </a:r>
            <a:r>
              <a:rPr lang="en-US" sz="1000" kern="1200">
                <a:solidFill>
                  <a:schemeClr val="tx1"/>
                </a:solidFill>
                <a:effectLst/>
                <a:latin typeface="Arial" panose="020B0604020202020204" pitchFamily="34" charset="0"/>
                <a:ea typeface="+mn-ea"/>
                <a:cs typeface="Arial" panose="020B0604020202020204" pitchFamily="34" charset="0"/>
              </a:rPr>
              <a:t>. This setup is ideal for</a:t>
            </a:r>
          </a:p>
          <a:p>
            <a:r>
              <a:rPr lang="en-US" sz="1000" kern="1200">
                <a:solidFill>
                  <a:schemeClr val="tx1"/>
                </a:solidFill>
                <a:effectLst/>
                <a:latin typeface="Arial" panose="020B0604020202020204" pitchFamily="34" charset="0"/>
                <a:ea typeface="+mn-ea"/>
                <a:cs typeface="Arial" panose="020B0604020202020204" pitchFamily="34" charset="0"/>
              </a:rPr>
              <a:t>exploring </a:t>
            </a:r>
            <a:r>
              <a:rPr lang="en-US" sz="1000" b="1" kern="1200">
                <a:solidFill>
                  <a:schemeClr val="tx1"/>
                </a:solidFill>
                <a:effectLst/>
                <a:latin typeface="Arial" panose="020B0604020202020204" pitchFamily="34" charset="0"/>
                <a:ea typeface="+mn-ea"/>
                <a:cs typeface="Arial" panose="020B0604020202020204" pitchFamily="34" charset="0"/>
              </a:rPr>
              <a:t>large in-core computations</a:t>
            </a:r>
            <a:r>
              <a:rPr lang="en-US" sz="1000" kern="1200">
                <a:solidFill>
                  <a:schemeClr val="tx1"/>
                </a:solidFill>
                <a:effectLst/>
                <a:latin typeface="Arial" panose="020B0604020202020204" pitchFamily="34" charset="0"/>
                <a:ea typeface="+mn-ea"/>
                <a:cs typeface="Arial" panose="020B0604020202020204" pitchFamily="34" charset="0"/>
              </a:rPr>
              <a:t> and high-capacity memory pooling scenarios.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effectLst/>
                <a:latin typeface="Arial" panose="020B0604020202020204" pitchFamily="34" charset="0"/>
                <a:ea typeface="+mn-ea"/>
                <a:cs typeface="Arial" panose="020B0604020202020204" pitchFamily="34" charset="0"/>
              </a:rPr>
              <a:t>The goal of the cxl emulator is to increase the productivity as the hardware is constrained. </a:t>
            </a:r>
          </a:p>
        </p:txBody>
      </p:sp>
      <p:sp>
        <p:nvSpPr>
          <p:cNvPr id="4" name="Slide Number Placeholder 3">
            <a:extLst>
              <a:ext uri="{FF2B5EF4-FFF2-40B4-BE49-F238E27FC236}">
                <a16:creationId xmlns:a16="http://schemas.microsoft.com/office/drawing/2014/main" id="{27A4DBF4-5FEA-B3EE-B25B-AF2C0164F30F}"/>
              </a:ext>
            </a:extLst>
          </p:cNvPr>
          <p:cNvSpPr>
            <a:spLocks noGrp="1"/>
          </p:cNvSpPr>
          <p:nvPr>
            <p:ph type="sldNum" sz="quarter" idx="10"/>
          </p:nvPr>
        </p:nvSpPr>
        <p:spPr/>
        <p:txBody>
          <a:bodyPr/>
          <a:lstStyle/>
          <a:p>
            <a:fld id="{710104DB-87CA-D64F-AB86-DB2520DDF5D7}" type="slidenum">
              <a:rPr lang="en-US" smtClean="0"/>
              <a:t>14</a:t>
            </a:fld>
            <a:endParaRPr lang="en-US"/>
          </a:p>
        </p:txBody>
      </p:sp>
    </p:spTree>
    <p:extLst>
      <p:ext uri="{BB962C8B-B14F-4D97-AF65-F5344CB8AC3E}">
        <p14:creationId xmlns:p14="http://schemas.microsoft.com/office/powerpoint/2010/main" val="21053173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F629D5-A70E-6599-7A34-E76C2F231F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E9A955-51DF-2CFE-4EC2-2448B0C989B2}"/>
              </a:ext>
            </a:extLst>
          </p:cNvPr>
          <p:cNvSpPr>
            <a:spLocks noGrp="1" noRot="1" noChangeAspect="1"/>
          </p:cNvSpPr>
          <p:nvPr>
            <p:ph type="sldImg"/>
          </p:nvPr>
        </p:nvSpPr>
        <p:spPr>
          <a:xfrm>
            <a:off x="685800" y="914400"/>
            <a:ext cx="5614988" cy="3157538"/>
          </a:xfrm>
        </p:spPr>
      </p:sp>
      <p:sp>
        <p:nvSpPr>
          <p:cNvPr id="3" name="Notes Placeholder 2">
            <a:extLst>
              <a:ext uri="{FF2B5EF4-FFF2-40B4-BE49-F238E27FC236}">
                <a16:creationId xmlns:a16="http://schemas.microsoft.com/office/drawing/2014/main" id="{C5B3DB2A-CCCA-25F6-A634-8C6F912B061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kern="120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E4C50920-DE45-0019-E9A4-8194F9F56980}"/>
              </a:ext>
            </a:extLst>
          </p:cNvPr>
          <p:cNvSpPr>
            <a:spLocks noGrp="1"/>
          </p:cNvSpPr>
          <p:nvPr>
            <p:ph type="sldNum" sz="quarter" idx="10"/>
          </p:nvPr>
        </p:nvSpPr>
        <p:spPr/>
        <p:txBody>
          <a:bodyPr/>
          <a:lstStyle/>
          <a:p>
            <a:fld id="{710104DB-87CA-D64F-AB86-DB2520DDF5D7}" type="slidenum">
              <a:rPr lang="en-US" smtClean="0"/>
              <a:t>15</a:t>
            </a:fld>
            <a:endParaRPr lang="en-US"/>
          </a:p>
        </p:txBody>
      </p:sp>
    </p:spTree>
    <p:extLst>
      <p:ext uri="{BB962C8B-B14F-4D97-AF65-F5344CB8AC3E}">
        <p14:creationId xmlns:p14="http://schemas.microsoft.com/office/powerpoint/2010/main" val="8780482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3424BB-6673-ED79-2605-1333FAB221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5E3CBF-C1FA-9DB0-2745-DA014785AB46}"/>
              </a:ext>
            </a:extLst>
          </p:cNvPr>
          <p:cNvSpPr>
            <a:spLocks noGrp="1" noRot="1" noChangeAspect="1"/>
          </p:cNvSpPr>
          <p:nvPr>
            <p:ph type="sldImg"/>
          </p:nvPr>
        </p:nvSpPr>
        <p:spPr>
          <a:xfrm>
            <a:off x="685800" y="914400"/>
            <a:ext cx="5614988" cy="3157538"/>
          </a:xfrm>
        </p:spPr>
      </p:sp>
      <p:sp>
        <p:nvSpPr>
          <p:cNvPr id="3" name="Notes Placeholder 2">
            <a:extLst>
              <a:ext uri="{FF2B5EF4-FFF2-40B4-BE49-F238E27FC236}">
                <a16:creationId xmlns:a16="http://schemas.microsoft.com/office/drawing/2014/main" id="{76AEC9E6-D898-7862-71E3-16362515627E}"/>
              </a:ext>
            </a:extLst>
          </p:cNvPr>
          <p:cNvSpPr>
            <a:spLocks noGrp="1"/>
          </p:cNvSpPr>
          <p:nvPr>
            <p:ph type="body" idx="1"/>
          </p:nvPr>
        </p:nvSpPr>
        <p:spPr/>
        <p:txBody>
          <a:bodyPr/>
          <a:lstStyle/>
          <a:p>
            <a:pPr defTabSz="945010">
              <a:defRPr/>
            </a:pPr>
            <a:endParaRPr lang="en-US" sz="1000" b="0"/>
          </a:p>
        </p:txBody>
      </p:sp>
      <p:sp>
        <p:nvSpPr>
          <p:cNvPr id="4" name="Slide Number Placeholder 3">
            <a:extLst>
              <a:ext uri="{FF2B5EF4-FFF2-40B4-BE49-F238E27FC236}">
                <a16:creationId xmlns:a16="http://schemas.microsoft.com/office/drawing/2014/main" id="{E3ED2575-BAEA-8232-4755-83133913505A}"/>
              </a:ext>
            </a:extLst>
          </p:cNvPr>
          <p:cNvSpPr>
            <a:spLocks noGrp="1"/>
          </p:cNvSpPr>
          <p:nvPr>
            <p:ph type="sldNum" sz="quarter" idx="10"/>
          </p:nvPr>
        </p:nvSpPr>
        <p:spPr/>
        <p:txBody>
          <a:bodyPr/>
          <a:lstStyle/>
          <a:p>
            <a:fld id="{710104DB-87CA-D64F-AB86-DB2520DDF5D7}" type="slidenum">
              <a:rPr lang="en-US" smtClean="0"/>
              <a:t>16</a:t>
            </a:fld>
            <a:endParaRPr lang="en-US"/>
          </a:p>
        </p:txBody>
      </p:sp>
    </p:spTree>
    <p:extLst>
      <p:ext uri="{BB962C8B-B14F-4D97-AF65-F5344CB8AC3E}">
        <p14:creationId xmlns:p14="http://schemas.microsoft.com/office/powerpoint/2010/main" val="35758848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E304C-2160-12AB-1480-EB16FC1F45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6EE737-47E8-9439-883A-677EC7273B73}"/>
              </a:ext>
            </a:extLst>
          </p:cNvPr>
          <p:cNvSpPr>
            <a:spLocks noGrp="1" noRot="1" noChangeAspect="1"/>
          </p:cNvSpPr>
          <p:nvPr>
            <p:ph type="sldImg"/>
          </p:nvPr>
        </p:nvSpPr>
        <p:spPr>
          <a:xfrm>
            <a:off x="685800" y="914400"/>
            <a:ext cx="5614988" cy="3157538"/>
          </a:xfrm>
        </p:spPr>
      </p:sp>
      <p:sp>
        <p:nvSpPr>
          <p:cNvPr id="3" name="Notes Placeholder 2">
            <a:extLst>
              <a:ext uri="{FF2B5EF4-FFF2-40B4-BE49-F238E27FC236}">
                <a16:creationId xmlns:a16="http://schemas.microsoft.com/office/drawing/2014/main" id="{8452E0B3-C3E4-FB0D-1539-5F1399E9B017}"/>
              </a:ext>
            </a:extLst>
          </p:cNvPr>
          <p:cNvSpPr>
            <a:spLocks noGrp="1"/>
          </p:cNvSpPr>
          <p:nvPr>
            <p:ph type="body" idx="1"/>
          </p:nvPr>
        </p:nvSpPr>
        <p:spPr/>
        <p:txBody>
          <a:bodyPr/>
          <a:lstStyle/>
          <a:p>
            <a:pPr>
              <a:defRPr/>
            </a:pPr>
            <a:r>
              <a:rPr lang="en-US">
                <a:solidFill>
                  <a:srgbClr val="333333"/>
                </a:solidFill>
              </a:rPr>
              <a:t>This tutorial is timely because the community currently faces three gaps that make CXL 3.0 research difficult. </a:t>
            </a:r>
          </a:p>
          <a:p>
            <a:pPr>
              <a:defRPr/>
            </a:pPr>
            <a:r>
              <a:rPr lang="en-US">
                <a:solidFill>
                  <a:srgbClr val="333333"/>
                </a:solidFill>
              </a:rPr>
              <a:t>The first is a hardware gap. Real multi-host CXL 3.0 hardware is not yet broadly available to researchers, so the opportunity to experiment with it remains scarce. </a:t>
            </a:r>
          </a:p>
          <a:p>
            <a:pPr>
              <a:defRPr/>
            </a:pPr>
            <a:r>
              <a:rPr lang="en-US">
                <a:solidFill>
                  <a:srgbClr val="333333"/>
                </a:solidFill>
              </a:rPr>
              <a:t>The second is a software gap. Most applications today still assume that memory is private to each machine and that data must be moved through message passing, rather than living in a shared, byte-addressable pool. </a:t>
            </a:r>
          </a:p>
          <a:p>
            <a:pPr>
              <a:defRPr/>
            </a:pPr>
            <a:r>
              <a:rPr lang="en-US">
                <a:solidFill>
                  <a:srgbClr val="333333"/>
                </a:solidFill>
              </a:rPr>
              <a:t>The third is a scale gap. The tools we do have are limited to a single host, which means they cannot expose the cross-host behaviors that only become important at hyperscale.</a:t>
            </a:r>
          </a:p>
          <a:p>
            <a:pPr>
              <a:defRPr/>
            </a:pPr>
            <a:r>
              <a:rPr lang="en-US">
                <a:solidFill>
                  <a:srgbClr val="333333"/>
                </a:solidFill>
              </a:rPr>
              <a:t>Taken together, these three gaps are precisely what motivates the work we will present today.</a:t>
            </a:r>
          </a:p>
          <a:p>
            <a:pPr>
              <a:defRPr/>
            </a:pPr>
            <a:endParaRPr lang="en-US" kern="1200">
              <a:solidFill>
                <a:srgbClr val="333333"/>
              </a:solidFill>
              <a:effectLst/>
              <a:latin typeface="Aptos"/>
              <a:cs typeface="Arial" panose="020B0604020202020204" pitchFamily="34" charset="0"/>
            </a:endParaRPr>
          </a:p>
          <a:p>
            <a:pPr>
              <a:defRPr/>
            </a:pPr>
            <a:endParaRPr lang="en-US">
              <a:solidFill>
                <a:srgbClr val="333333"/>
              </a:solidFill>
              <a:latin typeface="Aptos"/>
              <a:cs typeface="Arial" panose="020B0604020202020204" pitchFamily="34" charset="0"/>
            </a:endParaRPr>
          </a:p>
        </p:txBody>
      </p:sp>
      <p:sp>
        <p:nvSpPr>
          <p:cNvPr id="4" name="Slide Number Placeholder 3">
            <a:extLst>
              <a:ext uri="{FF2B5EF4-FFF2-40B4-BE49-F238E27FC236}">
                <a16:creationId xmlns:a16="http://schemas.microsoft.com/office/drawing/2014/main" id="{89842613-50D8-B562-4041-203C1C1F773D}"/>
              </a:ext>
            </a:extLst>
          </p:cNvPr>
          <p:cNvSpPr>
            <a:spLocks noGrp="1"/>
          </p:cNvSpPr>
          <p:nvPr>
            <p:ph type="sldNum" sz="quarter" idx="10"/>
          </p:nvPr>
        </p:nvSpPr>
        <p:spPr/>
        <p:txBody>
          <a:bodyPr/>
          <a:lstStyle/>
          <a:p>
            <a:fld id="{710104DB-87CA-D64F-AB86-DB2520DDF5D7}" type="slidenum">
              <a:rPr lang="en-US" smtClean="0"/>
              <a:t>17</a:t>
            </a:fld>
            <a:endParaRPr lang="en-US"/>
          </a:p>
        </p:txBody>
      </p:sp>
    </p:spTree>
    <p:extLst>
      <p:ext uri="{BB962C8B-B14F-4D97-AF65-F5344CB8AC3E}">
        <p14:creationId xmlns:p14="http://schemas.microsoft.com/office/powerpoint/2010/main" val="26093998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BFCCA-AEBD-2B44-792F-7A5D24C5F7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6FF932-D735-485E-22AD-6D0F720E0DA9}"/>
              </a:ext>
            </a:extLst>
          </p:cNvPr>
          <p:cNvSpPr>
            <a:spLocks noGrp="1" noRot="1" noChangeAspect="1"/>
          </p:cNvSpPr>
          <p:nvPr>
            <p:ph type="sldImg"/>
          </p:nvPr>
        </p:nvSpPr>
        <p:spPr>
          <a:xfrm>
            <a:off x="685800" y="914400"/>
            <a:ext cx="5614988" cy="3157538"/>
          </a:xfrm>
        </p:spPr>
      </p:sp>
      <p:sp>
        <p:nvSpPr>
          <p:cNvPr id="3" name="Notes Placeholder 2">
            <a:extLst>
              <a:ext uri="{FF2B5EF4-FFF2-40B4-BE49-F238E27FC236}">
                <a16:creationId xmlns:a16="http://schemas.microsoft.com/office/drawing/2014/main" id="{246ED2D4-4DA3-5ED5-EC26-FABB3A712AC8}"/>
              </a:ext>
            </a:extLst>
          </p:cNvPr>
          <p:cNvSpPr>
            <a:spLocks noGrp="1"/>
          </p:cNvSpPr>
          <p:nvPr>
            <p:ph type="body" idx="1"/>
          </p:nvPr>
        </p:nvSpPr>
        <p:spPr/>
        <p:txBody>
          <a:bodyPr/>
          <a:lstStyle/>
          <a:p>
            <a:pPr>
              <a:defRPr/>
            </a:pPr>
            <a:r>
              <a:rPr lang="en-US">
                <a:solidFill>
                  <a:srgbClr val="333333"/>
                </a:solidFill>
              </a:rPr>
              <a:t>Here is what you should take away from this tutorial. </a:t>
            </a:r>
            <a:endParaRPr lang="en-US"/>
          </a:p>
          <a:p>
            <a:pPr>
              <a:defRPr/>
            </a:pPr>
            <a:r>
              <a:rPr lang="en-US">
                <a:solidFill>
                  <a:srgbClr val="333333"/>
                </a:solidFill>
              </a:rPr>
              <a:t>First are the CXL essentials. You will learn what CXL 3.0 adds over earlier versions, namely memory pooling, the fabric, coherence, and dynamic capacity. </a:t>
            </a:r>
            <a:endParaRPr lang="en-US">
              <a:solidFill>
                <a:srgbClr val="000000"/>
              </a:solidFill>
            </a:endParaRPr>
          </a:p>
          <a:p>
            <a:pPr>
              <a:defRPr/>
            </a:pPr>
            <a:r>
              <a:rPr lang="en-US">
                <a:solidFill>
                  <a:srgbClr val="333333"/>
                </a:solidFill>
              </a:rPr>
              <a:t>Second are the internals of OCEAN, so you understand how QEMU, the memory server, the switch, and the fabric manager fit together. </a:t>
            </a:r>
            <a:endParaRPr lang="en-US">
              <a:solidFill>
                <a:srgbClr val="000000"/>
              </a:solidFill>
            </a:endParaRPr>
          </a:p>
          <a:p>
            <a:pPr>
              <a:defRPr/>
            </a:pPr>
            <a:r>
              <a:rPr lang="en-US">
                <a:solidFill>
                  <a:srgbClr val="333333"/>
                </a:solidFill>
              </a:rPr>
              <a:t>Third is fidelity and evaluation, where we explain why active latency injection, bandwidth caps, and calibration matter for trustworthy results. </a:t>
            </a:r>
            <a:endParaRPr lang="en-US">
              <a:solidFill>
                <a:srgbClr val="000000"/>
              </a:solidFill>
            </a:endParaRPr>
          </a:p>
          <a:p>
            <a:pPr>
              <a:defRPr/>
            </a:pPr>
            <a:r>
              <a:rPr lang="en-US">
                <a:solidFill>
                  <a:srgbClr val="333333"/>
                </a:solidFill>
              </a:rPr>
              <a:t>Finally comes the hands-on portion, where you will learn how to reason about experiments and where you can contribute.</a:t>
            </a:r>
            <a:endParaRPr lang="en-US">
              <a:solidFill>
                <a:srgbClr val="000000"/>
              </a:solidFill>
            </a:endParaRPr>
          </a:p>
          <a:p>
            <a:endParaRPr lang="en-US" sz="1000" kern="1200">
              <a:solidFill>
                <a:schemeClr val="tx1"/>
              </a:solidFill>
              <a:effectLst/>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74FC045-A468-AA00-4418-69E529BEF0D8}"/>
              </a:ext>
            </a:extLst>
          </p:cNvPr>
          <p:cNvSpPr>
            <a:spLocks noGrp="1"/>
          </p:cNvSpPr>
          <p:nvPr>
            <p:ph type="sldNum" sz="quarter" idx="10"/>
          </p:nvPr>
        </p:nvSpPr>
        <p:spPr/>
        <p:txBody>
          <a:bodyPr/>
          <a:lstStyle/>
          <a:p>
            <a:fld id="{710104DB-87CA-D64F-AB86-DB2520DDF5D7}" type="slidenum">
              <a:rPr lang="en-US" smtClean="0"/>
              <a:t>18</a:t>
            </a:fld>
            <a:endParaRPr lang="en-US"/>
          </a:p>
        </p:txBody>
      </p:sp>
    </p:spTree>
    <p:extLst>
      <p:ext uri="{BB962C8B-B14F-4D97-AF65-F5344CB8AC3E}">
        <p14:creationId xmlns:p14="http://schemas.microsoft.com/office/powerpoint/2010/main" val="31961173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2A5A73-2D1D-F3B2-2EFC-4A82FC17F7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1B0C66-2DFC-BCBC-06FC-4C47628D2248}"/>
              </a:ext>
            </a:extLst>
          </p:cNvPr>
          <p:cNvSpPr>
            <a:spLocks noGrp="1" noRot="1" noChangeAspect="1"/>
          </p:cNvSpPr>
          <p:nvPr>
            <p:ph type="sldImg"/>
          </p:nvPr>
        </p:nvSpPr>
        <p:spPr>
          <a:xfrm>
            <a:off x="685800" y="914400"/>
            <a:ext cx="5614988" cy="3157538"/>
          </a:xfrm>
        </p:spPr>
      </p:sp>
      <p:sp>
        <p:nvSpPr>
          <p:cNvPr id="3" name="Notes Placeholder 2">
            <a:extLst>
              <a:ext uri="{FF2B5EF4-FFF2-40B4-BE49-F238E27FC236}">
                <a16:creationId xmlns:a16="http://schemas.microsoft.com/office/drawing/2014/main" id="{AF15FFF5-6F2D-09F6-18B7-234A9758CD32}"/>
              </a:ext>
            </a:extLst>
          </p:cNvPr>
          <p:cNvSpPr>
            <a:spLocks noGrp="1"/>
          </p:cNvSpPr>
          <p:nvPr>
            <p:ph type="body" idx="1"/>
          </p:nvPr>
        </p:nvSpPr>
        <p:spPr/>
        <p:txBody>
          <a:bodyPr/>
          <a:lstStyle/>
          <a:p>
            <a:pPr>
              <a:defRPr/>
            </a:pPr>
            <a:r>
              <a:rPr lang="en-US">
                <a:solidFill>
                  <a:srgbClr val="333333"/>
                </a:solidFill>
              </a:rPr>
              <a:t>Let us start with what CXL actually is. Compute Express Link builds on top of the PCIe 5.0 interconnect, so it reuses the same physical</a:t>
            </a:r>
          </a:p>
          <a:p>
            <a:pPr>
              <a:defRPr/>
            </a:pPr>
            <a:r>
              <a:rPr lang="en-US">
                <a:solidFill>
                  <a:srgbClr val="333333"/>
                </a:solidFill>
              </a:rPr>
              <a:t>  wiring, but it adds new protocols for memory and coherency on top of that foundation. </a:t>
            </a:r>
          </a:p>
          <a:p>
            <a:pPr>
              <a:defRPr/>
            </a:pPr>
            <a:r>
              <a:rPr lang="en-US">
                <a:solidFill>
                  <a:srgbClr val="333333"/>
                </a:solidFill>
              </a:rPr>
              <a:t>CXL defines three sub-protocols, and the diagram on the right shows them connecting a host CPU to devices such as a memory controller, a GPU, and an accelerator. </a:t>
            </a:r>
            <a:endParaRPr lang="en-US">
              <a:solidFill>
                <a:srgbClr val="000000"/>
              </a:solidFill>
            </a:endParaRPr>
          </a:p>
          <a:p>
            <a:pPr>
              <a:defRPr/>
            </a:pPr>
            <a:r>
              <a:rPr lang="en-US">
                <a:solidFill>
                  <a:srgbClr val="333333"/>
                </a:solidFill>
              </a:rPr>
              <a:t>The first is CXL.io. This is essentially PCIe, and every device requires it for discovery, configuration, and management. </a:t>
            </a:r>
            <a:endParaRPr lang="en-US">
              <a:solidFill>
                <a:srgbClr val="000000"/>
              </a:solidFill>
            </a:endParaRPr>
          </a:p>
          <a:p>
            <a:pPr>
              <a:defRPr/>
            </a:pPr>
            <a:r>
              <a:rPr lang="en-US">
                <a:solidFill>
                  <a:srgbClr val="333333"/>
                </a:solidFill>
              </a:rPr>
              <a:t>The second is </a:t>
            </a:r>
            <a:r>
              <a:rPr lang="en-US" err="1">
                <a:solidFill>
                  <a:srgbClr val="333333"/>
                </a:solidFill>
              </a:rPr>
              <a:t>CXL.mem</a:t>
            </a:r>
            <a:r>
              <a:rPr lang="en-US">
                <a:solidFill>
                  <a:srgbClr val="333333"/>
                </a:solidFill>
              </a:rPr>
              <a:t>, and this is the important one for us, because it lets the host reach into the memory of another device directly, using ordinary load and store instructions, exactly as if it were local memory. </a:t>
            </a:r>
            <a:endParaRPr lang="en-US">
              <a:solidFill>
                <a:srgbClr val="000000"/>
              </a:solidFill>
            </a:endParaRPr>
          </a:p>
          <a:p>
            <a:pPr>
              <a:defRPr/>
            </a:pPr>
            <a:r>
              <a:rPr lang="en-US">
                <a:solidFill>
                  <a:srgbClr val="333333"/>
                </a:solidFill>
              </a:rPr>
              <a:t>The third is </a:t>
            </a:r>
            <a:r>
              <a:rPr lang="en-US" err="1">
                <a:solidFill>
                  <a:srgbClr val="333333"/>
                </a:solidFill>
              </a:rPr>
              <a:t>CXL.cache</a:t>
            </a:r>
            <a:r>
              <a:rPr lang="en-US">
                <a:solidFill>
                  <a:srgbClr val="333333"/>
                </a:solidFill>
              </a:rPr>
              <a:t>, which works in the other direction. It allows a device to cache the host's memory, and it keeps those caches consistent using the MESI coherence protocol. </a:t>
            </a:r>
            <a:endParaRPr lang="en-US">
              <a:solidFill>
                <a:srgbClr val="000000"/>
              </a:solidFill>
            </a:endParaRPr>
          </a:p>
          <a:p>
            <a:pPr>
              <a:defRPr/>
            </a:pPr>
            <a:r>
              <a:rPr lang="en-US">
                <a:solidFill>
                  <a:srgbClr val="333333"/>
                </a:solidFill>
              </a:rPr>
              <a:t>Put together, these protocols let heterogeneous devices, whether CPUs, GPUs, or accelerators, share memory and achieve better capacity and bandwidth than any of them could alone.</a:t>
            </a:r>
            <a:endParaRPr lang="en-US">
              <a:solidFill>
                <a:srgbClr val="000000"/>
              </a:solidFill>
            </a:endParaRPr>
          </a:p>
          <a:p>
            <a:endParaRPr lang="en-US" sz="1000" kern="1200">
              <a:solidFill>
                <a:schemeClr val="tx1"/>
              </a:solidFill>
              <a:effectLst/>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DA5C160C-4A36-8F54-2D11-BDAFC227CC46}"/>
              </a:ext>
            </a:extLst>
          </p:cNvPr>
          <p:cNvSpPr>
            <a:spLocks noGrp="1"/>
          </p:cNvSpPr>
          <p:nvPr>
            <p:ph type="sldNum" sz="quarter" idx="10"/>
          </p:nvPr>
        </p:nvSpPr>
        <p:spPr/>
        <p:txBody>
          <a:bodyPr/>
          <a:lstStyle/>
          <a:p>
            <a:fld id="{710104DB-87CA-D64F-AB86-DB2520DDF5D7}" type="slidenum">
              <a:rPr lang="en-US" smtClean="0"/>
              <a:t>19</a:t>
            </a:fld>
            <a:endParaRPr lang="en-US"/>
          </a:p>
        </p:txBody>
      </p:sp>
    </p:spTree>
    <p:extLst>
      <p:ext uri="{BB962C8B-B14F-4D97-AF65-F5344CB8AC3E}">
        <p14:creationId xmlns:p14="http://schemas.microsoft.com/office/powerpoint/2010/main" val="3443612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E304C-2160-12AB-1480-EB16FC1F45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6EE737-47E8-9439-883A-677EC7273B73}"/>
              </a:ext>
            </a:extLst>
          </p:cNvPr>
          <p:cNvSpPr>
            <a:spLocks noGrp="1" noRot="1" noChangeAspect="1"/>
          </p:cNvSpPr>
          <p:nvPr>
            <p:ph type="sldImg"/>
          </p:nvPr>
        </p:nvSpPr>
        <p:spPr>
          <a:xfrm>
            <a:off x="685800" y="914400"/>
            <a:ext cx="5614988" cy="3157538"/>
          </a:xfrm>
        </p:spPr>
      </p:sp>
      <p:sp>
        <p:nvSpPr>
          <p:cNvPr id="3" name="Notes Placeholder 2">
            <a:extLst>
              <a:ext uri="{FF2B5EF4-FFF2-40B4-BE49-F238E27FC236}">
                <a16:creationId xmlns:a16="http://schemas.microsoft.com/office/drawing/2014/main" id="{8452E0B3-C3E4-FB0D-1539-5F1399E9B01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kern="120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89842613-50D8-B562-4041-203C1C1F773D}"/>
              </a:ext>
            </a:extLst>
          </p:cNvPr>
          <p:cNvSpPr>
            <a:spLocks noGrp="1"/>
          </p:cNvSpPr>
          <p:nvPr>
            <p:ph type="sldNum" sz="quarter" idx="10"/>
          </p:nvPr>
        </p:nvSpPr>
        <p:spPr/>
        <p:txBody>
          <a:bodyPr/>
          <a:lstStyle/>
          <a:p>
            <a:fld id="{710104DB-87CA-D64F-AB86-DB2520DDF5D7}" type="slidenum">
              <a:rPr lang="en-US" smtClean="0"/>
              <a:t>2</a:t>
            </a:fld>
            <a:endParaRPr lang="en-US"/>
          </a:p>
        </p:txBody>
      </p:sp>
    </p:spTree>
    <p:extLst>
      <p:ext uri="{BB962C8B-B14F-4D97-AF65-F5344CB8AC3E}">
        <p14:creationId xmlns:p14="http://schemas.microsoft.com/office/powerpoint/2010/main" val="12103379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3C354E-4CA3-FAC0-377B-C74F7C8FEA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ABF8BB-A8FD-B0AE-748C-09F19A7BB7EF}"/>
              </a:ext>
            </a:extLst>
          </p:cNvPr>
          <p:cNvSpPr>
            <a:spLocks noGrp="1" noRot="1" noChangeAspect="1"/>
          </p:cNvSpPr>
          <p:nvPr>
            <p:ph type="sldImg"/>
          </p:nvPr>
        </p:nvSpPr>
        <p:spPr>
          <a:xfrm>
            <a:off x="685800" y="914400"/>
            <a:ext cx="5614988" cy="3157538"/>
          </a:xfrm>
        </p:spPr>
      </p:sp>
      <p:sp>
        <p:nvSpPr>
          <p:cNvPr id="3" name="Notes Placeholder 2">
            <a:extLst>
              <a:ext uri="{FF2B5EF4-FFF2-40B4-BE49-F238E27FC236}">
                <a16:creationId xmlns:a16="http://schemas.microsoft.com/office/drawing/2014/main" id="{D37898C7-86EB-0C9F-79F0-EDD63A8C2081}"/>
              </a:ext>
            </a:extLst>
          </p:cNvPr>
          <p:cNvSpPr>
            <a:spLocks noGrp="1"/>
          </p:cNvSpPr>
          <p:nvPr>
            <p:ph type="body" idx="1"/>
          </p:nvPr>
        </p:nvSpPr>
        <p:spPr/>
        <p:txBody>
          <a:bodyPr/>
          <a:lstStyle/>
          <a:p>
            <a:pPr>
              <a:defRPr/>
            </a:pPr>
            <a:r>
              <a:rPr lang="en-US">
                <a:solidFill>
                  <a:srgbClr val="333333"/>
                </a:solidFill>
              </a:rPr>
              <a:t>CXL has evolved quickly, and it helps to see the trajectory. </a:t>
            </a:r>
            <a:endParaRPr lang="en-US"/>
          </a:p>
          <a:p>
            <a:pPr>
              <a:defRPr/>
            </a:pPr>
            <a:r>
              <a:rPr lang="en-US">
                <a:solidFill>
                  <a:srgbClr val="333333"/>
                </a:solidFill>
              </a:rPr>
              <a:t>The first generation, versions 1.0 and 1.1, was narrow in scope, giving a single CPU and an accelerator a coherent link between them. </a:t>
            </a:r>
            <a:endParaRPr lang="en-US">
              <a:solidFill>
                <a:srgbClr val="000000"/>
              </a:solidFill>
            </a:endParaRPr>
          </a:p>
          <a:p>
            <a:pPr>
              <a:defRPr/>
            </a:pPr>
            <a:r>
              <a:rPr lang="en-US">
                <a:solidFill>
                  <a:srgbClr val="333333"/>
                </a:solidFill>
              </a:rPr>
              <a:t>Version 2.0 widened that picture by adding switching and memory expansion, so a host could reach memory beyond its own board. </a:t>
            </a:r>
            <a:endParaRPr lang="en-US">
              <a:solidFill>
                <a:srgbClr val="000000"/>
              </a:solidFill>
            </a:endParaRPr>
          </a:p>
          <a:p>
            <a:pPr>
              <a:defRPr/>
            </a:pPr>
            <a:r>
              <a:rPr lang="en-US">
                <a:solidFill>
                  <a:srgbClr val="333333"/>
                </a:solidFill>
              </a:rPr>
              <a:t>Version 3.0, which is our focus, opens it up into a full fabric. It introduces three capabilities that we will unpack on the next slide: GFAM, a shared global address space; MH-SLD, where one device serves up to sixteen hosts; and DCD, which adds or removes capacity at runtime. </a:t>
            </a:r>
            <a:endParaRPr lang="en-US">
              <a:solidFill>
                <a:srgbClr val="000000"/>
              </a:solidFill>
            </a:endParaRPr>
          </a:p>
          <a:p>
            <a:pPr>
              <a:defRPr/>
            </a:pPr>
            <a:r>
              <a:rPr lang="en-US">
                <a:solidFill>
                  <a:srgbClr val="333333"/>
                </a:solidFill>
              </a:rPr>
              <a:t>Together these enable memory pooling, coherent sharing, and elastic capacity.</a:t>
            </a:r>
            <a:endParaRPr lang="en-US">
              <a:solidFill>
                <a:srgbClr val="000000"/>
              </a:solidFill>
            </a:endParaRPr>
          </a:p>
          <a:p>
            <a:pPr>
              <a:defRPr/>
            </a:pPr>
            <a:r>
              <a:rPr lang="en-US">
                <a:solidFill>
                  <a:srgbClr val="333333"/>
                </a:solidFill>
              </a:rPr>
              <a:t>OCEAN's job is to make these capabilities testable today, at system scale.</a:t>
            </a:r>
            <a:endParaRPr lang="en-US">
              <a:solidFill>
                <a:srgbClr val="000000"/>
              </a:solidFill>
            </a:endParaRPr>
          </a:p>
          <a:p>
            <a:endParaRPr lang="en-US" sz="1000" kern="1200">
              <a:solidFill>
                <a:schemeClr val="tx1"/>
              </a:solidFill>
              <a:effectLst/>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A0658660-F122-BA8D-C470-AEEBDCE545E5}"/>
              </a:ext>
            </a:extLst>
          </p:cNvPr>
          <p:cNvSpPr>
            <a:spLocks noGrp="1"/>
          </p:cNvSpPr>
          <p:nvPr>
            <p:ph type="sldNum" sz="quarter" idx="10"/>
          </p:nvPr>
        </p:nvSpPr>
        <p:spPr/>
        <p:txBody>
          <a:bodyPr/>
          <a:lstStyle/>
          <a:p>
            <a:fld id="{710104DB-87CA-D64F-AB86-DB2520DDF5D7}" type="slidenum">
              <a:rPr lang="en-US" smtClean="0"/>
              <a:t>20</a:t>
            </a:fld>
            <a:endParaRPr lang="en-US"/>
          </a:p>
        </p:txBody>
      </p:sp>
    </p:spTree>
    <p:extLst>
      <p:ext uri="{BB962C8B-B14F-4D97-AF65-F5344CB8AC3E}">
        <p14:creationId xmlns:p14="http://schemas.microsoft.com/office/powerpoint/2010/main" val="31895130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2738EF-93F7-8A30-35E6-2A6A2ACF94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E46EAF-1382-34FA-8FC7-E3D154BA0808}"/>
              </a:ext>
            </a:extLst>
          </p:cNvPr>
          <p:cNvSpPr>
            <a:spLocks noGrp="1" noRot="1" noChangeAspect="1"/>
          </p:cNvSpPr>
          <p:nvPr>
            <p:ph type="sldImg"/>
          </p:nvPr>
        </p:nvSpPr>
        <p:spPr>
          <a:xfrm>
            <a:off x="685800" y="914400"/>
            <a:ext cx="5614988" cy="3157538"/>
          </a:xfrm>
        </p:spPr>
      </p:sp>
      <p:sp>
        <p:nvSpPr>
          <p:cNvPr id="3" name="Notes Placeholder 2">
            <a:extLst>
              <a:ext uri="{FF2B5EF4-FFF2-40B4-BE49-F238E27FC236}">
                <a16:creationId xmlns:a16="http://schemas.microsoft.com/office/drawing/2014/main" id="{C47F8A61-FD70-E2A0-28C2-E592DAEC9A0E}"/>
              </a:ext>
            </a:extLst>
          </p:cNvPr>
          <p:cNvSpPr>
            <a:spLocks noGrp="1"/>
          </p:cNvSpPr>
          <p:nvPr>
            <p:ph type="body" idx="1"/>
          </p:nvPr>
        </p:nvSpPr>
        <p:spPr/>
        <p:txBody>
          <a:bodyPr/>
          <a:lstStyle/>
          <a:p>
            <a:pPr>
              <a:defRPr/>
            </a:pPr>
            <a:r>
              <a:rPr lang="en-US">
                <a:solidFill>
                  <a:srgbClr val="333333"/>
                </a:solidFill>
              </a:rPr>
              <a:t>These are the three CXL 3.0 features that really change the picture, and the key point is that none of them exist in CXL 1.x or 2.0. </a:t>
            </a:r>
            <a:endParaRPr lang="en-US"/>
          </a:p>
          <a:p>
            <a:pPr>
              <a:defRPr/>
            </a:pPr>
            <a:r>
              <a:rPr lang="en-US">
                <a:solidFill>
                  <a:srgbClr val="333333"/>
                </a:solidFill>
              </a:rPr>
              <a:t>The first is Global Fabric Attached Memory. This is a shared pool of memory that sits out on the fabric. Every host can access it directly, and no single host owns it exclusively. </a:t>
            </a:r>
            <a:endParaRPr lang="en-US">
              <a:solidFill>
                <a:srgbClr val="000000"/>
              </a:solidFill>
            </a:endParaRPr>
          </a:p>
          <a:p>
            <a:pPr>
              <a:defRPr/>
            </a:pPr>
            <a:r>
              <a:rPr lang="en-US">
                <a:solidFill>
                  <a:srgbClr val="333333"/>
                </a:solidFill>
              </a:rPr>
              <a:t>The second is the Multi-Headed Single Logical Device. Here a single physical device serves up to sixteen hosts at once, and each host is given its own region, protected by access control, so the hosts do not step on one another. </a:t>
            </a:r>
            <a:endParaRPr lang="en-US">
              <a:solidFill>
                <a:srgbClr val="000000"/>
              </a:solidFill>
            </a:endParaRPr>
          </a:p>
          <a:p>
            <a:pPr>
              <a:defRPr/>
            </a:pPr>
            <a:r>
              <a:rPr lang="en-US">
                <a:solidFill>
                  <a:srgbClr val="333333"/>
                </a:solidFill>
              </a:rPr>
              <a:t>The third is the Dynamic Capacity Device. This one lets you add or remove memory at runtime, with no reboot, in chunks as small as 256 megabytes. </a:t>
            </a:r>
            <a:endParaRPr lang="en-US">
              <a:solidFill>
                <a:srgbClr val="000000"/>
              </a:solidFill>
            </a:endParaRPr>
          </a:p>
          <a:p>
            <a:pPr>
              <a:defRPr/>
            </a:pPr>
            <a:r>
              <a:rPr lang="en-US" err="1">
                <a:solidFill>
                  <a:srgbClr val="333333"/>
                </a:solidFill>
              </a:rPr>
              <a:t>So</a:t>
            </a:r>
            <a:r>
              <a:rPr lang="en-US">
                <a:solidFill>
                  <a:srgbClr val="333333"/>
                </a:solidFill>
              </a:rPr>
              <a:t> if you take one thing from this slide, it is that CXL 3.0 turns memory into something that can be pooled across hosts, shared </a:t>
            </a:r>
            <a:r>
              <a:rPr lang="en-US" err="1">
                <a:solidFill>
                  <a:srgbClr val="333333"/>
                </a:solidFill>
              </a:rPr>
              <a:t>safely, and</a:t>
            </a:r>
            <a:r>
              <a:rPr lang="en-US">
                <a:solidFill>
                  <a:srgbClr val="333333"/>
                </a:solidFill>
              </a:rPr>
              <a:t> resized on the fly.</a:t>
            </a:r>
            <a:endParaRPr lang="en-US">
              <a:solidFill>
                <a:srgbClr val="000000"/>
              </a:solidFill>
            </a:endParaRPr>
          </a:p>
          <a:p>
            <a:endParaRPr lang="en-US" sz="1000" kern="1200">
              <a:solidFill>
                <a:schemeClr val="tx1"/>
              </a:solidFill>
              <a:effectLst/>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1C571CB-A498-DE07-4166-CDEB23383213}"/>
              </a:ext>
            </a:extLst>
          </p:cNvPr>
          <p:cNvSpPr>
            <a:spLocks noGrp="1"/>
          </p:cNvSpPr>
          <p:nvPr>
            <p:ph type="sldNum" sz="quarter" idx="10"/>
          </p:nvPr>
        </p:nvSpPr>
        <p:spPr/>
        <p:txBody>
          <a:bodyPr/>
          <a:lstStyle/>
          <a:p>
            <a:fld id="{710104DB-87CA-D64F-AB86-DB2520DDF5D7}" type="slidenum">
              <a:rPr lang="en-US" smtClean="0"/>
              <a:t>21</a:t>
            </a:fld>
            <a:endParaRPr lang="en-US"/>
          </a:p>
        </p:txBody>
      </p:sp>
    </p:spTree>
    <p:extLst>
      <p:ext uri="{BB962C8B-B14F-4D97-AF65-F5344CB8AC3E}">
        <p14:creationId xmlns:p14="http://schemas.microsoft.com/office/powerpoint/2010/main" val="20852585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77F671-E28F-8A01-F833-1E773C5E3C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4EDFAD-33BF-8C73-35C7-44EEEE1B6C71}"/>
              </a:ext>
            </a:extLst>
          </p:cNvPr>
          <p:cNvSpPr>
            <a:spLocks noGrp="1" noRot="1" noChangeAspect="1"/>
          </p:cNvSpPr>
          <p:nvPr>
            <p:ph type="sldImg"/>
          </p:nvPr>
        </p:nvSpPr>
        <p:spPr>
          <a:xfrm>
            <a:off x="685800" y="914400"/>
            <a:ext cx="5614988" cy="3157538"/>
          </a:xfrm>
        </p:spPr>
      </p:sp>
      <p:sp>
        <p:nvSpPr>
          <p:cNvPr id="3" name="Notes Placeholder 2">
            <a:extLst>
              <a:ext uri="{FF2B5EF4-FFF2-40B4-BE49-F238E27FC236}">
                <a16:creationId xmlns:a16="http://schemas.microsoft.com/office/drawing/2014/main" id="{EAAD703E-004E-17A1-8E46-625499DBF53B}"/>
              </a:ext>
            </a:extLst>
          </p:cNvPr>
          <p:cNvSpPr>
            <a:spLocks noGrp="1"/>
          </p:cNvSpPr>
          <p:nvPr>
            <p:ph type="body" idx="1"/>
          </p:nvPr>
        </p:nvSpPr>
        <p:spPr/>
        <p:txBody>
          <a:bodyPr/>
          <a:lstStyle/>
          <a:p>
            <a:pPr>
              <a:defRPr/>
            </a:pPr>
            <a:r>
              <a:rPr lang="en-US">
                <a:solidFill>
                  <a:srgbClr val="333333"/>
                </a:solidFill>
              </a:rPr>
              <a:t>This slide gives you the core intuition for why pooling matters, and it is built as a before and after. </a:t>
            </a:r>
            <a:endParaRPr lang="en-US"/>
          </a:p>
          <a:p>
            <a:pPr>
              <a:defRPr/>
            </a:pPr>
            <a:r>
              <a:rPr lang="en-US">
                <a:solidFill>
                  <a:srgbClr val="333333"/>
                </a:solidFill>
              </a:rPr>
              <a:t>Start on the left, without CXL. Every server is given a fixed amount of DRAM at boot, and that memory belongs to that machine alone. The problem appears the moment workloads are uneven. One server runs out of memory and begins to struggle, while the machine right next to it sits half idle with</a:t>
            </a:r>
            <a:endParaRPr lang="en-US">
              <a:solidFill>
                <a:srgbClr val="000000"/>
              </a:solidFill>
            </a:endParaRPr>
          </a:p>
          <a:p>
            <a:pPr>
              <a:defRPr/>
            </a:pPr>
            <a:r>
              <a:rPr lang="en-US">
                <a:solidFill>
                  <a:srgbClr val="333333"/>
                </a:solidFill>
              </a:rPr>
              <a:t>  gigabytes to spare, and there is no way to lend that capacity across. </a:t>
            </a:r>
          </a:p>
          <a:p>
            <a:pPr>
              <a:defRPr/>
            </a:pPr>
            <a:r>
              <a:rPr lang="en-US">
                <a:solidFill>
                  <a:srgbClr val="333333"/>
                </a:solidFill>
              </a:rPr>
              <a:t>We call this stranded capacity, and the only option is to buy a bigger machine. </a:t>
            </a:r>
            <a:endParaRPr lang="en-US">
              <a:solidFill>
                <a:srgbClr val="000000"/>
              </a:solidFill>
            </a:endParaRPr>
          </a:p>
          <a:p>
            <a:pPr>
              <a:defRPr/>
            </a:pPr>
            <a:r>
              <a:rPr lang="en-US">
                <a:solidFill>
                  <a:srgbClr val="333333"/>
                </a:solidFill>
              </a:rPr>
              <a:t>Now look at the right, with CXL. The memory instead lives in a pool behind a switch, and any host can map a slice of that pool and use it exactly like local memory, with ordinary loads and stores. Because it is a pool, it can grow or shrink on demand, without rebooting anything. </a:t>
            </a:r>
            <a:endParaRPr lang="en-US">
              <a:solidFill>
                <a:srgbClr val="000000"/>
              </a:solidFill>
            </a:endParaRPr>
          </a:p>
          <a:p>
            <a:pPr>
              <a:defRPr/>
            </a:pPr>
            <a:r>
              <a:rPr lang="en-US">
                <a:solidFill>
                  <a:srgbClr val="333333"/>
                </a:solidFill>
              </a:rPr>
              <a:t>The key point is at the bottom. There is no message passing and no copying of data. </a:t>
            </a:r>
            <a:endParaRPr lang="en-US">
              <a:solidFill>
                <a:srgbClr val="000000"/>
              </a:solidFill>
            </a:endParaRPr>
          </a:p>
          <a:p>
            <a:pPr>
              <a:defRPr/>
            </a:pPr>
            <a:r>
              <a:rPr lang="en-US">
                <a:solidFill>
                  <a:srgbClr val="333333"/>
                </a:solidFill>
              </a:rPr>
              <a:t>It is simply a memory address that any host on the fabric can use.</a:t>
            </a:r>
            <a:endParaRPr lang="en-US">
              <a:solidFill>
                <a:srgbClr val="000000"/>
              </a:solidFill>
            </a:endParaRPr>
          </a:p>
          <a:p>
            <a:endParaRPr lang="en-US" sz="1000" kern="1200">
              <a:solidFill>
                <a:schemeClr val="tx1"/>
              </a:solidFill>
              <a:effectLst/>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CB4755F5-4DAB-E21B-C01F-AA2497A6E4FE}"/>
              </a:ext>
            </a:extLst>
          </p:cNvPr>
          <p:cNvSpPr>
            <a:spLocks noGrp="1"/>
          </p:cNvSpPr>
          <p:nvPr>
            <p:ph type="sldNum" sz="quarter" idx="10"/>
          </p:nvPr>
        </p:nvSpPr>
        <p:spPr/>
        <p:txBody>
          <a:bodyPr/>
          <a:lstStyle/>
          <a:p>
            <a:fld id="{710104DB-87CA-D64F-AB86-DB2520DDF5D7}" type="slidenum">
              <a:rPr lang="en-US" smtClean="0"/>
              <a:t>22</a:t>
            </a:fld>
            <a:endParaRPr lang="en-US"/>
          </a:p>
        </p:txBody>
      </p:sp>
    </p:spTree>
    <p:extLst>
      <p:ext uri="{BB962C8B-B14F-4D97-AF65-F5344CB8AC3E}">
        <p14:creationId xmlns:p14="http://schemas.microsoft.com/office/powerpoint/2010/main" val="31302620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1C6E4F-DE6E-B2C1-0590-63438EE44D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6787EC-AEDD-ACF1-FFF4-4A4C998E968B}"/>
              </a:ext>
            </a:extLst>
          </p:cNvPr>
          <p:cNvSpPr>
            <a:spLocks noGrp="1" noRot="1" noChangeAspect="1"/>
          </p:cNvSpPr>
          <p:nvPr>
            <p:ph type="sldImg"/>
          </p:nvPr>
        </p:nvSpPr>
        <p:spPr>
          <a:xfrm>
            <a:off x="685800" y="914400"/>
            <a:ext cx="5614988" cy="3157538"/>
          </a:xfrm>
        </p:spPr>
      </p:sp>
      <p:sp>
        <p:nvSpPr>
          <p:cNvPr id="3" name="Notes Placeholder 2">
            <a:extLst>
              <a:ext uri="{FF2B5EF4-FFF2-40B4-BE49-F238E27FC236}">
                <a16:creationId xmlns:a16="http://schemas.microsoft.com/office/drawing/2014/main" id="{B3DE7089-E112-97B8-79F3-41455DBEABFE}"/>
              </a:ext>
            </a:extLst>
          </p:cNvPr>
          <p:cNvSpPr>
            <a:spLocks noGrp="1"/>
          </p:cNvSpPr>
          <p:nvPr>
            <p:ph type="body" idx="1"/>
          </p:nvPr>
        </p:nvSpPr>
        <p:spPr/>
        <p:txBody>
          <a:bodyPr/>
          <a:lstStyle/>
          <a:p>
            <a:pPr>
              <a:defRPr/>
            </a:pPr>
            <a:r>
              <a:rPr lang="en-US">
                <a:solidFill>
                  <a:srgbClr val="333333"/>
                </a:solidFill>
              </a:rPr>
              <a:t>Our first killer application is AI inference, specifically serving models with very long contexts. </a:t>
            </a:r>
            <a:endParaRPr lang="en-US"/>
          </a:p>
          <a:p>
            <a:pPr>
              <a:defRPr/>
            </a:pPr>
            <a:r>
              <a:rPr lang="en-US">
                <a:solidFill>
                  <a:srgbClr val="333333"/>
                </a:solidFill>
              </a:rPr>
              <a:t>The core challenge is really a memory placement problem. </a:t>
            </a:r>
            <a:endParaRPr lang="en-US">
              <a:solidFill>
                <a:srgbClr val="000000"/>
              </a:solidFill>
            </a:endParaRPr>
          </a:p>
          <a:p>
            <a:pPr>
              <a:defRPr/>
            </a:pPr>
            <a:r>
              <a:rPr lang="en-US">
                <a:solidFill>
                  <a:srgbClr val="333333"/>
                </a:solidFill>
              </a:rPr>
              <a:t>The GPU's high-bandwidth memory is extremely fast but scarce, the CPU's DRAM is larger but still bounded, and pushing data out to RDMA or SSD adds both latency and software complexity. </a:t>
            </a:r>
            <a:endParaRPr lang="en-US">
              <a:solidFill>
                <a:srgbClr val="000000"/>
              </a:solidFill>
            </a:endParaRPr>
          </a:p>
          <a:p>
            <a:pPr>
              <a:defRPr/>
            </a:pPr>
            <a:r>
              <a:rPr lang="en-US">
                <a:solidFill>
                  <a:srgbClr val="333333"/>
                </a:solidFill>
              </a:rPr>
              <a:t>The slide shows these as a hierarchy, from hot tokens in GPU memory at the left, down to cold archives in storage at the right. </a:t>
            </a:r>
            <a:endParaRPr lang="en-US">
              <a:solidFill>
                <a:srgbClr val="000000"/>
              </a:solidFill>
            </a:endParaRPr>
          </a:p>
          <a:p>
            <a:pPr>
              <a:defRPr/>
            </a:pPr>
            <a:r>
              <a:rPr lang="en-US">
                <a:solidFill>
                  <a:srgbClr val="333333"/>
                </a:solidFill>
              </a:rPr>
              <a:t>CXL slots in as a new tier in the middle. The opportunity is a large, shared key-value cache, which is the state a model accumulates as it reads a long context, held in a pooled CXL tier that many serving instances can reach. </a:t>
            </a:r>
            <a:endParaRPr lang="en-US">
              <a:solidFill>
                <a:srgbClr val="000000"/>
              </a:solidFill>
            </a:endParaRPr>
          </a:p>
          <a:p>
            <a:pPr>
              <a:defRPr/>
            </a:pPr>
            <a:r>
              <a:rPr lang="en-US">
                <a:solidFill>
                  <a:srgbClr val="333333"/>
                </a:solidFill>
              </a:rPr>
              <a:t>Why CXL specifically? Because it offers native load and store access to that pool, it can be shared across instances, and it carries lower synchronization overhead than remote-memory protocols such as RDMA.</a:t>
            </a:r>
            <a:endParaRPr lang="en-US">
              <a:solidFill>
                <a:srgbClr val="000000"/>
              </a:solidFill>
            </a:endParaRPr>
          </a:p>
          <a:p>
            <a:endParaRPr lang="en-US" sz="1000" kern="1200">
              <a:solidFill>
                <a:schemeClr val="tx1"/>
              </a:solidFill>
              <a:effectLst/>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5A0E0E9-6F70-03F8-D9A9-F81624415901}"/>
              </a:ext>
            </a:extLst>
          </p:cNvPr>
          <p:cNvSpPr>
            <a:spLocks noGrp="1"/>
          </p:cNvSpPr>
          <p:nvPr>
            <p:ph type="sldNum" sz="quarter" idx="10"/>
          </p:nvPr>
        </p:nvSpPr>
        <p:spPr/>
        <p:txBody>
          <a:bodyPr/>
          <a:lstStyle/>
          <a:p>
            <a:fld id="{710104DB-87CA-D64F-AB86-DB2520DDF5D7}" type="slidenum">
              <a:rPr lang="en-US" smtClean="0"/>
              <a:t>23</a:t>
            </a:fld>
            <a:endParaRPr lang="en-US"/>
          </a:p>
        </p:txBody>
      </p:sp>
    </p:spTree>
    <p:extLst>
      <p:ext uri="{BB962C8B-B14F-4D97-AF65-F5344CB8AC3E}">
        <p14:creationId xmlns:p14="http://schemas.microsoft.com/office/powerpoint/2010/main" val="35889952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solidFill>
                  <a:srgbClr val="333333"/>
                </a:solidFill>
              </a:rPr>
              <a:t>Our second case shows that CXL fits naturally with the tools HPC already uses. </a:t>
            </a:r>
            <a:endParaRPr lang="en-US"/>
          </a:p>
          <a:p>
            <a:pPr>
              <a:defRPr/>
            </a:pPr>
            <a:r>
              <a:rPr lang="en-US">
                <a:solidFill>
                  <a:srgbClr val="333333"/>
                </a:solidFill>
              </a:rPr>
              <a:t>MPI remains the standard for portable message passing across ranks. </a:t>
            </a:r>
            <a:endParaRPr lang="en-US">
              <a:solidFill>
                <a:srgbClr val="000000"/>
              </a:solidFill>
            </a:endParaRPr>
          </a:p>
          <a:p>
            <a:pPr>
              <a:defRPr/>
            </a:pPr>
            <a:r>
              <a:rPr lang="en-US">
                <a:solidFill>
                  <a:srgbClr val="333333"/>
                </a:solidFill>
              </a:rPr>
              <a:t>What CXL adds underneath is a shared, byte-addressable tier that the runtime can use for shared buffers, collective scratch space, and relief when memory runs tight. The payoff for a large MPI job is concrete. Ranks duplicate less data, copies into shared regions get cheaper, checkpoint and restart can be faster, and capacity becomes more elastic. </a:t>
            </a:r>
            <a:endParaRPr lang="en-US">
              <a:solidFill>
                <a:srgbClr val="000000"/>
              </a:solidFill>
            </a:endParaRPr>
          </a:p>
          <a:p>
            <a:pPr>
              <a:defRPr/>
            </a:pPr>
            <a:r>
              <a:rPr lang="en-US">
                <a:solidFill>
                  <a:srgbClr val="333333"/>
                </a:solidFill>
              </a:rPr>
              <a:t>But I want to be careful here. CXL does not replace MPI or RDMA. Correctness still depends on the application synchronizing through MPI and on placing data in the pool deliberately. </a:t>
            </a:r>
            <a:endParaRPr lang="en-US">
              <a:solidFill>
                <a:srgbClr val="000000"/>
              </a:solidFill>
            </a:endParaRPr>
          </a:p>
          <a:p>
            <a:pPr>
              <a:defRPr/>
            </a:pPr>
            <a:r>
              <a:rPr lang="en-US">
                <a:solidFill>
                  <a:srgbClr val="333333"/>
                </a:solidFill>
              </a:rPr>
              <a:t>CXL changes where memory lives, not the rules for coordinating access to it.</a:t>
            </a:r>
            <a:endParaRPr lang="en-US">
              <a:solidFill>
                <a:srgbClr val="000000"/>
              </a:solidFill>
            </a:endParaRPr>
          </a:p>
          <a:p>
            <a:endParaRPr lang="en-US" sz="1000">
              <a:latin typeface="Arial"/>
              <a:cs typeface="Arial"/>
            </a:endParaRPr>
          </a:p>
        </p:txBody>
      </p:sp>
      <p:sp>
        <p:nvSpPr>
          <p:cNvPr id="4" name="Slide Number Placeholder 3"/>
          <p:cNvSpPr>
            <a:spLocks noGrp="1"/>
          </p:cNvSpPr>
          <p:nvPr>
            <p:ph type="sldNum" sz="quarter" idx="5"/>
          </p:nvPr>
        </p:nvSpPr>
        <p:spPr/>
        <p:txBody>
          <a:bodyPr/>
          <a:lstStyle/>
          <a:p>
            <a:fld id="{710104DB-87CA-D64F-AB86-DB2520DDF5D7}" type="slidenum">
              <a:rPr lang="en-US" smtClean="0"/>
              <a:pPr/>
              <a:t>24</a:t>
            </a:fld>
            <a:endParaRPr lang="en-US"/>
          </a:p>
        </p:txBody>
      </p:sp>
    </p:spTree>
    <p:extLst>
      <p:ext uri="{BB962C8B-B14F-4D97-AF65-F5344CB8AC3E}">
        <p14:creationId xmlns:p14="http://schemas.microsoft.com/office/powerpoint/2010/main" val="31282660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9083F-92AB-C44D-7899-BFCF7284E2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DA7BC8-0E75-38EA-1EA2-64ABCC42A842}"/>
              </a:ext>
            </a:extLst>
          </p:cNvPr>
          <p:cNvSpPr>
            <a:spLocks noGrp="1" noRot="1" noChangeAspect="1"/>
          </p:cNvSpPr>
          <p:nvPr>
            <p:ph type="sldImg"/>
          </p:nvPr>
        </p:nvSpPr>
        <p:spPr>
          <a:xfrm>
            <a:off x="685800" y="914400"/>
            <a:ext cx="5614988" cy="3157538"/>
          </a:xfrm>
        </p:spPr>
      </p:sp>
      <p:sp>
        <p:nvSpPr>
          <p:cNvPr id="3" name="Notes Placeholder 2">
            <a:extLst>
              <a:ext uri="{FF2B5EF4-FFF2-40B4-BE49-F238E27FC236}">
                <a16:creationId xmlns:a16="http://schemas.microsoft.com/office/drawing/2014/main" id="{703C61E9-0506-5A77-4FFA-466B97F8C226}"/>
              </a:ext>
            </a:extLst>
          </p:cNvPr>
          <p:cNvSpPr>
            <a:spLocks noGrp="1"/>
          </p:cNvSpPr>
          <p:nvPr>
            <p:ph type="body" idx="1"/>
          </p:nvPr>
        </p:nvSpPr>
        <p:spPr/>
        <p:txBody>
          <a:bodyPr/>
          <a:lstStyle/>
          <a:p>
            <a:pPr>
              <a:defRPr/>
            </a:pPr>
            <a:r>
              <a:rPr lang="en-US">
                <a:solidFill>
                  <a:srgbClr val="333333"/>
                </a:solidFill>
              </a:rPr>
              <a:t>Our third case is virtual and augmented reality. </a:t>
            </a:r>
            <a:endParaRPr lang="en-US"/>
          </a:p>
          <a:p>
            <a:pPr>
              <a:defRPr/>
            </a:pPr>
            <a:r>
              <a:rPr lang="en-US">
                <a:solidFill>
                  <a:srgbClr val="333333"/>
                </a:solidFill>
              </a:rPr>
              <a:t>These workloads are demanding because they combine a lot of state at once, the scene graph, avatars, physics, and AI perception, and they must do it under strict frame-timing deadlines. </a:t>
            </a:r>
            <a:endParaRPr lang="en-US">
              <a:solidFill>
                <a:srgbClr val="000000"/>
              </a:solidFill>
            </a:endParaRPr>
          </a:p>
          <a:p>
            <a:pPr>
              <a:defRPr/>
            </a:pPr>
            <a:r>
              <a:rPr lang="en-US">
                <a:solidFill>
                  <a:srgbClr val="333333"/>
                </a:solidFill>
              </a:rPr>
              <a:t>The idea is to hold the shared world state in a CXL pool, so the different components, tracking, perception, rendering, and the session host, all work from a single shared image of the world rather than each keeping its own copy. </a:t>
            </a:r>
            <a:endParaRPr lang="en-US">
              <a:solidFill>
                <a:srgbClr val="000000"/>
              </a:solidFill>
            </a:endParaRPr>
          </a:p>
          <a:p>
            <a:pPr>
              <a:defRPr/>
            </a:pPr>
            <a:r>
              <a:rPr lang="en-US">
                <a:solidFill>
                  <a:srgbClr val="333333"/>
                </a:solidFill>
              </a:rPr>
              <a:t>The strongest candidate is multi-user rooms and digital twins, where many participants need to see one consistent world.</a:t>
            </a:r>
            <a:endParaRPr lang="en-US">
              <a:solidFill>
                <a:srgbClr val="000000"/>
              </a:solidFill>
            </a:endParaRPr>
          </a:p>
          <a:p>
            <a:endParaRPr lang="en-US" sz="1000" kern="1200">
              <a:solidFill>
                <a:schemeClr val="tx1"/>
              </a:solidFill>
              <a:effectLst/>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10392B5-4C97-47CB-B5A1-CB265CB21875}"/>
              </a:ext>
            </a:extLst>
          </p:cNvPr>
          <p:cNvSpPr>
            <a:spLocks noGrp="1"/>
          </p:cNvSpPr>
          <p:nvPr>
            <p:ph type="sldNum" sz="quarter" idx="10"/>
          </p:nvPr>
        </p:nvSpPr>
        <p:spPr/>
        <p:txBody>
          <a:bodyPr/>
          <a:lstStyle/>
          <a:p>
            <a:fld id="{710104DB-87CA-D64F-AB86-DB2520DDF5D7}" type="slidenum">
              <a:rPr lang="en-US" smtClean="0"/>
              <a:t>25</a:t>
            </a:fld>
            <a:endParaRPr lang="en-US"/>
          </a:p>
        </p:txBody>
      </p:sp>
    </p:spTree>
    <p:extLst>
      <p:ext uri="{BB962C8B-B14F-4D97-AF65-F5344CB8AC3E}">
        <p14:creationId xmlns:p14="http://schemas.microsoft.com/office/powerpoint/2010/main" val="22092998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787A17-0B82-3101-11ED-ACBE491DFB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F77236-E55B-DB77-2C5F-3B122D8754F0}"/>
              </a:ext>
            </a:extLst>
          </p:cNvPr>
          <p:cNvSpPr>
            <a:spLocks noGrp="1" noRot="1" noChangeAspect="1"/>
          </p:cNvSpPr>
          <p:nvPr>
            <p:ph type="sldImg"/>
          </p:nvPr>
        </p:nvSpPr>
        <p:spPr>
          <a:xfrm>
            <a:off x="685800" y="914400"/>
            <a:ext cx="5614988" cy="3157538"/>
          </a:xfrm>
        </p:spPr>
      </p:sp>
      <p:sp>
        <p:nvSpPr>
          <p:cNvPr id="3" name="Notes Placeholder 2">
            <a:extLst>
              <a:ext uri="{FF2B5EF4-FFF2-40B4-BE49-F238E27FC236}">
                <a16:creationId xmlns:a16="http://schemas.microsoft.com/office/drawing/2014/main" id="{62DADF75-0651-6088-A839-224A18741D41}"/>
              </a:ext>
            </a:extLst>
          </p:cNvPr>
          <p:cNvSpPr>
            <a:spLocks noGrp="1"/>
          </p:cNvSpPr>
          <p:nvPr>
            <p:ph type="body" idx="1"/>
          </p:nvPr>
        </p:nvSpPr>
        <p:spPr/>
        <p:txBody>
          <a:bodyPr/>
          <a:lstStyle/>
          <a:p>
            <a:pPr>
              <a:defRPr/>
            </a:pPr>
            <a:r>
              <a:rPr lang="en-US">
                <a:solidFill>
                  <a:srgbClr val="333333"/>
                </a:solidFill>
              </a:rPr>
              <a:t>Our last case is a quieter one, but it is already operational today: vector databases. </a:t>
            </a:r>
            <a:endParaRPr lang="en-US"/>
          </a:p>
          <a:p>
            <a:pPr>
              <a:defRPr/>
            </a:pPr>
            <a:r>
              <a:rPr lang="en-US">
                <a:solidFill>
                  <a:srgbClr val="333333"/>
                </a:solidFill>
              </a:rPr>
              <a:t>The problem is that many interactive instances each keep their own copy of the same assets and state, while still needing fast warm starts and predictable tail latency. </a:t>
            </a:r>
            <a:endParaRPr lang="en-US">
              <a:solidFill>
                <a:srgbClr val="000000"/>
              </a:solidFill>
            </a:endParaRPr>
          </a:p>
          <a:p>
            <a:pPr>
              <a:defRPr/>
            </a:pPr>
            <a:r>
              <a:rPr lang="en-US">
                <a:solidFill>
                  <a:srgbClr val="333333"/>
                </a:solidFill>
              </a:rPr>
              <a:t>With a CXL pool behind the switch, those instances can share a single copy of a hot asset instead of duplicating it, which is the deduplication benefit.</a:t>
            </a:r>
            <a:endParaRPr lang="en-US">
              <a:solidFill>
                <a:srgbClr val="000000"/>
              </a:solidFill>
            </a:endParaRPr>
          </a:p>
          <a:p>
            <a:pPr>
              <a:defRPr/>
            </a:pPr>
            <a:r>
              <a:rPr lang="en-US">
                <a:solidFill>
                  <a:srgbClr val="333333"/>
                </a:solidFill>
              </a:rPr>
              <a:t>They can rotate sessions in and out without re-fetching everything, giving faster warm starts. </a:t>
            </a:r>
            <a:endParaRPr lang="en-US">
              <a:solidFill>
                <a:srgbClr val="000000"/>
              </a:solidFill>
            </a:endParaRPr>
          </a:p>
          <a:p>
            <a:pPr>
              <a:defRPr/>
            </a:pPr>
            <a:r>
              <a:rPr lang="en-US">
                <a:solidFill>
                  <a:srgbClr val="333333"/>
                </a:solidFill>
              </a:rPr>
              <a:t>And they can request more capacity on demand, using the dynamic capacity feature we saw earlier.</a:t>
            </a:r>
            <a:endParaRPr lang="en-US">
              <a:solidFill>
                <a:srgbClr val="000000"/>
              </a:solidFill>
            </a:endParaRPr>
          </a:p>
        </p:txBody>
      </p:sp>
      <p:sp>
        <p:nvSpPr>
          <p:cNvPr id="4" name="Slide Number Placeholder 3">
            <a:extLst>
              <a:ext uri="{FF2B5EF4-FFF2-40B4-BE49-F238E27FC236}">
                <a16:creationId xmlns:a16="http://schemas.microsoft.com/office/drawing/2014/main" id="{84438340-2146-BAA1-3608-C5622AB1A2CA}"/>
              </a:ext>
            </a:extLst>
          </p:cNvPr>
          <p:cNvSpPr>
            <a:spLocks noGrp="1"/>
          </p:cNvSpPr>
          <p:nvPr>
            <p:ph type="sldNum" sz="quarter" idx="10"/>
          </p:nvPr>
        </p:nvSpPr>
        <p:spPr/>
        <p:txBody>
          <a:bodyPr/>
          <a:lstStyle/>
          <a:p>
            <a:fld id="{710104DB-87CA-D64F-AB86-DB2520DDF5D7}" type="slidenum">
              <a:rPr lang="en-US" smtClean="0"/>
              <a:t>26</a:t>
            </a:fld>
            <a:endParaRPr lang="en-US"/>
          </a:p>
        </p:txBody>
      </p:sp>
    </p:spTree>
    <p:extLst>
      <p:ext uri="{BB962C8B-B14F-4D97-AF65-F5344CB8AC3E}">
        <p14:creationId xmlns:p14="http://schemas.microsoft.com/office/powerpoint/2010/main" val="1400718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2A490-4688-85EC-81F2-C40ED8AEC2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086137-729E-28DA-82EB-07B34DEE2E00}"/>
              </a:ext>
            </a:extLst>
          </p:cNvPr>
          <p:cNvSpPr>
            <a:spLocks noGrp="1" noRot="1" noChangeAspect="1"/>
          </p:cNvSpPr>
          <p:nvPr>
            <p:ph type="sldImg"/>
          </p:nvPr>
        </p:nvSpPr>
        <p:spPr>
          <a:xfrm>
            <a:off x="685800" y="914400"/>
            <a:ext cx="5614988" cy="3157538"/>
          </a:xfrm>
        </p:spPr>
      </p:sp>
      <p:sp>
        <p:nvSpPr>
          <p:cNvPr id="3" name="Notes Placeholder 2">
            <a:extLst>
              <a:ext uri="{FF2B5EF4-FFF2-40B4-BE49-F238E27FC236}">
                <a16:creationId xmlns:a16="http://schemas.microsoft.com/office/drawing/2014/main" id="{FC753F9D-4E6A-4524-6333-968BA087E6A7}"/>
              </a:ext>
            </a:extLst>
          </p:cNvPr>
          <p:cNvSpPr>
            <a:spLocks noGrp="1"/>
          </p:cNvSpPr>
          <p:nvPr>
            <p:ph type="body" idx="1"/>
          </p:nvPr>
        </p:nvSpPr>
        <p:spPr/>
        <p:txBody>
          <a:bodyPr/>
          <a:lstStyle/>
          <a:p>
            <a:pPr>
              <a:defRPr/>
            </a:pPr>
            <a:r>
              <a:rPr lang="en-US">
                <a:solidFill>
                  <a:srgbClr val="333333"/>
                </a:solidFill>
              </a:rPr>
              <a:t> The point of emulation is not simply to boot CXL and watch it run. </a:t>
            </a:r>
            <a:endParaRPr lang="en-US">
              <a:solidFill>
                <a:srgbClr val="000000"/>
              </a:solidFill>
            </a:endParaRPr>
          </a:p>
          <a:p>
            <a:pPr>
              <a:defRPr/>
            </a:pPr>
            <a:r>
              <a:rPr lang="en-US">
                <a:solidFill>
                  <a:srgbClr val="333333"/>
                </a:solidFill>
              </a:rPr>
              <a:t>The point is to vary the things that matter, capacity, topology, the coherence model, and timing, until the behavior of the application actually becomes visible. </a:t>
            </a:r>
            <a:endParaRPr lang="en-US">
              <a:solidFill>
                <a:srgbClr val="000000"/>
              </a:solidFill>
            </a:endParaRPr>
          </a:p>
          <a:p>
            <a:pPr>
              <a:defRPr/>
            </a:pPr>
            <a:r>
              <a:rPr lang="en-US">
                <a:solidFill>
                  <a:srgbClr val="333333"/>
                </a:solidFill>
              </a:rPr>
              <a:t>This is where fidelity earns its keep, because if the latency, the bandwidth, or the coherence cost is wrong, a killer application can look deceptively easy or falsely impossible. </a:t>
            </a:r>
            <a:endParaRPr lang="en-US">
              <a:solidFill>
                <a:srgbClr val="000000"/>
              </a:solidFill>
            </a:endParaRPr>
          </a:p>
          <a:p>
            <a:pPr>
              <a:defRPr/>
            </a:pPr>
            <a:r>
              <a:rPr lang="en-US">
                <a:solidFill>
                  <a:srgbClr val="333333"/>
                </a:solidFill>
              </a:rPr>
              <a:t>The table makes this concrete. For each scenario it names the CXL behavior we want t</a:t>
            </a:r>
            <a:r>
              <a:rPr lang="en-US">
                <a:solidFill>
                  <a:srgbClr val="000000"/>
                </a:solidFill>
              </a:rPr>
              <a:t>o stress, the me</a:t>
            </a:r>
            <a:r>
              <a:rPr lang="en-US">
                <a:solidFill>
                  <a:srgbClr val="333333"/>
                </a:solidFill>
              </a:rPr>
              <a:t>tric that actually matters, and the specific knob in OCEAN that we turn to study it. </a:t>
            </a:r>
            <a:endParaRPr lang="en-US">
              <a:solidFill>
                <a:srgbClr val="000000"/>
              </a:solidFill>
            </a:endParaRPr>
          </a:p>
          <a:p>
            <a:pPr>
              <a:defRPr/>
            </a:pPr>
            <a:r>
              <a:rPr lang="en-US">
                <a:solidFill>
                  <a:srgbClr val="333333"/>
                </a:solidFill>
              </a:rPr>
              <a:t>For AI inference, for instance, we stress the shared key-value cache and watch time to first token and throughput while varying capacity, latency, and the sharing mode. OCEAN is what turns these questions from arguments into measurements.</a:t>
            </a:r>
            <a:endParaRPr lang="en-US">
              <a:solidFill>
                <a:srgbClr val="000000"/>
              </a:solidFill>
            </a:endParaRPr>
          </a:p>
          <a:p>
            <a:pPr marL="0" marR="0" lvl="0" indent="0" algn="l" defTabSz="914400">
              <a:lnSpc>
                <a:spcPct val="100000"/>
              </a:lnSpc>
              <a:spcBef>
                <a:spcPts val="0"/>
              </a:spcBef>
              <a:spcAft>
                <a:spcPts val="0"/>
              </a:spcAft>
              <a:buClrTx/>
              <a:buSzTx/>
              <a:buFontTx/>
              <a:buNone/>
              <a:tabLst/>
              <a:defRPr/>
            </a:pPr>
            <a:endParaRPr lang="en-US" sz="1000" kern="1200">
              <a:solidFill>
                <a:schemeClr val="tx1"/>
              </a:solidFill>
              <a:effectLst/>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CBFA9C6-311D-71F5-3BC8-8655672DC84D}"/>
              </a:ext>
            </a:extLst>
          </p:cNvPr>
          <p:cNvSpPr>
            <a:spLocks noGrp="1"/>
          </p:cNvSpPr>
          <p:nvPr>
            <p:ph type="sldNum" sz="quarter" idx="10"/>
          </p:nvPr>
        </p:nvSpPr>
        <p:spPr/>
        <p:txBody>
          <a:bodyPr/>
          <a:lstStyle/>
          <a:p>
            <a:fld id="{710104DB-87CA-D64F-AB86-DB2520DDF5D7}" type="slidenum">
              <a:rPr lang="en-US" smtClean="0"/>
              <a:t>27</a:t>
            </a:fld>
            <a:endParaRPr lang="en-US"/>
          </a:p>
        </p:txBody>
      </p:sp>
    </p:spTree>
    <p:extLst>
      <p:ext uri="{BB962C8B-B14F-4D97-AF65-F5344CB8AC3E}">
        <p14:creationId xmlns:p14="http://schemas.microsoft.com/office/powerpoint/2010/main" val="12438440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509DE-94C1-3115-F86E-BF6AD08738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A3DF76-72BC-0A80-EE92-B3761365F80C}"/>
              </a:ext>
            </a:extLst>
          </p:cNvPr>
          <p:cNvSpPr>
            <a:spLocks noGrp="1" noRot="1" noChangeAspect="1"/>
          </p:cNvSpPr>
          <p:nvPr>
            <p:ph type="sldImg"/>
          </p:nvPr>
        </p:nvSpPr>
        <p:spPr>
          <a:xfrm>
            <a:off x="685800" y="914400"/>
            <a:ext cx="5614988" cy="3157538"/>
          </a:xfrm>
        </p:spPr>
      </p:sp>
      <p:sp>
        <p:nvSpPr>
          <p:cNvPr id="3" name="Notes Placeholder 2">
            <a:extLst>
              <a:ext uri="{FF2B5EF4-FFF2-40B4-BE49-F238E27FC236}">
                <a16:creationId xmlns:a16="http://schemas.microsoft.com/office/drawing/2014/main" id="{461C4F9F-E44B-D88A-1055-D05FA3A01EB9}"/>
              </a:ext>
            </a:extLst>
          </p:cNvPr>
          <p:cNvSpPr>
            <a:spLocks noGrp="1"/>
          </p:cNvSpPr>
          <p:nvPr>
            <p:ph type="body" idx="1"/>
          </p:nvPr>
        </p:nvSpPr>
        <p:spPr/>
        <p:txBody>
          <a:bodyPr/>
          <a:lstStyle/>
          <a:p>
            <a:r>
              <a:rPr lang="en-US" sz="1000" b="1" kern="1200">
                <a:solidFill>
                  <a:schemeClr val="tx1"/>
                </a:solidFill>
                <a:effectLst/>
                <a:latin typeface="Arial" panose="020B0604020202020204" pitchFamily="34" charset="0"/>
                <a:ea typeface="+mn-ea"/>
                <a:cs typeface="Arial" panose="020B0604020202020204" pitchFamily="34" charset="0"/>
              </a:rPr>
              <a:t>Core Problem</a:t>
            </a:r>
            <a:r>
              <a:rPr lang="en-US" sz="1000" kern="1200">
                <a:solidFill>
                  <a:schemeClr val="tx1"/>
                </a:solidFill>
                <a:effectLst/>
                <a:latin typeface="Arial" panose="020B0604020202020204" pitchFamily="34" charset="0"/>
                <a:ea typeface="+mn-ea"/>
                <a:cs typeface="Arial" panose="020B0604020202020204" pitchFamily="34" charset="0"/>
              </a:rPr>
              <a:t>: Faithfully emulating multi-host CXL 3.0 is simultaneously a latency problem, a granularity problem, a coherence problem, and a scalability problem. </a:t>
            </a:r>
          </a:p>
          <a:p>
            <a:r>
              <a:rPr lang="en-US" sz="1000" b="1" kern="1200">
                <a:solidFill>
                  <a:schemeClr val="tx1"/>
                </a:solidFill>
                <a:effectLst/>
                <a:latin typeface="Arial" panose="020B0604020202020204" pitchFamily="34" charset="0"/>
                <a:ea typeface="+mn-ea"/>
                <a:cs typeface="Arial" panose="020B0604020202020204" pitchFamily="34" charset="0"/>
              </a:rPr>
              <a:t>Latency</a:t>
            </a:r>
            <a:r>
              <a:rPr lang="en-US" sz="1000" kern="1200">
                <a:solidFill>
                  <a:schemeClr val="tx1"/>
                </a:solidFill>
                <a:effectLst/>
                <a:latin typeface="Arial" panose="020B0604020202020204" pitchFamily="34" charset="0"/>
                <a:ea typeface="+mn-ea"/>
                <a:cs typeface="Arial" panose="020B0604020202020204" pitchFamily="34" charset="0"/>
              </a:rPr>
              <a:t>: Software interception overhead can reach microseconds, which dwarfs actual sub-100 ns hardware paths. </a:t>
            </a:r>
          </a:p>
          <a:p>
            <a:r>
              <a:rPr lang="en-US" sz="1000" b="1" kern="1200">
                <a:solidFill>
                  <a:schemeClr val="tx1"/>
                </a:solidFill>
                <a:effectLst/>
                <a:latin typeface="Arial" panose="020B0604020202020204" pitchFamily="34" charset="0"/>
                <a:ea typeface="+mn-ea"/>
                <a:cs typeface="Arial" panose="020B0604020202020204" pitchFamily="34" charset="0"/>
              </a:rPr>
              <a:t>Granularity</a:t>
            </a:r>
            <a:r>
              <a:rPr lang="en-US" sz="1000" kern="1200">
                <a:solidFill>
                  <a:schemeClr val="tx1"/>
                </a:solidFill>
                <a:effectLst/>
                <a:latin typeface="Arial" panose="020B0604020202020204" pitchFamily="34" charset="0"/>
                <a:ea typeface="+mn-ea"/>
                <a:cs typeface="Arial" panose="020B0604020202020204" pitchFamily="34" charset="0"/>
              </a:rPr>
              <a:t>: Page-level trapping fails to reproduce 64-byte </a:t>
            </a:r>
            <a:r>
              <a:rPr lang="en-US" sz="1000" kern="1200" err="1">
                <a:solidFill>
                  <a:schemeClr val="tx1"/>
                </a:solidFill>
                <a:effectLst/>
                <a:latin typeface="Arial" panose="020B0604020202020204" pitchFamily="34" charset="0"/>
                <a:ea typeface="+mn-ea"/>
                <a:cs typeface="Arial" panose="020B0604020202020204" pitchFamily="34" charset="0"/>
              </a:rPr>
              <a:t>cacheline</a:t>
            </a:r>
            <a:r>
              <a:rPr lang="en-US" sz="1000" kern="1200">
                <a:solidFill>
                  <a:schemeClr val="tx1"/>
                </a:solidFill>
                <a:effectLst/>
                <a:latin typeface="Arial" panose="020B0604020202020204" pitchFamily="34" charset="0"/>
                <a:ea typeface="+mn-ea"/>
                <a:cs typeface="Arial" panose="020B0604020202020204" pitchFamily="34" charset="0"/>
              </a:rPr>
              <a:t> sharing semantics. </a:t>
            </a:r>
          </a:p>
          <a:p>
            <a:r>
              <a:rPr lang="en-US" sz="1000" b="1" kern="1200">
                <a:solidFill>
                  <a:schemeClr val="tx1"/>
                </a:solidFill>
                <a:effectLst/>
                <a:latin typeface="Arial" panose="020B0604020202020204" pitchFamily="34" charset="0"/>
                <a:ea typeface="+mn-ea"/>
                <a:cs typeface="Arial" panose="020B0604020202020204" pitchFamily="34" charset="0"/>
              </a:rPr>
              <a:t>Coherence</a:t>
            </a:r>
            <a:r>
              <a:rPr lang="en-US" sz="1000" kern="1200">
                <a:solidFill>
                  <a:schemeClr val="tx1"/>
                </a:solidFill>
                <a:effectLst/>
                <a:latin typeface="Arial" panose="020B0604020202020204" pitchFamily="34" charset="0"/>
                <a:ea typeface="+mn-ea"/>
                <a:cs typeface="Arial" panose="020B0604020202020204" pitchFamily="34" charset="0"/>
              </a:rPr>
              <a:t>: Remote writes necessitate invalidation, ordering, and ownership tracking across multiple hosts. </a:t>
            </a:r>
          </a:p>
          <a:p>
            <a:r>
              <a:rPr lang="en-US" sz="1000" b="1" kern="1200">
                <a:solidFill>
                  <a:schemeClr val="tx1"/>
                </a:solidFill>
                <a:effectLst/>
                <a:latin typeface="Arial" panose="020B0604020202020204" pitchFamily="34" charset="0"/>
                <a:ea typeface="+mn-ea"/>
                <a:cs typeface="Arial" panose="020B0604020202020204" pitchFamily="34" charset="0"/>
              </a:rPr>
              <a:t>Scalability</a:t>
            </a:r>
            <a:r>
              <a:rPr lang="en-US" sz="1000" kern="1200">
                <a:solidFill>
                  <a:schemeClr val="tx1"/>
                </a:solidFill>
                <a:effectLst/>
                <a:latin typeface="Arial" panose="020B0604020202020204" pitchFamily="34" charset="0"/>
                <a:ea typeface="+mn-ea"/>
                <a:cs typeface="Arial" panose="020B0604020202020204" pitchFamily="34" charset="0"/>
              </a:rPr>
              <a:t>: Every additional host multiplies the required snoops, routing state, and capacity-management coordination. </a:t>
            </a:r>
          </a:p>
          <a:p>
            <a:r>
              <a:rPr lang="en-US" sz="1000" b="1" kern="1200">
                <a:solidFill>
                  <a:schemeClr val="tx1"/>
                </a:solidFill>
                <a:effectLst/>
                <a:latin typeface="Arial" panose="020B0604020202020204" pitchFamily="34" charset="0"/>
                <a:ea typeface="+mn-ea"/>
                <a:cs typeface="Arial" panose="020B0604020202020204" pitchFamily="34" charset="0"/>
              </a:rPr>
              <a:t>OCEAN's Solution</a:t>
            </a:r>
            <a:r>
              <a:rPr lang="en-US" sz="1000" kern="1200">
                <a:solidFill>
                  <a:schemeClr val="tx1"/>
                </a:solidFill>
                <a:effectLst/>
                <a:latin typeface="Arial" panose="020B0604020202020204" pitchFamily="34" charset="0"/>
                <a:ea typeface="+mn-ea"/>
                <a:cs typeface="Arial" panose="020B0604020202020204" pitchFamily="34" charset="0"/>
              </a:rPr>
              <a:t>: OCEAN answers these challenges with device-level interception, a software coherence engine, active latency injection, bandwidth capping, and a centralized fabric manager. </a:t>
            </a:r>
          </a:p>
        </p:txBody>
      </p:sp>
      <p:sp>
        <p:nvSpPr>
          <p:cNvPr id="4" name="Slide Number Placeholder 3">
            <a:extLst>
              <a:ext uri="{FF2B5EF4-FFF2-40B4-BE49-F238E27FC236}">
                <a16:creationId xmlns:a16="http://schemas.microsoft.com/office/drawing/2014/main" id="{59B90E6F-C436-D35D-28D5-C3D68855096F}"/>
              </a:ext>
            </a:extLst>
          </p:cNvPr>
          <p:cNvSpPr>
            <a:spLocks noGrp="1"/>
          </p:cNvSpPr>
          <p:nvPr>
            <p:ph type="sldNum" sz="quarter" idx="10"/>
          </p:nvPr>
        </p:nvSpPr>
        <p:spPr/>
        <p:txBody>
          <a:bodyPr/>
          <a:lstStyle/>
          <a:p>
            <a:fld id="{710104DB-87CA-D64F-AB86-DB2520DDF5D7}" type="slidenum">
              <a:rPr lang="en-US" smtClean="0"/>
              <a:t>28</a:t>
            </a:fld>
            <a:endParaRPr lang="en-US"/>
          </a:p>
        </p:txBody>
      </p:sp>
    </p:spTree>
    <p:extLst>
      <p:ext uri="{BB962C8B-B14F-4D97-AF65-F5344CB8AC3E}">
        <p14:creationId xmlns:p14="http://schemas.microsoft.com/office/powerpoint/2010/main" val="2372944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BE54C-F3B4-853C-A44B-E86CFE0022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2180DA-A536-8B77-65B7-B57FF9C20160}"/>
              </a:ext>
            </a:extLst>
          </p:cNvPr>
          <p:cNvSpPr>
            <a:spLocks noGrp="1" noRot="1" noChangeAspect="1"/>
          </p:cNvSpPr>
          <p:nvPr>
            <p:ph type="sldImg"/>
          </p:nvPr>
        </p:nvSpPr>
        <p:spPr>
          <a:xfrm>
            <a:off x="685800" y="914400"/>
            <a:ext cx="5614988" cy="3157538"/>
          </a:xfrm>
        </p:spPr>
      </p:sp>
      <p:sp>
        <p:nvSpPr>
          <p:cNvPr id="3" name="Notes Placeholder 2">
            <a:extLst>
              <a:ext uri="{FF2B5EF4-FFF2-40B4-BE49-F238E27FC236}">
                <a16:creationId xmlns:a16="http://schemas.microsoft.com/office/drawing/2014/main" id="{B56ADB0D-D13E-63BF-7790-5BAE1324EE97}"/>
              </a:ext>
            </a:extLst>
          </p:cNvPr>
          <p:cNvSpPr>
            <a:spLocks noGrp="1"/>
          </p:cNvSpPr>
          <p:nvPr>
            <p:ph type="body" idx="1"/>
          </p:nvPr>
        </p:nvSpPr>
        <p:spPr/>
        <p:txBody>
          <a:bodyPr/>
          <a:lstStyle/>
          <a:p>
            <a:r>
              <a:rPr lang="en-US" sz="1000" b="1" kern="1200">
                <a:solidFill>
                  <a:schemeClr val="tx1"/>
                </a:solidFill>
                <a:effectLst/>
                <a:latin typeface="Arial" panose="020B0604020202020204" pitchFamily="34" charset="0"/>
                <a:ea typeface="+mn-ea"/>
                <a:cs typeface="Arial" panose="020B0604020202020204" pitchFamily="34" charset="0"/>
              </a:rPr>
              <a:t>Landscape Comparison</a:t>
            </a:r>
            <a:r>
              <a:rPr lang="en-US" sz="1000" kern="1200">
                <a:solidFill>
                  <a:schemeClr val="tx1"/>
                </a:solidFill>
                <a:effectLst/>
                <a:latin typeface="Arial" panose="020B0604020202020204" pitchFamily="34" charset="0"/>
                <a:ea typeface="+mn-ea"/>
                <a:cs typeface="Arial" panose="020B0604020202020204" pitchFamily="34" charset="0"/>
              </a:rPr>
              <a:t>: OCEAN combines CXL 3.0, full-system multi-host support, hardware validation, and high emulation speed. </a:t>
            </a:r>
          </a:p>
          <a:p>
            <a:r>
              <a:rPr lang="en-US" sz="1000" b="1" kern="1200" err="1">
                <a:solidFill>
                  <a:schemeClr val="tx1"/>
                </a:solidFill>
                <a:effectLst/>
                <a:latin typeface="Arial" panose="020B0604020202020204" pitchFamily="34" charset="0"/>
                <a:ea typeface="+mn-ea"/>
                <a:cs typeface="Arial" panose="020B0604020202020204" pitchFamily="34" charset="0"/>
              </a:rPr>
              <a:t>CXLMemSim</a:t>
            </a:r>
            <a:r>
              <a:rPr lang="en-US" sz="1000" kern="1200">
                <a:solidFill>
                  <a:schemeClr val="tx1"/>
                </a:solidFill>
                <a:effectLst/>
                <a:latin typeface="Arial" panose="020B0604020202020204" pitchFamily="34" charset="0"/>
                <a:ea typeface="+mn-ea"/>
                <a:cs typeface="Arial" panose="020B0604020202020204" pitchFamily="34" charset="0"/>
              </a:rPr>
              <a:t>: Lacks a specific CXL version, multi-host support, and hardware validation, and features medium speed with no GFAM, MH-SLD, or DCD capabilities. </a:t>
            </a:r>
          </a:p>
          <a:p>
            <a:r>
              <a:rPr lang="en-US" sz="1000" b="1" kern="1200">
                <a:solidFill>
                  <a:schemeClr val="tx1"/>
                </a:solidFill>
                <a:effectLst/>
                <a:latin typeface="Arial" panose="020B0604020202020204" pitchFamily="34" charset="0"/>
                <a:ea typeface="+mn-ea"/>
                <a:cs typeface="Arial" panose="020B0604020202020204" pitchFamily="34" charset="0"/>
              </a:rPr>
              <a:t>CXL-</a:t>
            </a:r>
            <a:r>
              <a:rPr lang="en-US" sz="1000" b="1" kern="1200" err="1">
                <a:solidFill>
                  <a:schemeClr val="tx1"/>
                </a:solidFill>
                <a:effectLst/>
                <a:latin typeface="Arial" panose="020B0604020202020204" pitchFamily="34" charset="0"/>
                <a:ea typeface="+mn-ea"/>
                <a:cs typeface="Arial" panose="020B0604020202020204" pitchFamily="34" charset="0"/>
              </a:rPr>
              <a:t>DMSim</a:t>
            </a:r>
            <a:r>
              <a:rPr lang="en-US" sz="1000" kern="1200">
                <a:solidFill>
                  <a:schemeClr val="tx1"/>
                </a:solidFill>
                <a:effectLst/>
                <a:latin typeface="Arial" panose="020B0604020202020204" pitchFamily="34" charset="0"/>
                <a:ea typeface="+mn-ea"/>
                <a:cs typeface="Arial" panose="020B0604020202020204" pitchFamily="34" charset="0"/>
              </a:rPr>
              <a:t>: Supports CXL 1.1 and hardware validation but operates at low speed and lacks multi-host support, GFAM, MH-SLD, and DCD capabilities. </a:t>
            </a:r>
          </a:p>
          <a:p>
            <a:r>
              <a:rPr lang="en-US" sz="1000" b="1" kern="1200">
                <a:solidFill>
                  <a:schemeClr val="tx1"/>
                </a:solidFill>
                <a:effectLst/>
                <a:latin typeface="Arial" panose="020B0604020202020204" pitchFamily="34" charset="0"/>
                <a:ea typeface="+mn-ea"/>
                <a:cs typeface="Arial" panose="020B0604020202020204" pitchFamily="34" charset="0"/>
              </a:rPr>
              <a:t>QEMU CXL</a:t>
            </a:r>
            <a:r>
              <a:rPr lang="en-US" sz="1000" kern="1200">
                <a:solidFill>
                  <a:schemeClr val="tx1"/>
                </a:solidFill>
                <a:effectLst/>
                <a:latin typeface="Arial" panose="020B0604020202020204" pitchFamily="34" charset="0"/>
                <a:ea typeface="+mn-ea"/>
                <a:cs typeface="Arial" panose="020B0604020202020204" pitchFamily="34" charset="0"/>
              </a:rPr>
              <a:t>: Supports CXL 2.0 at high speed and partial DCD capability, but lacks multi-host support, hardware validation, and GFAM/MH-SLD. </a:t>
            </a:r>
          </a:p>
          <a:p>
            <a:r>
              <a:rPr lang="en-US" sz="1000" b="1" kern="1200" err="1">
                <a:solidFill>
                  <a:schemeClr val="tx1"/>
                </a:solidFill>
                <a:effectLst/>
                <a:latin typeface="Arial" panose="020B0604020202020204" pitchFamily="34" charset="0"/>
                <a:ea typeface="+mn-ea"/>
                <a:cs typeface="Arial" panose="020B0604020202020204" pitchFamily="34" charset="0"/>
              </a:rPr>
              <a:t>emucxl</a:t>
            </a:r>
            <a:r>
              <a:rPr lang="en-US" sz="1000" kern="1200">
                <a:solidFill>
                  <a:schemeClr val="tx1"/>
                </a:solidFill>
                <a:effectLst/>
                <a:latin typeface="Arial" panose="020B0604020202020204" pitchFamily="34" charset="0"/>
                <a:ea typeface="+mn-ea"/>
                <a:cs typeface="Arial" panose="020B0604020202020204" pitchFamily="34" charset="0"/>
              </a:rPr>
              <a:t>: Offers high speed but lacks a specified CXL version, multi-host support, hardware validation, GFAM, MH-SLD, and DCD features. </a:t>
            </a:r>
          </a:p>
          <a:p>
            <a:r>
              <a:rPr lang="en-US" sz="1000" b="1" kern="1200" err="1">
                <a:solidFill>
                  <a:schemeClr val="tx1"/>
                </a:solidFill>
                <a:effectLst/>
                <a:latin typeface="Arial" panose="020B0604020202020204" pitchFamily="34" charset="0"/>
                <a:ea typeface="+mn-ea"/>
                <a:cs typeface="Arial" panose="020B0604020202020204" pitchFamily="34" charset="0"/>
              </a:rPr>
              <a:t>SimCXL</a:t>
            </a:r>
            <a:r>
              <a:rPr lang="en-US" sz="1000" kern="1200">
                <a:solidFill>
                  <a:schemeClr val="tx1"/>
                </a:solidFill>
                <a:effectLst/>
                <a:latin typeface="Arial" panose="020B0604020202020204" pitchFamily="34" charset="0"/>
                <a:ea typeface="+mn-ea"/>
                <a:cs typeface="Arial" panose="020B0604020202020204" pitchFamily="34" charset="0"/>
              </a:rPr>
              <a:t>: Supports CXL 1.1 with hardware validation but operates at low speed without multi-host support, GFAM, MH-SLD, or DCD capabilities. </a:t>
            </a:r>
          </a:p>
          <a:p>
            <a:r>
              <a:rPr lang="en-US" sz="1000" b="1" kern="1200">
                <a:solidFill>
                  <a:schemeClr val="tx1"/>
                </a:solidFill>
                <a:effectLst/>
                <a:latin typeface="Arial" panose="020B0604020202020204" pitchFamily="34" charset="0"/>
                <a:ea typeface="+mn-ea"/>
                <a:cs typeface="Arial" panose="020B0604020202020204" pitchFamily="34" charset="0"/>
              </a:rPr>
              <a:t>OCEAN</a:t>
            </a:r>
            <a:r>
              <a:rPr lang="en-US" sz="1000" kern="1200">
                <a:solidFill>
                  <a:schemeClr val="tx1"/>
                </a:solidFill>
                <a:effectLst/>
                <a:latin typeface="Arial" panose="020B0604020202020204" pitchFamily="34" charset="0"/>
                <a:ea typeface="+mn-ea"/>
                <a:cs typeface="Arial" panose="020B0604020202020204" pitchFamily="34" charset="0"/>
              </a:rPr>
              <a:t>: Supports CXL 3.0 with multi-host support, hardware validation, high speed, GFAM/MH-SLD, and DCD capabilities. </a:t>
            </a:r>
          </a:p>
          <a:p>
            <a:r>
              <a:rPr lang="en-US" sz="1000" b="1" kern="1200">
                <a:solidFill>
                  <a:schemeClr val="tx1"/>
                </a:solidFill>
                <a:effectLst/>
                <a:latin typeface="Arial" panose="020B0604020202020204" pitchFamily="34" charset="0"/>
                <a:ea typeface="+mn-ea"/>
                <a:cs typeface="Arial" panose="020B0604020202020204" pitchFamily="34" charset="0"/>
              </a:rPr>
              <a:t>Trade-offs</a:t>
            </a:r>
            <a:r>
              <a:rPr lang="en-US" sz="1000" kern="1200">
                <a:solidFill>
                  <a:schemeClr val="tx1"/>
                </a:solidFill>
                <a:effectLst/>
                <a:latin typeface="Arial" panose="020B0604020202020204" pitchFamily="34" charset="0"/>
                <a:ea typeface="+mn-ea"/>
                <a:cs typeface="Arial" panose="020B0604020202020204" pitchFamily="34" charset="0"/>
              </a:rPr>
              <a:t>: OCEAN deliberately trades the very last ounce of cycle-level detail to achieve full-system compatibility, scale, near-native speed, and realistic timing as seen by guest software. </a:t>
            </a:r>
          </a:p>
        </p:txBody>
      </p:sp>
      <p:sp>
        <p:nvSpPr>
          <p:cNvPr id="4" name="Slide Number Placeholder 3">
            <a:extLst>
              <a:ext uri="{FF2B5EF4-FFF2-40B4-BE49-F238E27FC236}">
                <a16:creationId xmlns:a16="http://schemas.microsoft.com/office/drawing/2014/main" id="{CE9AA3BA-2E50-A8E3-2781-FDECF00BB13E}"/>
              </a:ext>
            </a:extLst>
          </p:cNvPr>
          <p:cNvSpPr>
            <a:spLocks noGrp="1"/>
          </p:cNvSpPr>
          <p:nvPr>
            <p:ph type="sldNum" sz="quarter" idx="10"/>
          </p:nvPr>
        </p:nvSpPr>
        <p:spPr/>
        <p:txBody>
          <a:bodyPr/>
          <a:lstStyle/>
          <a:p>
            <a:fld id="{710104DB-87CA-D64F-AB86-DB2520DDF5D7}" type="slidenum">
              <a:rPr lang="en-US" smtClean="0"/>
              <a:t>29</a:t>
            </a:fld>
            <a:endParaRPr lang="en-US"/>
          </a:p>
        </p:txBody>
      </p:sp>
    </p:spTree>
    <p:extLst>
      <p:ext uri="{BB962C8B-B14F-4D97-AF65-F5344CB8AC3E}">
        <p14:creationId xmlns:p14="http://schemas.microsoft.com/office/powerpoint/2010/main" val="2183312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E304C-2160-12AB-1480-EB16FC1F45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6EE737-47E8-9439-883A-677EC7273B73}"/>
              </a:ext>
            </a:extLst>
          </p:cNvPr>
          <p:cNvSpPr>
            <a:spLocks noGrp="1" noRot="1" noChangeAspect="1"/>
          </p:cNvSpPr>
          <p:nvPr>
            <p:ph type="sldImg"/>
          </p:nvPr>
        </p:nvSpPr>
        <p:spPr>
          <a:xfrm>
            <a:off x="685800" y="914400"/>
            <a:ext cx="5614988" cy="3157538"/>
          </a:xfrm>
        </p:spPr>
      </p:sp>
      <p:sp>
        <p:nvSpPr>
          <p:cNvPr id="3" name="Notes Placeholder 2">
            <a:extLst>
              <a:ext uri="{FF2B5EF4-FFF2-40B4-BE49-F238E27FC236}">
                <a16:creationId xmlns:a16="http://schemas.microsoft.com/office/drawing/2014/main" id="{8452E0B3-C3E4-FB0D-1539-5F1399E9B01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kern="120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89842613-50D8-B562-4041-203C1C1F773D}"/>
              </a:ext>
            </a:extLst>
          </p:cNvPr>
          <p:cNvSpPr>
            <a:spLocks noGrp="1"/>
          </p:cNvSpPr>
          <p:nvPr>
            <p:ph type="sldNum" sz="quarter" idx="10"/>
          </p:nvPr>
        </p:nvSpPr>
        <p:spPr/>
        <p:txBody>
          <a:bodyPr/>
          <a:lstStyle/>
          <a:p>
            <a:fld id="{710104DB-87CA-D64F-AB86-DB2520DDF5D7}" type="slidenum">
              <a:rPr lang="en-US" smtClean="0"/>
              <a:t>3</a:t>
            </a:fld>
            <a:endParaRPr lang="en-US"/>
          </a:p>
        </p:txBody>
      </p:sp>
    </p:spTree>
    <p:extLst>
      <p:ext uri="{BB962C8B-B14F-4D97-AF65-F5344CB8AC3E}">
        <p14:creationId xmlns:p14="http://schemas.microsoft.com/office/powerpoint/2010/main" val="34296886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D1BD26-AA39-6DE6-B9CC-0E2723F52B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46E0AA-B5A3-DF04-A709-68D61A2F3435}"/>
              </a:ext>
            </a:extLst>
          </p:cNvPr>
          <p:cNvSpPr>
            <a:spLocks noGrp="1" noRot="1" noChangeAspect="1"/>
          </p:cNvSpPr>
          <p:nvPr>
            <p:ph type="sldImg"/>
          </p:nvPr>
        </p:nvSpPr>
        <p:spPr>
          <a:xfrm>
            <a:off x="685800" y="914400"/>
            <a:ext cx="5614988" cy="3157538"/>
          </a:xfrm>
        </p:spPr>
      </p:sp>
      <p:sp>
        <p:nvSpPr>
          <p:cNvPr id="3" name="Notes Placeholder 2">
            <a:extLst>
              <a:ext uri="{FF2B5EF4-FFF2-40B4-BE49-F238E27FC236}">
                <a16:creationId xmlns:a16="http://schemas.microsoft.com/office/drawing/2014/main" id="{9306CF57-8C22-CF4E-A1ED-015948166BB4}"/>
              </a:ext>
            </a:extLst>
          </p:cNvPr>
          <p:cNvSpPr>
            <a:spLocks noGrp="1"/>
          </p:cNvSpPr>
          <p:nvPr>
            <p:ph type="body" idx="1"/>
          </p:nvPr>
        </p:nvSpPr>
        <p:spPr/>
        <p:txBody>
          <a:bodyPr/>
          <a:lstStyle/>
          <a:p>
            <a:r>
              <a:rPr lang="en-US" sz="1000" b="1" kern="1200">
                <a:solidFill>
                  <a:schemeClr val="tx1"/>
                </a:solidFill>
                <a:effectLst/>
                <a:latin typeface="Arial" panose="020B0604020202020204" pitchFamily="34" charset="0"/>
                <a:ea typeface="+mn-ea"/>
                <a:cs typeface="Arial" panose="020B0604020202020204" pitchFamily="34" charset="0"/>
              </a:rPr>
              <a:t>Overview</a:t>
            </a:r>
            <a:r>
              <a:rPr lang="en-US" sz="1000" kern="1200">
                <a:solidFill>
                  <a:schemeClr val="tx1"/>
                </a:solidFill>
                <a:effectLst/>
                <a:latin typeface="Arial" panose="020B0604020202020204" pitchFamily="34" charset="0"/>
                <a:ea typeface="+mn-ea"/>
                <a:cs typeface="Arial" panose="020B0604020202020204" pitchFamily="34" charset="0"/>
              </a:rPr>
              <a:t>: OCEAN is a full-system, open-source CXL 3.0 emulation platform that makes multi-host memory pooling, coherence, dynamic capacity, and topology-aware timing visible to unmodified software. </a:t>
            </a:r>
          </a:p>
          <a:p>
            <a:r>
              <a:rPr lang="en-US" sz="1000" b="1" kern="1200">
                <a:solidFill>
                  <a:schemeClr val="tx1"/>
                </a:solidFill>
                <a:effectLst/>
                <a:latin typeface="Arial" panose="020B0604020202020204" pitchFamily="34" charset="0"/>
                <a:ea typeface="+mn-ea"/>
                <a:cs typeface="Arial" panose="020B0604020202020204" pitchFamily="34" charset="0"/>
              </a:rPr>
              <a:t>Foundation</a:t>
            </a:r>
            <a:r>
              <a:rPr lang="en-US" sz="1000" kern="1200">
                <a:solidFill>
                  <a:schemeClr val="tx1"/>
                </a:solidFill>
                <a:effectLst/>
                <a:latin typeface="Arial" panose="020B0604020202020204" pitchFamily="34" charset="0"/>
                <a:ea typeface="+mn-ea"/>
                <a:cs typeface="Arial" panose="020B0604020202020204" pitchFamily="34" charset="0"/>
              </a:rPr>
              <a:t>: It is built on QEMU, Linux kernel support, and custom memory server logic. </a:t>
            </a:r>
          </a:p>
          <a:p>
            <a:r>
              <a:rPr lang="en-US" sz="1000" b="1" kern="1200">
                <a:solidFill>
                  <a:schemeClr val="tx1"/>
                </a:solidFill>
                <a:effectLst/>
                <a:latin typeface="Arial" panose="020B0604020202020204" pitchFamily="34" charset="0"/>
                <a:ea typeface="+mn-ea"/>
                <a:cs typeface="Arial" panose="020B0604020202020204" pitchFamily="34" charset="0"/>
              </a:rPr>
              <a:t>Scale Capabilities</a:t>
            </a:r>
            <a:r>
              <a:rPr lang="en-US" sz="1000" kern="1200">
                <a:solidFill>
                  <a:schemeClr val="tx1"/>
                </a:solidFill>
                <a:effectLst/>
                <a:latin typeface="Arial" panose="020B0604020202020204" pitchFamily="34" charset="0"/>
                <a:ea typeface="+mn-ea"/>
                <a:cs typeface="Arial" panose="020B0604020202020204" pitchFamily="34" charset="0"/>
              </a:rPr>
              <a:t>: The platform supports multiple hosts, 32 HDM decoders, and 256 virtual switch ports. </a:t>
            </a:r>
          </a:p>
          <a:p>
            <a:r>
              <a:rPr lang="en-US" sz="1000" b="1" kern="1200">
                <a:solidFill>
                  <a:schemeClr val="tx1"/>
                </a:solidFill>
                <a:effectLst/>
                <a:latin typeface="Arial" panose="020B0604020202020204" pitchFamily="34" charset="0"/>
                <a:ea typeface="+mn-ea"/>
                <a:cs typeface="Arial" panose="020B0604020202020204" pitchFamily="34" charset="0"/>
              </a:rPr>
              <a:t>Validation</a:t>
            </a:r>
            <a:r>
              <a:rPr lang="en-US" sz="1000" kern="1200">
                <a:solidFill>
                  <a:schemeClr val="tx1"/>
                </a:solidFill>
                <a:effectLst/>
                <a:latin typeface="Arial" panose="020B0604020202020204" pitchFamily="34" charset="0"/>
                <a:ea typeface="+mn-ea"/>
                <a:cs typeface="Arial" panose="020B0604020202020204" pitchFamily="34" charset="0"/>
              </a:rPr>
              <a:t>: It is validated against real hardware and has been utilized for database and HPC case studies. </a:t>
            </a:r>
          </a:p>
          <a:p>
            <a:r>
              <a:rPr lang="en-US" sz="1000" b="1" kern="1200">
                <a:solidFill>
                  <a:schemeClr val="tx1"/>
                </a:solidFill>
                <a:effectLst/>
                <a:latin typeface="Arial" panose="020B0604020202020204" pitchFamily="34" charset="0"/>
                <a:ea typeface="+mn-ea"/>
                <a:cs typeface="Arial" panose="020B0604020202020204" pitchFamily="34" charset="0"/>
              </a:rPr>
              <a:t>Architecture Components</a:t>
            </a:r>
            <a:r>
              <a:rPr lang="en-US" sz="1000" kern="1200">
                <a:solidFill>
                  <a:schemeClr val="tx1"/>
                </a:solidFill>
                <a:effectLst/>
                <a:latin typeface="Arial" panose="020B0604020202020204" pitchFamily="34" charset="0"/>
                <a:ea typeface="+mn-ea"/>
                <a:cs typeface="Arial" panose="020B0604020202020204" pitchFamily="34" charset="0"/>
              </a:rPr>
              <a:t>: Includes a fabric manager, a switch, and multiple hosts. </a:t>
            </a:r>
          </a:p>
          <a:p>
            <a:r>
              <a:rPr lang="en-US" sz="1000" b="1" kern="1200">
                <a:solidFill>
                  <a:schemeClr val="tx1"/>
                </a:solidFill>
                <a:effectLst/>
                <a:latin typeface="Arial" panose="020B0604020202020204" pitchFamily="34" charset="0"/>
                <a:ea typeface="+mn-ea"/>
                <a:cs typeface="Arial" panose="020B0604020202020204" pitchFamily="34" charset="0"/>
              </a:rPr>
              <a:t>Mechanisms</a:t>
            </a:r>
            <a:r>
              <a:rPr lang="en-US" sz="1000" kern="1200">
                <a:solidFill>
                  <a:schemeClr val="tx1"/>
                </a:solidFill>
                <a:effectLst/>
                <a:latin typeface="Arial" panose="020B0604020202020204" pitchFamily="34" charset="0"/>
                <a:ea typeface="+mn-ea"/>
                <a:cs typeface="Arial" panose="020B0604020202020204" pitchFamily="34" charset="0"/>
              </a:rPr>
              <a:t>: Utilizes QEMU for full-system hosts, MESI for software coherence, and </a:t>
            </a:r>
            <a:r>
              <a:rPr lang="en-US" sz="1000" kern="1200" err="1">
                <a:solidFill>
                  <a:schemeClr val="tx1"/>
                </a:solidFill>
                <a:effectLst/>
                <a:latin typeface="Arial" panose="020B0604020202020204" pitchFamily="34" charset="0"/>
                <a:ea typeface="+mn-ea"/>
                <a:cs typeface="Arial" panose="020B0604020202020204" pitchFamily="34" charset="0"/>
              </a:rPr>
              <a:t>LogP</a:t>
            </a:r>
            <a:r>
              <a:rPr lang="en-US" sz="1000" kern="1200">
                <a:solidFill>
                  <a:schemeClr val="tx1"/>
                </a:solidFill>
                <a:effectLst/>
                <a:latin typeface="Arial" panose="020B0604020202020204" pitchFamily="34" charset="0"/>
                <a:ea typeface="+mn-ea"/>
                <a:cs typeface="Arial" panose="020B0604020202020204" pitchFamily="34" charset="0"/>
              </a:rPr>
              <a:t> for calibrated timing.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kern="120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BB8B331D-C904-20E7-930E-B046FE0CBAF9}"/>
              </a:ext>
            </a:extLst>
          </p:cNvPr>
          <p:cNvSpPr>
            <a:spLocks noGrp="1"/>
          </p:cNvSpPr>
          <p:nvPr>
            <p:ph type="sldNum" sz="quarter" idx="10"/>
          </p:nvPr>
        </p:nvSpPr>
        <p:spPr/>
        <p:txBody>
          <a:bodyPr/>
          <a:lstStyle/>
          <a:p>
            <a:fld id="{710104DB-87CA-D64F-AB86-DB2520DDF5D7}" type="slidenum">
              <a:rPr lang="en-US" smtClean="0"/>
              <a:t>30</a:t>
            </a:fld>
            <a:endParaRPr lang="en-US"/>
          </a:p>
        </p:txBody>
      </p:sp>
    </p:spTree>
    <p:extLst>
      <p:ext uri="{BB962C8B-B14F-4D97-AF65-F5344CB8AC3E}">
        <p14:creationId xmlns:p14="http://schemas.microsoft.com/office/powerpoint/2010/main" val="30691336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63FDB-C1DC-95FF-33ED-DDEBB2CB49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731A16-ABE1-2008-8442-747303E7FD8C}"/>
              </a:ext>
            </a:extLst>
          </p:cNvPr>
          <p:cNvSpPr>
            <a:spLocks noGrp="1" noRot="1" noChangeAspect="1"/>
          </p:cNvSpPr>
          <p:nvPr>
            <p:ph type="sldImg"/>
          </p:nvPr>
        </p:nvSpPr>
        <p:spPr>
          <a:xfrm>
            <a:off x="685800" y="914400"/>
            <a:ext cx="5614988" cy="3157538"/>
          </a:xfrm>
        </p:spPr>
      </p:sp>
      <p:sp>
        <p:nvSpPr>
          <p:cNvPr id="3" name="Notes Placeholder 2">
            <a:extLst>
              <a:ext uri="{FF2B5EF4-FFF2-40B4-BE49-F238E27FC236}">
                <a16:creationId xmlns:a16="http://schemas.microsoft.com/office/drawing/2014/main" id="{A2155ED2-378A-8C07-4D8D-D7DFED8FC95A}"/>
              </a:ext>
            </a:extLst>
          </p:cNvPr>
          <p:cNvSpPr>
            <a:spLocks noGrp="1"/>
          </p:cNvSpPr>
          <p:nvPr>
            <p:ph type="body" idx="1"/>
          </p:nvPr>
        </p:nvSpPr>
        <p:spPr/>
        <p:txBody>
          <a:bodyPr/>
          <a:lstStyle/>
          <a:p>
            <a:endParaRPr lang="en-US" sz="1200"/>
          </a:p>
        </p:txBody>
      </p:sp>
      <p:sp>
        <p:nvSpPr>
          <p:cNvPr id="4" name="Slide Number Placeholder 3">
            <a:extLst>
              <a:ext uri="{FF2B5EF4-FFF2-40B4-BE49-F238E27FC236}">
                <a16:creationId xmlns:a16="http://schemas.microsoft.com/office/drawing/2014/main" id="{29B95019-2518-D2D7-9928-8B0B709BAEF1}"/>
              </a:ext>
            </a:extLst>
          </p:cNvPr>
          <p:cNvSpPr>
            <a:spLocks noGrp="1"/>
          </p:cNvSpPr>
          <p:nvPr>
            <p:ph type="sldNum" sz="quarter" idx="5"/>
          </p:nvPr>
        </p:nvSpPr>
        <p:spPr/>
        <p:txBody>
          <a:bodyPr/>
          <a:lstStyle/>
          <a:p>
            <a:fld id="{710104DB-87CA-D64F-AB86-DB2520DDF5D7}" type="slidenum">
              <a:rPr lang="en-US" smtClean="0"/>
              <a:pPr/>
              <a:t>31</a:t>
            </a:fld>
            <a:endParaRPr lang="en-US"/>
          </a:p>
        </p:txBody>
      </p:sp>
    </p:spTree>
    <p:extLst>
      <p:ext uri="{BB962C8B-B14F-4D97-AF65-F5344CB8AC3E}">
        <p14:creationId xmlns:p14="http://schemas.microsoft.com/office/powerpoint/2010/main" val="6858404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22C47-F9B4-FFB7-013A-F976CD77B3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835E46-697C-8B40-933B-143788376C79}"/>
              </a:ext>
            </a:extLst>
          </p:cNvPr>
          <p:cNvSpPr>
            <a:spLocks noGrp="1" noRot="1" noChangeAspect="1"/>
          </p:cNvSpPr>
          <p:nvPr>
            <p:ph type="sldImg"/>
          </p:nvPr>
        </p:nvSpPr>
        <p:spPr>
          <a:xfrm>
            <a:off x="685800" y="914400"/>
            <a:ext cx="5614988" cy="3157538"/>
          </a:xfrm>
        </p:spPr>
      </p:sp>
      <p:sp>
        <p:nvSpPr>
          <p:cNvPr id="3" name="Notes Placeholder 2">
            <a:extLst>
              <a:ext uri="{FF2B5EF4-FFF2-40B4-BE49-F238E27FC236}">
                <a16:creationId xmlns:a16="http://schemas.microsoft.com/office/drawing/2014/main" id="{EAA23219-8C69-B136-6D53-6EF8E2A77E10}"/>
              </a:ext>
            </a:extLst>
          </p:cNvPr>
          <p:cNvSpPr>
            <a:spLocks noGrp="1"/>
          </p:cNvSpPr>
          <p:nvPr>
            <p:ph type="body" idx="1"/>
          </p:nvPr>
        </p:nvSpPr>
        <p:spPr/>
        <p:txBody>
          <a:bodyPr/>
          <a:lstStyle/>
          <a:p>
            <a:r>
              <a:rPr lang="en-US" sz="1000" b="1" kern="1200">
                <a:solidFill>
                  <a:schemeClr val="tx1"/>
                </a:solidFill>
                <a:effectLst/>
                <a:latin typeface="Arial" panose="020B0604020202020204" pitchFamily="34" charset="0"/>
                <a:ea typeface="+mn-ea"/>
                <a:cs typeface="Arial" panose="020B0604020202020204" pitchFamily="34" charset="0"/>
              </a:rPr>
              <a:t>Host Layer</a:t>
            </a:r>
            <a:r>
              <a:rPr lang="en-US" sz="1000" kern="1200">
                <a:solidFill>
                  <a:schemeClr val="tx1"/>
                </a:solidFill>
                <a:effectLst/>
                <a:latin typeface="Arial" panose="020B0604020202020204" pitchFamily="34" charset="0"/>
                <a:ea typeface="+mn-ea"/>
                <a:cs typeface="Arial" panose="020B0604020202020204" pitchFamily="34" charset="0"/>
              </a:rPr>
              <a:t>: Comprises the Host OS running a QEMU VM which hosts the guest app and the Linux CXL driver with NUMA. </a:t>
            </a:r>
          </a:p>
          <a:p>
            <a:r>
              <a:rPr lang="en-US" sz="1000" b="1" kern="1200">
                <a:solidFill>
                  <a:schemeClr val="tx1"/>
                </a:solidFill>
                <a:effectLst/>
                <a:latin typeface="Arial" panose="020B0604020202020204" pitchFamily="34" charset="0"/>
                <a:ea typeface="+mn-ea"/>
                <a:cs typeface="Arial" panose="020B0604020202020204" pitchFamily="34" charset="0"/>
              </a:rPr>
              <a:t>Device Interaction</a:t>
            </a:r>
            <a:r>
              <a:rPr lang="en-US" sz="1000" kern="1200">
                <a:solidFill>
                  <a:schemeClr val="tx1"/>
                </a:solidFill>
                <a:effectLst/>
                <a:latin typeface="Arial" panose="020B0604020202020204" pitchFamily="34" charset="0"/>
                <a:ea typeface="+mn-ea"/>
                <a:cs typeface="Arial" panose="020B0604020202020204" pitchFamily="34" charset="0"/>
              </a:rPr>
              <a:t>: Features a Type-3 device model handling HPA ↔ DPA address translation. </a:t>
            </a:r>
          </a:p>
          <a:p>
            <a:r>
              <a:rPr lang="en-US" sz="1000" b="1" kern="1200">
                <a:solidFill>
                  <a:schemeClr val="tx1"/>
                </a:solidFill>
                <a:effectLst/>
                <a:latin typeface="Arial" panose="020B0604020202020204" pitchFamily="34" charset="0"/>
                <a:ea typeface="+mn-ea"/>
                <a:cs typeface="Arial" panose="020B0604020202020204" pitchFamily="34" charset="0"/>
              </a:rPr>
              <a:t>Network &amp; Management Layer</a:t>
            </a:r>
            <a:r>
              <a:rPr lang="en-US" sz="1000" kern="1200">
                <a:solidFill>
                  <a:schemeClr val="tx1"/>
                </a:solidFill>
                <a:effectLst/>
                <a:latin typeface="Arial" panose="020B0604020202020204" pitchFamily="34" charset="0"/>
                <a:ea typeface="+mn-ea"/>
                <a:cs typeface="Arial" panose="020B0604020202020204" pitchFamily="34" charset="0"/>
              </a:rPr>
              <a:t>: The transport layer connects the host components to a virtual switch, a memory server with coherence, and a Fabric manager controlled via CLI and libraries.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kern="120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0A654496-0090-62A6-9375-542821E25FE5}"/>
              </a:ext>
            </a:extLst>
          </p:cNvPr>
          <p:cNvSpPr>
            <a:spLocks noGrp="1"/>
          </p:cNvSpPr>
          <p:nvPr>
            <p:ph type="sldNum" sz="quarter" idx="10"/>
          </p:nvPr>
        </p:nvSpPr>
        <p:spPr/>
        <p:txBody>
          <a:bodyPr/>
          <a:lstStyle/>
          <a:p>
            <a:fld id="{710104DB-87CA-D64F-AB86-DB2520DDF5D7}" type="slidenum">
              <a:rPr lang="en-US" smtClean="0"/>
              <a:t>32</a:t>
            </a:fld>
            <a:endParaRPr lang="en-US"/>
          </a:p>
        </p:txBody>
      </p:sp>
    </p:spTree>
    <p:extLst>
      <p:ext uri="{BB962C8B-B14F-4D97-AF65-F5344CB8AC3E}">
        <p14:creationId xmlns:p14="http://schemas.microsoft.com/office/powerpoint/2010/main" val="23648950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CC1AF2-1D21-0B64-926A-220A86E242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7BCE45-05FF-A2A6-BDD0-16A3C259A930}"/>
              </a:ext>
            </a:extLst>
          </p:cNvPr>
          <p:cNvSpPr>
            <a:spLocks noGrp="1" noRot="1" noChangeAspect="1"/>
          </p:cNvSpPr>
          <p:nvPr>
            <p:ph type="sldImg"/>
          </p:nvPr>
        </p:nvSpPr>
        <p:spPr>
          <a:xfrm>
            <a:off x="685800" y="914400"/>
            <a:ext cx="5614988" cy="3157538"/>
          </a:xfrm>
        </p:spPr>
      </p:sp>
      <p:sp>
        <p:nvSpPr>
          <p:cNvPr id="3" name="Notes Placeholder 2">
            <a:extLst>
              <a:ext uri="{FF2B5EF4-FFF2-40B4-BE49-F238E27FC236}">
                <a16:creationId xmlns:a16="http://schemas.microsoft.com/office/drawing/2014/main" id="{30BC81E1-E48F-C744-253E-87D7B9407821}"/>
              </a:ext>
            </a:extLst>
          </p:cNvPr>
          <p:cNvSpPr>
            <a:spLocks noGrp="1"/>
          </p:cNvSpPr>
          <p:nvPr>
            <p:ph type="body" idx="1"/>
          </p:nvPr>
        </p:nvSpPr>
        <p:spPr/>
        <p:txBody>
          <a:bodyPr/>
          <a:lstStyle/>
          <a:p>
            <a:r>
              <a:rPr lang="en-US" sz="1000" b="1" kern="1200">
                <a:solidFill>
                  <a:schemeClr val="tx1"/>
                </a:solidFill>
                <a:effectLst/>
                <a:latin typeface="Arial" panose="020B0604020202020204" pitchFamily="34" charset="0"/>
                <a:ea typeface="+mn-ea"/>
                <a:cs typeface="Arial" panose="020B0604020202020204" pitchFamily="34" charset="0"/>
              </a:rPr>
              <a:t>Core Advancements</a:t>
            </a:r>
            <a:r>
              <a:rPr lang="en-US" sz="1000" kern="1200">
                <a:solidFill>
                  <a:schemeClr val="tx1"/>
                </a:solidFill>
                <a:effectLst/>
                <a:latin typeface="Arial" panose="020B0604020202020204" pitchFamily="34" charset="0"/>
                <a:ea typeface="+mn-ea"/>
                <a:cs typeface="Arial" panose="020B0604020202020204" pitchFamily="34" charset="0"/>
              </a:rPr>
              <a:t>: OCEAN extends commodity virtualization with three distinct capabilities that single-host CXL emulators fail to provide. </a:t>
            </a:r>
          </a:p>
          <a:p>
            <a:r>
              <a:rPr lang="en-US" sz="1000" b="1" kern="1200">
                <a:solidFill>
                  <a:schemeClr val="tx1"/>
                </a:solidFill>
                <a:effectLst/>
                <a:latin typeface="Arial" panose="020B0604020202020204" pitchFamily="34" charset="0"/>
                <a:ea typeface="+mn-ea"/>
                <a:cs typeface="Arial" panose="020B0604020202020204" pitchFamily="34" charset="0"/>
              </a:rPr>
              <a:t>Software Stack</a:t>
            </a:r>
            <a:r>
              <a:rPr lang="en-US" sz="1000" kern="1200">
                <a:solidFill>
                  <a:schemeClr val="tx1"/>
                </a:solidFill>
                <a:effectLst/>
                <a:latin typeface="Arial" panose="020B0604020202020204" pitchFamily="34" charset="0"/>
                <a:ea typeface="+mn-ea"/>
                <a:cs typeface="Arial" panose="020B0604020202020204" pitchFamily="34" charset="0"/>
              </a:rPr>
              <a:t>: Consists of guest software utilizing the Linux CXL stack, a QEMU Type-3 device model, and a transport abstraction alongside a memory server and timing model. </a:t>
            </a:r>
          </a:p>
          <a:p>
            <a:r>
              <a:rPr lang="en-US" sz="1000" b="1" kern="1200">
                <a:solidFill>
                  <a:schemeClr val="tx1"/>
                </a:solidFill>
                <a:effectLst/>
                <a:latin typeface="Arial" panose="020B0604020202020204" pitchFamily="34" charset="0"/>
                <a:ea typeface="+mn-ea"/>
                <a:cs typeface="Arial" panose="020B0604020202020204" pitchFamily="34" charset="0"/>
              </a:rPr>
              <a:t>Multi-host fabric</a:t>
            </a:r>
            <a:r>
              <a:rPr lang="en-US" sz="1000" kern="1200">
                <a:solidFill>
                  <a:schemeClr val="tx1"/>
                </a:solidFill>
                <a:effectLst/>
                <a:latin typeface="Arial" panose="020B0604020202020204" pitchFamily="34" charset="0"/>
                <a:ea typeface="+mn-ea"/>
                <a:cs typeface="Arial" panose="020B0604020202020204" pitchFamily="34" charset="0"/>
              </a:rPr>
              <a:t>: Introduces switches, routing, and pooling. </a:t>
            </a:r>
          </a:p>
          <a:p>
            <a:r>
              <a:rPr lang="en-US" sz="1000" b="1" kern="1200">
                <a:solidFill>
                  <a:schemeClr val="tx1"/>
                </a:solidFill>
                <a:effectLst/>
                <a:latin typeface="Arial" panose="020B0604020202020204" pitchFamily="34" charset="0"/>
                <a:ea typeface="+mn-ea"/>
                <a:cs typeface="Arial" panose="020B0604020202020204" pitchFamily="34" charset="0"/>
              </a:rPr>
              <a:t>Coherence layer</a:t>
            </a:r>
            <a:r>
              <a:rPr lang="en-US" sz="1000" kern="1200">
                <a:solidFill>
                  <a:schemeClr val="tx1"/>
                </a:solidFill>
                <a:effectLst/>
                <a:latin typeface="Arial" panose="020B0604020202020204" pitchFamily="34" charset="0"/>
                <a:ea typeface="+mn-ea"/>
                <a:cs typeface="Arial" panose="020B0604020202020204" pitchFamily="34" charset="0"/>
              </a:rPr>
              <a:t>: Incorporates MESI, snoop filters, and Software Cache Coherence (SCC). </a:t>
            </a:r>
          </a:p>
          <a:p>
            <a:r>
              <a:rPr lang="en-US" sz="1000" b="1" kern="1200">
                <a:solidFill>
                  <a:schemeClr val="tx1"/>
                </a:solidFill>
                <a:effectLst/>
                <a:latin typeface="Arial" panose="020B0604020202020204" pitchFamily="34" charset="0"/>
                <a:ea typeface="+mn-ea"/>
                <a:cs typeface="Arial" panose="020B0604020202020204" pitchFamily="34" charset="0"/>
              </a:rPr>
              <a:t>Active timing</a:t>
            </a:r>
            <a:r>
              <a:rPr lang="en-US" sz="1000" kern="1200">
                <a:solidFill>
                  <a:schemeClr val="tx1"/>
                </a:solidFill>
                <a:effectLst/>
                <a:latin typeface="Arial" panose="020B0604020202020204" pitchFamily="34" charset="0"/>
                <a:ea typeface="+mn-ea"/>
                <a:cs typeface="Arial" panose="020B0604020202020204" pitchFamily="34" charset="0"/>
              </a:rPr>
              <a:t>: Implements latency injection, bandwidth controls, and </a:t>
            </a:r>
            <a:r>
              <a:rPr lang="en-US" sz="1000" kern="1200" err="1">
                <a:solidFill>
                  <a:schemeClr val="tx1"/>
                </a:solidFill>
                <a:effectLst/>
                <a:latin typeface="Arial" panose="020B0604020202020204" pitchFamily="34" charset="0"/>
                <a:ea typeface="+mn-ea"/>
                <a:cs typeface="Arial" panose="020B0604020202020204" pitchFamily="34" charset="0"/>
              </a:rPr>
              <a:t>LogP</a:t>
            </a:r>
            <a:r>
              <a:rPr lang="en-US" sz="1000" kern="1200">
                <a:solidFill>
                  <a:schemeClr val="tx1"/>
                </a:solidFill>
                <a:effectLst/>
                <a:latin typeface="Arial" panose="020B0604020202020204" pitchFamily="34" charset="0"/>
                <a:ea typeface="+mn-ea"/>
                <a:cs typeface="Arial" panose="020B0604020202020204" pitchFamily="34" charset="0"/>
              </a:rPr>
              <a:t> models.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kern="120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89FA9D9A-69A4-6FEE-1BE6-B0F802F2208E}"/>
              </a:ext>
            </a:extLst>
          </p:cNvPr>
          <p:cNvSpPr>
            <a:spLocks noGrp="1"/>
          </p:cNvSpPr>
          <p:nvPr>
            <p:ph type="sldNum" sz="quarter" idx="10"/>
          </p:nvPr>
        </p:nvSpPr>
        <p:spPr/>
        <p:txBody>
          <a:bodyPr/>
          <a:lstStyle/>
          <a:p>
            <a:fld id="{710104DB-87CA-D64F-AB86-DB2520DDF5D7}" type="slidenum">
              <a:rPr lang="en-US" smtClean="0"/>
              <a:t>33</a:t>
            </a:fld>
            <a:endParaRPr lang="en-US"/>
          </a:p>
        </p:txBody>
      </p:sp>
    </p:spTree>
    <p:extLst>
      <p:ext uri="{BB962C8B-B14F-4D97-AF65-F5344CB8AC3E}">
        <p14:creationId xmlns:p14="http://schemas.microsoft.com/office/powerpoint/2010/main" val="32413489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B5977D-24C5-0F52-5A63-68BF8411F0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33C7D7-3BC6-A8FA-8C0A-B0E5ACD691F7}"/>
              </a:ext>
            </a:extLst>
          </p:cNvPr>
          <p:cNvSpPr>
            <a:spLocks noGrp="1" noRot="1" noChangeAspect="1"/>
          </p:cNvSpPr>
          <p:nvPr>
            <p:ph type="sldImg"/>
          </p:nvPr>
        </p:nvSpPr>
        <p:spPr>
          <a:xfrm>
            <a:off x="685800" y="914400"/>
            <a:ext cx="5614988" cy="3157538"/>
          </a:xfrm>
        </p:spPr>
      </p:sp>
      <p:sp>
        <p:nvSpPr>
          <p:cNvPr id="3" name="Notes Placeholder 2">
            <a:extLst>
              <a:ext uri="{FF2B5EF4-FFF2-40B4-BE49-F238E27FC236}">
                <a16:creationId xmlns:a16="http://schemas.microsoft.com/office/drawing/2014/main" id="{F49A7EDA-2F91-BA50-90F5-0528E1340BAC}"/>
              </a:ext>
            </a:extLst>
          </p:cNvPr>
          <p:cNvSpPr>
            <a:spLocks noGrp="1"/>
          </p:cNvSpPr>
          <p:nvPr>
            <p:ph type="body" idx="1"/>
          </p:nvPr>
        </p:nvSpPr>
        <p:spPr/>
        <p:txBody>
          <a:bodyPr/>
          <a:lstStyle/>
          <a:p>
            <a:r>
              <a:rPr lang="en-US" sz="1000" b="1" kern="1200">
                <a:solidFill>
                  <a:schemeClr val="tx1"/>
                </a:solidFill>
                <a:effectLst/>
                <a:latin typeface="Arial"/>
                <a:cs typeface="Arial"/>
              </a:rPr>
              <a:t>Access Process</a:t>
            </a:r>
            <a:r>
              <a:rPr lang="en-US" sz="1000" kern="1200">
                <a:solidFill>
                  <a:schemeClr val="tx1"/>
                </a:solidFill>
                <a:effectLst/>
                <a:latin typeface="Arial"/>
                <a:cs typeface="Arial"/>
              </a:rPr>
              <a:t>: </a:t>
            </a:r>
            <a:r>
              <a:rPr lang="en-US" sz="1000">
                <a:latin typeface="Arial"/>
                <a:cs typeface="Arial"/>
              </a:rPr>
              <a:t>Here is the detail</a:t>
            </a:r>
            <a:r>
              <a:rPr lang="en-US" sz="1000" kern="1200">
                <a:solidFill>
                  <a:schemeClr val="tx1"/>
                </a:solidFill>
                <a:effectLst/>
                <a:latin typeface="Arial"/>
                <a:cs typeface="Arial"/>
              </a:rPr>
              <a:t> the critical path of a multi-host access through a progressive sequence. </a:t>
            </a:r>
          </a:p>
          <a:p>
            <a:r>
              <a:rPr lang="en-US" sz="1000" b="1" kern="1200">
                <a:solidFill>
                  <a:schemeClr val="tx1"/>
                </a:solidFill>
                <a:effectLst/>
                <a:latin typeface="Arial" panose="020B0604020202020204" pitchFamily="34" charset="0"/>
                <a:ea typeface="+mn-ea"/>
                <a:cs typeface="Arial" panose="020B0604020202020204" pitchFamily="34" charset="0"/>
              </a:rPr>
              <a:t>Step 1</a:t>
            </a:r>
            <a:r>
              <a:rPr lang="en-US" sz="1000" kern="1200">
                <a:solidFill>
                  <a:schemeClr val="tx1"/>
                </a:solidFill>
                <a:effectLst/>
                <a:latin typeface="Arial" panose="020B0604020202020204" pitchFamily="34" charset="0"/>
                <a:ea typeface="+mn-ea"/>
                <a:cs typeface="Arial" panose="020B0604020202020204" pitchFamily="34" charset="0"/>
              </a:rPr>
              <a:t>: Begins with a guest load/store operation. </a:t>
            </a:r>
          </a:p>
          <a:p>
            <a:r>
              <a:rPr lang="en-US" sz="1000" b="1" kern="1200">
                <a:solidFill>
                  <a:schemeClr val="tx1"/>
                </a:solidFill>
                <a:effectLst/>
                <a:latin typeface="Arial" panose="020B0604020202020204" pitchFamily="34" charset="0"/>
                <a:ea typeface="+mn-ea"/>
                <a:cs typeface="Arial" panose="020B0604020202020204" pitchFamily="34" charset="0"/>
              </a:rPr>
              <a:t>Step 2</a:t>
            </a:r>
            <a:r>
              <a:rPr lang="en-US" sz="1000" kern="1200">
                <a:solidFill>
                  <a:schemeClr val="tx1"/>
                </a:solidFill>
                <a:effectLst/>
                <a:latin typeface="Arial" panose="020B0604020202020204" pitchFamily="34" charset="0"/>
                <a:ea typeface="+mn-ea"/>
                <a:cs typeface="Arial" panose="020B0604020202020204" pitchFamily="34" charset="0"/>
              </a:rPr>
              <a:t>: The Linux CXL driver performs FMW mapping. </a:t>
            </a:r>
          </a:p>
          <a:p>
            <a:r>
              <a:rPr lang="en-US" sz="1000" b="1" kern="1200">
                <a:solidFill>
                  <a:schemeClr val="tx1"/>
                </a:solidFill>
                <a:effectLst/>
                <a:latin typeface="Arial" panose="020B0604020202020204" pitchFamily="34" charset="0"/>
                <a:ea typeface="+mn-ea"/>
                <a:cs typeface="Arial" panose="020B0604020202020204" pitchFamily="34" charset="0"/>
              </a:rPr>
              <a:t>Step 3</a:t>
            </a:r>
            <a:r>
              <a:rPr lang="en-US" sz="1000" kern="1200">
                <a:solidFill>
                  <a:schemeClr val="tx1"/>
                </a:solidFill>
                <a:effectLst/>
                <a:latin typeface="Arial" panose="020B0604020202020204" pitchFamily="34" charset="0"/>
                <a:ea typeface="+mn-ea"/>
                <a:cs typeface="Arial" panose="020B0604020202020204" pitchFamily="34" charset="0"/>
              </a:rPr>
              <a:t>: The Type-3 device handles the HPA to DPA conversion. </a:t>
            </a:r>
          </a:p>
          <a:p>
            <a:r>
              <a:rPr lang="en-US" sz="1000" b="1" kern="1200">
                <a:solidFill>
                  <a:schemeClr val="tx1"/>
                </a:solidFill>
                <a:effectLst/>
                <a:latin typeface="Arial" panose="020B0604020202020204" pitchFamily="34" charset="0"/>
                <a:ea typeface="+mn-ea"/>
                <a:cs typeface="Arial" panose="020B0604020202020204" pitchFamily="34" charset="0"/>
              </a:rPr>
              <a:t>Front-end Summary</a:t>
            </a:r>
            <a:r>
              <a:rPr lang="en-US" sz="1000" kern="1200">
                <a:solidFill>
                  <a:schemeClr val="tx1"/>
                </a:solidFill>
                <a:effectLst/>
                <a:latin typeface="Arial" panose="020B0604020202020204" pitchFamily="34" charset="0"/>
                <a:ea typeface="+mn-ea"/>
                <a:cs typeface="Arial" panose="020B0604020202020204" pitchFamily="34" charset="0"/>
              </a:rPr>
              <a:t>: A guest memory reference transforms into a device request via Linux CXL address mapping and Type-3 decode logic.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kern="120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CF7998B5-EFF1-F11A-94FF-E13BA5FA4396}"/>
              </a:ext>
            </a:extLst>
          </p:cNvPr>
          <p:cNvSpPr>
            <a:spLocks noGrp="1"/>
          </p:cNvSpPr>
          <p:nvPr>
            <p:ph type="sldNum" sz="quarter" idx="10"/>
          </p:nvPr>
        </p:nvSpPr>
        <p:spPr/>
        <p:txBody>
          <a:bodyPr/>
          <a:lstStyle/>
          <a:p>
            <a:fld id="{710104DB-87CA-D64F-AB86-DB2520DDF5D7}" type="slidenum">
              <a:rPr lang="en-US" smtClean="0"/>
              <a:t>34</a:t>
            </a:fld>
            <a:endParaRPr lang="en-US"/>
          </a:p>
        </p:txBody>
      </p:sp>
    </p:spTree>
    <p:extLst>
      <p:ext uri="{BB962C8B-B14F-4D97-AF65-F5344CB8AC3E}">
        <p14:creationId xmlns:p14="http://schemas.microsoft.com/office/powerpoint/2010/main" val="19590789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A0D84-900A-0B23-CA62-576BA47267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35BE48-DF38-3037-7897-C78A775A7356}"/>
              </a:ext>
            </a:extLst>
          </p:cNvPr>
          <p:cNvSpPr>
            <a:spLocks noGrp="1" noRot="1" noChangeAspect="1"/>
          </p:cNvSpPr>
          <p:nvPr>
            <p:ph type="sldImg"/>
          </p:nvPr>
        </p:nvSpPr>
        <p:spPr>
          <a:xfrm>
            <a:off x="685800" y="914400"/>
            <a:ext cx="5614988" cy="3157538"/>
          </a:xfrm>
        </p:spPr>
      </p:sp>
      <p:sp>
        <p:nvSpPr>
          <p:cNvPr id="3" name="Notes Placeholder 2">
            <a:extLst>
              <a:ext uri="{FF2B5EF4-FFF2-40B4-BE49-F238E27FC236}">
                <a16:creationId xmlns:a16="http://schemas.microsoft.com/office/drawing/2014/main" id="{43067E81-5C2B-ABE7-DD89-5A503F1B4FF4}"/>
              </a:ext>
            </a:extLst>
          </p:cNvPr>
          <p:cNvSpPr>
            <a:spLocks noGrp="1"/>
          </p:cNvSpPr>
          <p:nvPr>
            <p:ph type="body" idx="1"/>
          </p:nvPr>
        </p:nvSpPr>
        <p:spPr/>
        <p:txBody>
          <a:bodyPr/>
          <a:lstStyle/>
          <a:p>
            <a:r>
              <a:rPr lang="en-US" sz="900" b="1" kern="1200">
                <a:solidFill>
                  <a:schemeClr val="tx1"/>
                </a:solidFill>
                <a:effectLst/>
                <a:latin typeface="Arial" panose="020B0604020202020204" pitchFamily="34" charset="0"/>
                <a:ea typeface="+mn-ea"/>
                <a:cs typeface="Arial" panose="020B0604020202020204" pitchFamily="34" charset="0"/>
              </a:rPr>
              <a:t>Step 4</a:t>
            </a:r>
            <a:r>
              <a:rPr lang="en-US" sz="900" kern="1200">
                <a:solidFill>
                  <a:schemeClr val="tx1"/>
                </a:solidFill>
                <a:effectLst/>
                <a:latin typeface="Arial" panose="020B0604020202020204" pitchFamily="34" charset="0"/>
                <a:ea typeface="+mn-ea"/>
                <a:cs typeface="Arial" panose="020B0604020202020204" pitchFamily="34" charset="0"/>
              </a:rPr>
              <a:t>: The request moves through the transport layer. </a:t>
            </a:r>
          </a:p>
          <a:p>
            <a:r>
              <a:rPr lang="en-US" sz="900" b="1" kern="1200">
                <a:solidFill>
                  <a:schemeClr val="tx1"/>
                </a:solidFill>
                <a:effectLst/>
                <a:latin typeface="Arial" panose="020B0604020202020204" pitchFamily="34" charset="0"/>
                <a:ea typeface="+mn-ea"/>
                <a:cs typeface="Arial" panose="020B0604020202020204" pitchFamily="34" charset="0"/>
              </a:rPr>
              <a:t>Middle Summary</a:t>
            </a:r>
            <a:r>
              <a:rPr lang="en-US" sz="900" kern="1200">
                <a:solidFill>
                  <a:schemeClr val="tx1"/>
                </a:solidFill>
                <a:effectLst/>
                <a:latin typeface="Arial" panose="020B0604020202020204" pitchFamily="34" charset="0"/>
                <a:ea typeface="+mn-ea"/>
                <a:cs typeface="Arial" panose="020B0604020202020204" pitchFamily="34" charset="0"/>
              </a:rPr>
              <a:t>: The request traverses via SHM, TCP, or RDMA into the distributed memory server. </a:t>
            </a:r>
          </a:p>
          <a:p>
            <a:pPr>
              <a:defRPr/>
            </a:pPr>
            <a:r>
              <a:rPr lang="en-US" b="1"/>
              <a:t>Step 5</a:t>
            </a:r>
            <a:r>
              <a:rPr lang="en-US"/>
              <a:t>: The memory server processes the request and manages coherence. </a:t>
            </a:r>
          </a:p>
          <a:p>
            <a:pPr marL="0" marR="0" lvl="0" indent="0" algn="l" defTabSz="914400">
              <a:lnSpc>
                <a:spcPct val="100000"/>
              </a:lnSpc>
              <a:spcBef>
                <a:spcPts val="0"/>
              </a:spcBef>
              <a:spcAft>
                <a:spcPts val="0"/>
              </a:spcAft>
              <a:buClrTx/>
              <a:buSzTx/>
              <a:buFontTx/>
              <a:buNone/>
              <a:tabLst/>
              <a:defRPr/>
            </a:pPr>
            <a:endParaRPr lang="en-US" sz="900" kern="1200">
              <a:solidFill>
                <a:schemeClr val="tx1"/>
              </a:solidFill>
              <a:effectLst/>
              <a:latin typeface="Arial" panose="020B0604020202020204" pitchFamily="34" charset="0"/>
              <a:cs typeface="Arial" panose="020B0604020202020204" pitchFamily="34" charset="0"/>
            </a:endParaRPr>
          </a:p>
          <a:p>
            <a:pPr>
              <a:defRPr/>
            </a:pPr>
            <a:endParaRPr lang="en-US" sz="90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CEB9DF8-433E-9F5E-0C62-185ADDD88C26}"/>
              </a:ext>
            </a:extLst>
          </p:cNvPr>
          <p:cNvSpPr>
            <a:spLocks noGrp="1"/>
          </p:cNvSpPr>
          <p:nvPr>
            <p:ph type="sldNum" sz="quarter" idx="10"/>
          </p:nvPr>
        </p:nvSpPr>
        <p:spPr/>
        <p:txBody>
          <a:bodyPr/>
          <a:lstStyle/>
          <a:p>
            <a:fld id="{710104DB-87CA-D64F-AB86-DB2520DDF5D7}" type="slidenum">
              <a:rPr lang="en-US" smtClean="0"/>
              <a:t>35</a:t>
            </a:fld>
            <a:endParaRPr lang="en-US"/>
          </a:p>
        </p:txBody>
      </p:sp>
    </p:spTree>
    <p:extLst>
      <p:ext uri="{BB962C8B-B14F-4D97-AF65-F5344CB8AC3E}">
        <p14:creationId xmlns:p14="http://schemas.microsoft.com/office/powerpoint/2010/main" val="3041591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431A56-FF0E-581A-3F45-3EE8A3961D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864AAF-3A92-4EA7-FAF1-CE55C36BE1C6}"/>
              </a:ext>
            </a:extLst>
          </p:cNvPr>
          <p:cNvSpPr>
            <a:spLocks noGrp="1" noRot="1" noChangeAspect="1"/>
          </p:cNvSpPr>
          <p:nvPr>
            <p:ph type="sldImg"/>
          </p:nvPr>
        </p:nvSpPr>
        <p:spPr>
          <a:xfrm>
            <a:off x="685800" y="914400"/>
            <a:ext cx="5614988" cy="3157538"/>
          </a:xfrm>
        </p:spPr>
      </p:sp>
      <p:sp>
        <p:nvSpPr>
          <p:cNvPr id="3" name="Notes Placeholder 2">
            <a:extLst>
              <a:ext uri="{FF2B5EF4-FFF2-40B4-BE49-F238E27FC236}">
                <a16:creationId xmlns:a16="http://schemas.microsoft.com/office/drawing/2014/main" id="{EFA3C1C4-421E-E0A1-9B9A-31CEF3D5EADC}"/>
              </a:ext>
            </a:extLst>
          </p:cNvPr>
          <p:cNvSpPr>
            <a:spLocks noGrp="1"/>
          </p:cNvSpPr>
          <p:nvPr>
            <p:ph type="body" idx="1"/>
          </p:nvPr>
        </p:nvSpPr>
        <p:spPr/>
        <p:txBody>
          <a:bodyPr/>
          <a:lstStyle/>
          <a:p>
            <a:r>
              <a:rPr lang="en-US" sz="900" b="1" kern="1200">
                <a:solidFill>
                  <a:schemeClr val="tx1"/>
                </a:solidFill>
                <a:effectLst/>
                <a:latin typeface="Arial" panose="020B0604020202020204" pitchFamily="34" charset="0"/>
                <a:ea typeface="+mn-ea"/>
                <a:cs typeface="Arial" panose="020B0604020202020204" pitchFamily="34" charset="0"/>
              </a:rPr>
              <a:t>Step 6</a:t>
            </a:r>
            <a:r>
              <a:rPr lang="en-US" sz="900" kern="1200">
                <a:solidFill>
                  <a:schemeClr val="tx1"/>
                </a:solidFill>
                <a:effectLst/>
                <a:latin typeface="Arial" panose="020B0604020202020204" pitchFamily="34" charset="0"/>
                <a:ea typeface="+mn-ea"/>
                <a:cs typeface="Arial" panose="020B0604020202020204" pitchFamily="34" charset="0"/>
              </a:rPr>
              <a:t>: Data is returned and the vCPU is stalled. </a:t>
            </a:r>
            <a:endParaRPr lang="en-US">
              <a:ea typeface="+mn-ea"/>
            </a:endParaRPr>
          </a:p>
          <a:p>
            <a:r>
              <a:rPr lang="en-US" sz="900" b="1" kern="1200">
                <a:solidFill>
                  <a:schemeClr val="tx1"/>
                </a:solidFill>
                <a:effectLst/>
                <a:latin typeface="Arial" panose="020B0604020202020204" pitchFamily="34" charset="0"/>
                <a:ea typeface="+mn-ea"/>
                <a:cs typeface="Arial" panose="020B0604020202020204" pitchFamily="34" charset="0"/>
              </a:rPr>
              <a:t>Back-end Summary</a:t>
            </a:r>
            <a:r>
              <a:rPr lang="en-US" sz="900" kern="1200">
                <a:solidFill>
                  <a:schemeClr val="tx1"/>
                </a:solidFill>
                <a:effectLst/>
                <a:latin typeface="Arial" panose="020B0604020202020204" pitchFamily="34" charset="0"/>
                <a:ea typeface="+mn-ea"/>
                <a:cs typeface="Arial" panose="020B0604020202020204" pitchFamily="34" charset="0"/>
              </a:rPr>
              <a:t>: The server consults coherence protocols, computes simulated latency, and returns the data, while QEMU stalls the vCPU by the formula $T_{stall} = \max(0, T_{sim} - T_{IPC})$.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kern="120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F84563F1-2D7C-3DAA-B81B-5DAA47C73113}"/>
              </a:ext>
            </a:extLst>
          </p:cNvPr>
          <p:cNvSpPr>
            <a:spLocks noGrp="1"/>
          </p:cNvSpPr>
          <p:nvPr>
            <p:ph type="sldNum" sz="quarter" idx="10"/>
          </p:nvPr>
        </p:nvSpPr>
        <p:spPr/>
        <p:txBody>
          <a:bodyPr/>
          <a:lstStyle/>
          <a:p>
            <a:fld id="{710104DB-87CA-D64F-AB86-DB2520DDF5D7}" type="slidenum">
              <a:rPr lang="en-US" smtClean="0"/>
              <a:t>36</a:t>
            </a:fld>
            <a:endParaRPr lang="en-US"/>
          </a:p>
        </p:txBody>
      </p:sp>
    </p:spTree>
    <p:extLst>
      <p:ext uri="{BB962C8B-B14F-4D97-AF65-F5344CB8AC3E}">
        <p14:creationId xmlns:p14="http://schemas.microsoft.com/office/powerpoint/2010/main" val="12289645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FAC789-0660-59A3-69B2-58C9CEB079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3C3221-51CC-0A73-693C-6DF7073FBA21}"/>
              </a:ext>
            </a:extLst>
          </p:cNvPr>
          <p:cNvSpPr>
            <a:spLocks noGrp="1" noRot="1" noChangeAspect="1"/>
          </p:cNvSpPr>
          <p:nvPr>
            <p:ph type="sldImg"/>
          </p:nvPr>
        </p:nvSpPr>
        <p:spPr>
          <a:xfrm>
            <a:off x="685800" y="914400"/>
            <a:ext cx="5614988" cy="3157538"/>
          </a:xfrm>
        </p:spPr>
      </p:sp>
      <p:sp>
        <p:nvSpPr>
          <p:cNvPr id="3" name="Notes Placeholder 2">
            <a:extLst>
              <a:ext uri="{FF2B5EF4-FFF2-40B4-BE49-F238E27FC236}">
                <a16:creationId xmlns:a16="http://schemas.microsoft.com/office/drawing/2014/main" id="{4258051A-67A8-E5B4-3BD4-9E3D14D196EA}"/>
              </a:ext>
            </a:extLst>
          </p:cNvPr>
          <p:cNvSpPr>
            <a:spLocks noGrp="1"/>
          </p:cNvSpPr>
          <p:nvPr>
            <p:ph type="body" idx="1"/>
          </p:nvPr>
        </p:nvSpPr>
        <p:spPr/>
        <p:txBody>
          <a:bodyPr/>
          <a:lstStyle/>
          <a:p>
            <a:r>
              <a:rPr lang="en-US" sz="1000" b="1" kern="1200">
                <a:solidFill>
                  <a:schemeClr val="tx1"/>
                </a:solidFill>
                <a:effectLst/>
                <a:latin typeface="Arial" panose="020B0604020202020204" pitchFamily="34" charset="0"/>
                <a:ea typeface="+mn-ea"/>
                <a:cs typeface="Arial" panose="020B0604020202020204" pitchFamily="34" charset="0"/>
              </a:rPr>
              <a:t>Type-3 device model</a:t>
            </a:r>
            <a:r>
              <a:rPr lang="en-US" sz="1000" kern="1200">
                <a:solidFill>
                  <a:schemeClr val="tx1"/>
                </a:solidFill>
                <a:effectLst/>
                <a:latin typeface="Arial" panose="020B0604020202020204" pitchFamily="34" charset="0"/>
                <a:ea typeface="+mn-ea"/>
                <a:cs typeface="Arial" panose="020B0604020202020204" pitchFamily="34" charset="0"/>
              </a:rPr>
              <a:t>: Provides support for HDM decoders, DCD events, mailbox timing, multi-host access control, up to 32 decoders, and DCD hot plug functionality. </a:t>
            </a:r>
          </a:p>
          <a:p>
            <a:r>
              <a:rPr lang="en-US" sz="1000" b="1" kern="1200">
                <a:solidFill>
                  <a:schemeClr val="tx1"/>
                </a:solidFill>
                <a:effectLst/>
                <a:latin typeface="Arial" panose="020B0604020202020204" pitchFamily="34" charset="0"/>
                <a:ea typeface="+mn-ea"/>
                <a:cs typeface="Arial" panose="020B0604020202020204" pitchFamily="34" charset="0"/>
              </a:rPr>
              <a:t>Virtual CXL switch</a:t>
            </a:r>
            <a:r>
              <a:rPr lang="en-US" sz="1000" kern="1200">
                <a:solidFill>
                  <a:schemeClr val="tx1"/>
                </a:solidFill>
                <a:effectLst/>
                <a:latin typeface="Arial" panose="020B0604020202020204" pitchFamily="34" charset="0"/>
                <a:ea typeface="+mn-ea"/>
                <a:cs typeface="Arial" panose="020B0604020202020204" pitchFamily="34" charset="0"/>
              </a:rPr>
              <a:t>: Includes a port state machine, routing, Virtual Channel (VC) arbitration (WRR VC QoS), credit-based flow control, and supports up to 256 ports. </a:t>
            </a:r>
          </a:p>
          <a:p>
            <a:r>
              <a:rPr lang="en-US" sz="1000" b="1" kern="1200">
                <a:solidFill>
                  <a:schemeClr val="tx1"/>
                </a:solidFill>
                <a:effectLst/>
                <a:latin typeface="Arial" panose="020B0604020202020204" pitchFamily="34" charset="0"/>
                <a:ea typeface="+mn-ea"/>
                <a:cs typeface="Arial" panose="020B0604020202020204" pitchFamily="34" charset="0"/>
              </a:rPr>
              <a:t>Fabric manager</a:t>
            </a:r>
            <a:r>
              <a:rPr lang="en-US" sz="1000" kern="1200">
                <a:solidFill>
                  <a:schemeClr val="tx1"/>
                </a:solidFill>
                <a:effectLst/>
                <a:latin typeface="Arial" panose="020B0604020202020204" pitchFamily="34" charset="0"/>
                <a:ea typeface="+mn-ea"/>
                <a:cs typeface="Arial" panose="020B0604020202020204" pitchFamily="34" charset="0"/>
              </a:rPr>
              <a:t>: Manages topology discovery, interval-tree address allocation ($O(\log n)$ </a:t>
            </a:r>
            <a:r>
              <a:rPr lang="en-US" sz="1000" kern="1200" err="1">
                <a:solidFill>
                  <a:schemeClr val="tx1"/>
                </a:solidFill>
                <a:effectLst/>
                <a:latin typeface="Arial" panose="020B0604020202020204" pitchFamily="34" charset="0"/>
                <a:ea typeface="+mn-ea"/>
                <a:cs typeface="Arial" panose="020B0604020202020204" pitchFamily="34" charset="0"/>
              </a:rPr>
              <a:t>alloc</a:t>
            </a:r>
            <a:r>
              <a:rPr lang="en-US" sz="1000" kern="1200">
                <a:solidFill>
                  <a:schemeClr val="tx1"/>
                </a:solidFill>
                <a:effectLst/>
                <a:latin typeface="Arial" panose="020B0604020202020204" pitchFamily="34" charset="0"/>
                <a:ea typeface="+mn-ea"/>
                <a:cs typeface="Arial" panose="020B0604020202020204" pitchFamily="34" charset="0"/>
              </a:rPr>
              <a:t>), access control, and acts as the FM control plane for DCD orchestration.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kern="120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29EEBC57-B7F6-8A4E-737F-19C04C9EF4D1}"/>
              </a:ext>
            </a:extLst>
          </p:cNvPr>
          <p:cNvSpPr>
            <a:spLocks noGrp="1"/>
          </p:cNvSpPr>
          <p:nvPr>
            <p:ph type="sldNum" sz="quarter" idx="10"/>
          </p:nvPr>
        </p:nvSpPr>
        <p:spPr/>
        <p:txBody>
          <a:bodyPr/>
          <a:lstStyle/>
          <a:p>
            <a:fld id="{710104DB-87CA-D64F-AB86-DB2520DDF5D7}" type="slidenum">
              <a:rPr lang="en-US" smtClean="0"/>
              <a:t>37</a:t>
            </a:fld>
            <a:endParaRPr lang="en-US"/>
          </a:p>
        </p:txBody>
      </p:sp>
    </p:spTree>
    <p:extLst>
      <p:ext uri="{BB962C8B-B14F-4D97-AF65-F5344CB8AC3E}">
        <p14:creationId xmlns:p14="http://schemas.microsoft.com/office/powerpoint/2010/main" val="41232534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9B92E7-27FA-9A09-6053-0B524D76D6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1FAFA2-5187-214F-2E45-D8187DD10094}"/>
              </a:ext>
            </a:extLst>
          </p:cNvPr>
          <p:cNvSpPr>
            <a:spLocks noGrp="1" noRot="1" noChangeAspect="1"/>
          </p:cNvSpPr>
          <p:nvPr>
            <p:ph type="sldImg"/>
          </p:nvPr>
        </p:nvSpPr>
        <p:spPr>
          <a:xfrm>
            <a:off x="685800" y="914400"/>
            <a:ext cx="5614988" cy="3157538"/>
          </a:xfrm>
        </p:spPr>
      </p:sp>
      <p:sp>
        <p:nvSpPr>
          <p:cNvPr id="3" name="Notes Placeholder 2">
            <a:extLst>
              <a:ext uri="{FF2B5EF4-FFF2-40B4-BE49-F238E27FC236}">
                <a16:creationId xmlns:a16="http://schemas.microsoft.com/office/drawing/2014/main" id="{D01F834A-0EE1-DCA5-E786-E7DB74B576F0}"/>
              </a:ext>
            </a:extLst>
          </p:cNvPr>
          <p:cNvSpPr>
            <a:spLocks noGrp="1"/>
          </p:cNvSpPr>
          <p:nvPr>
            <p:ph type="body" idx="1"/>
          </p:nvPr>
        </p:nvSpPr>
        <p:spPr/>
        <p:txBody>
          <a:bodyPr/>
          <a:lstStyle/>
          <a:p>
            <a:endParaRPr lang="en-US" sz="1200"/>
          </a:p>
        </p:txBody>
      </p:sp>
      <p:sp>
        <p:nvSpPr>
          <p:cNvPr id="4" name="Slide Number Placeholder 3">
            <a:extLst>
              <a:ext uri="{FF2B5EF4-FFF2-40B4-BE49-F238E27FC236}">
                <a16:creationId xmlns:a16="http://schemas.microsoft.com/office/drawing/2014/main" id="{7B3BFA38-215D-E059-CEC3-01D881ABAE52}"/>
              </a:ext>
            </a:extLst>
          </p:cNvPr>
          <p:cNvSpPr>
            <a:spLocks noGrp="1"/>
          </p:cNvSpPr>
          <p:nvPr>
            <p:ph type="sldNum" sz="quarter" idx="5"/>
          </p:nvPr>
        </p:nvSpPr>
        <p:spPr/>
        <p:txBody>
          <a:bodyPr/>
          <a:lstStyle/>
          <a:p>
            <a:fld id="{710104DB-87CA-D64F-AB86-DB2520DDF5D7}" type="slidenum">
              <a:rPr lang="en-US" smtClean="0"/>
              <a:pPr/>
              <a:t>38</a:t>
            </a:fld>
            <a:endParaRPr lang="en-US"/>
          </a:p>
        </p:txBody>
      </p:sp>
    </p:spTree>
    <p:extLst>
      <p:ext uri="{BB962C8B-B14F-4D97-AF65-F5344CB8AC3E}">
        <p14:creationId xmlns:p14="http://schemas.microsoft.com/office/powerpoint/2010/main" val="23391870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19A496-9A14-A355-18F7-C324B0D85E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4C404F-F361-647F-B686-BFDB8145E4B1}"/>
              </a:ext>
            </a:extLst>
          </p:cNvPr>
          <p:cNvSpPr>
            <a:spLocks noGrp="1" noRot="1" noChangeAspect="1"/>
          </p:cNvSpPr>
          <p:nvPr>
            <p:ph type="sldImg"/>
          </p:nvPr>
        </p:nvSpPr>
        <p:spPr>
          <a:xfrm>
            <a:off x="685800" y="914400"/>
            <a:ext cx="5614988" cy="3157538"/>
          </a:xfrm>
        </p:spPr>
      </p:sp>
      <p:sp>
        <p:nvSpPr>
          <p:cNvPr id="3" name="Notes Placeholder 2">
            <a:extLst>
              <a:ext uri="{FF2B5EF4-FFF2-40B4-BE49-F238E27FC236}">
                <a16:creationId xmlns:a16="http://schemas.microsoft.com/office/drawing/2014/main" id="{61140BA7-BE8F-E20C-97E6-DC40CAD3C5DE}"/>
              </a:ext>
            </a:extLst>
          </p:cNvPr>
          <p:cNvSpPr>
            <a:spLocks noGrp="1"/>
          </p:cNvSpPr>
          <p:nvPr>
            <p:ph type="body" idx="1"/>
          </p:nvPr>
        </p:nvSpPr>
        <p:spPr/>
        <p:txBody>
          <a:bodyPr/>
          <a:lstStyle/>
          <a:p>
            <a:r>
              <a:rPr lang="en-US" sz="1000" b="1" kern="1200">
                <a:solidFill>
                  <a:schemeClr val="tx1"/>
                </a:solidFill>
                <a:effectLst/>
                <a:latin typeface="Arial" panose="020B0604020202020204" pitchFamily="34" charset="0"/>
                <a:ea typeface="+mn-ea"/>
                <a:cs typeface="Arial" panose="020B0604020202020204" pitchFamily="34" charset="0"/>
              </a:rPr>
              <a:t>Hardware vs. Software</a:t>
            </a:r>
            <a:r>
              <a:rPr lang="en-US" sz="1000" kern="1200">
                <a:solidFill>
                  <a:schemeClr val="tx1"/>
                </a:solidFill>
                <a:effectLst/>
                <a:latin typeface="Arial" panose="020B0604020202020204" pitchFamily="34" charset="0"/>
                <a:ea typeface="+mn-ea"/>
                <a:cs typeface="Arial" panose="020B0604020202020204" pitchFamily="34" charset="0"/>
              </a:rPr>
              <a:t>: While hardware performs snoops and invalidations natively in silicon, a software emulator must explicitly track ownership, sharers, and ordering. </a:t>
            </a:r>
          </a:p>
          <a:p>
            <a:r>
              <a:rPr lang="en-US" sz="1000" b="1" kern="1200">
                <a:solidFill>
                  <a:schemeClr val="tx1"/>
                </a:solidFill>
                <a:effectLst/>
                <a:latin typeface="Arial" panose="020B0604020202020204" pitchFamily="34" charset="0"/>
                <a:ea typeface="+mn-ea"/>
                <a:cs typeface="Arial" panose="020B0604020202020204" pitchFamily="34" charset="0"/>
              </a:rPr>
              <a:t>Architecture</a:t>
            </a:r>
            <a:r>
              <a:rPr lang="en-US" sz="1000" kern="1200">
                <a:solidFill>
                  <a:schemeClr val="tx1"/>
                </a:solidFill>
                <a:effectLst/>
                <a:latin typeface="Arial" panose="020B0604020202020204" pitchFamily="34" charset="0"/>
                <a:ea typeface="+mn-ea"/>
                <a:cs typeface="Arial" panose="020B0604020202020204" pitchFamily="34" charset="0"/>
              </a:rPr>
              <a:t>: A directory tracks state, owner, and sharers for a shared cache line in CXL memory across Host A, Host B, and Host C caches. </a:t>
            </a:r>
          </a:p>
          <a:p>
            <a:r>
              <a:rPr lang="en-US" sz="1000" b="1" kern="1200">
                <a:solidFill>
                  <a:schemeClr val="tx1"/>
                </a:solidFill>
                <a:effectLst/>
                <a:latin typeface="Arial" panose="020B0604020202020204" pitchFamily="34" charset="0"/>
                <a:ea typeface="+mn-ea"/>
                <a:cs typeface="Arial" panose="020B0604020202020204" pitchFamily="34" charset="0"/>
              </a:rPr>
              <a:t>Remote Write Process</a:t>
            </a:r>
            <a:r>
              <a:rPr lang="en-US" sz="1000" kern="1200">
                <a:solidFill>
                  <a:schemeClr val="tx1"/>
                </a:solidFill>
                <a:effectLst/>
                <a:latin typeface="Arial" panose="020B0604020202020204" pitchFamily="34" charset="0"/>
                <a:ea typeface="+mn-ea"/>
                <a:cs typeface="Arial" panose="020B0604020202020204" pitchFamily="34" charset="0"/>
              </a:rPr>
              <a:t>: A remote write requires finding sharers, invalidating them, and waiting for the ordering point. </a:t>
            </a:r>
          </a:p>
          <a:p>
            <a:r>
              <a:rPr lang="en-US" sz="1000" b="1" kern="1200">
                <a:solidFill>
                  <a:schemeClr val="tx1"/>
                </a:solidFill>
                <a:effectLst/>
                <a:latin typeface="Arial" panose="020B0604020202020204" pitchFamily="34" charset="0"/>
                <a:ea typeface="+mn-ea"/>
                <a:cs typeface="Arial" panose="020B0604020202020204" pitchFamily="34" charset="0"/>
              </a:rPr>
              <a:t>Scaling Complexity</a:t>
            </a:r>
            <a:r>
              <a:rPr lang="en-US" sz="1000" kern="1200">
                <a:solidFill>
                  <a:schemeClr val="tx1"/>
                </a:solidFill>
                <a:effectLst/>
                <a:latin typeface="Arial" panose="020B0604020202020204" pitchFamily="34" charset="0"/>
                <a:ea typeface="+mn-ea"/>
                <a:cs typeface="Arial" panose="020B0604020202020204" pitchFamily="34" charset="0"/>
              </a:rPr>
              <a:t>: Each extra host expands the possible sharer set as well as the routing and snoop work necessary to keep the system correct.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kern="120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AD269807-69A5-EFA3-D865-E94133FEBF20}"/>
              </a:ext>
            </a:extLst>
          </p:cNvPr>
          <p:cNvSpPr>
            <a:spLocks noGrp="1"/>
          </p:cNvSpPr>
          <p:nvPr>
            <p:ph type="sldNum" sz="quarter" idx="10"/>
          </p:nvPr>
        </p:nvSpPr>
        <p:spPr/>
        <p:txBody>
          <a:bodyPr/>
          <a:lstStyle/>
          <a:p>
            <a:fld id="{710104DB-87CA-D64F-AB86-DB2520DDF5D7}" type="slidenum">
              <a:rPr lang="en-US" smtClean="0"/>
              <a:t>39</a:t>
            </a:fld>
            <a:endParaRPr lang="en-US"/>
          </a:p>
        </p:txBody>
      </p:sp>
    </p:spTree>
    <p:extLst>
      <p:ext uri="{BB962C8B-B14F-4D97-AF65-F5344CB8AC3E}">
        <p14:creationId xmlns:p14="http://schemas.microsoft.com/office/powerpoint/2010/main" val="1141756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942D86-14C3-2F04-68E4-BB3079C220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BD9BFA-97C1-DD63-4D1B-C0799BFFC630}"/>
              </a:ext>
            </a:extLst>
          </p:cNvPr>
          <p:cNvSpPr>
            <a:spLocks noGrp="1" noRot="1" noChangeAspect="1"/>
          </p:cNvSpPr>
          <p:nvPr>
            <p:ph type="sldImg"/>
          </p:nvPr>
        </p:nvSpPr>
        <p:spPr>
          <a:xfrm>
            <a:off x="685800" y="914400"/>
            <a:ext cx="5614988" cy="3157538"/>
          </a:xfrm>
        </p:spPr>
      </p:sp>
      <p:sp>
        <p:nvSpPr>
          <p:cNvPr id="3" name="Notes Placeholder 2">
            <a:extLst>
              <a:ext uri="{FF2B5EF4-FFF2-40B4-BE49-F238E27FC236}">
                <a16:creationId xmlns:a16="http://schemas.microsoft.com/office/drawing/2014/main" id="{D1E9F026-409C-F9E1-BDF1-A7BE4421292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kern="120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B400EC99-0057-0CCF-CBB8-52333DB4EC77}"/>
              </a:ext>
            </a:extLst>
          </p:cNvPr>
          <p:cNvSpPr>
            <a:spLocks noGrp="1"/>
          </p:cNvSpPr>
          <p:nvPr>
            <p:ph type="sldNum" sz="quarter" idx="10"/>
          </p:nvPr>
        </p:nvSpPr>
        <p:spPr/>
        <p:txBody>
          <a:bodyPr/>
          <a:lstStyle/>
          <a:p>
            <a:fld id="{710104DB-87CA-D64F-AB86-DB2520DDF5D7}" type="slidenum">
              <a:rPr lang="en-US" smtClean="0"/>
              <a:t>4</a:t>
            </a:fld>
            <a:endParaRPr lang="en-US"/>
          </a:p>
        </p:txBody>
      </p:sp>
    </p:spTree>
    <p:extLst>
      <p:ext uri="{BB962C8B-B14F-4D97-AF65-F5344CB8AC3E}">
        <p14:creationId xmlns:p14="http://schemas.microsoft.com/office/powerpoint/2010/main" val="11849862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4C1379-E801-C75D-57A2-A7E0E5F2E6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32B932-4BD8-E591-A5AE-64D35CBE8F75}"/>
              </a:ext>
            </a:extLst>
          </p:cNvPr>
          <p:cNvSpPr>
            <a:spLocks noGrp="1" noRot="1" noChangeAspect="1"/>
          </p:cNvSpPr>
          <p:nvPr>
            <p:ph type="sldImg"/>
          </p:nvPr>
        </p:nvSpPr>
        <p:spPr>
          <a:xfrm>
            <a:off x="685800" y="914400"/>
            <a:ext cx="5614988" cy="3157538"/>
          </a:xfrm>
        </p:spPr>
      </p:sp>
      <p:sp>
        <p:nvSpPr>
          <p:cNvPr id="3" name="Notes Placeholder 2">
            <a:extLst>
              <a:ext uri="{FF2B5EF4-FFF2-40B4-BE49-F238E27FC236}">
                <a16:creationId xmlns:a16="http://schemas.microsoft.com/office/drawing/2014/main" id="{3CE1A285-1E92-F680-841F-444DFBCCC6D0}"/>
              </a:ext>
            </a:extLst>
          </p:cNvPr>
          <p:cNvSpPr>
            <a:spLocks noGrp="1"/>
          </p:cNvSpPr>
          <p:nvPr>
            <p:ph type="body" idx="1"/>
          </p:nvPr>
        </p:nvSpPr>
        <p:spPr/>
        <p:txBody>
          <a:bodyPr/>
          <a:lstStyle/>
          <a:p>
            <a:r>
              <a:rPr lang="en-US" sz="1000" b="1" kern="1200">
                <a:solidFill>
                  <a:schemeClr val="tx1"/>
                </a:solidFill>
                <a:effectLst/>
                <a:latin typeface="Arial" panose="020B0604020202020204" pitchFamily="34" charset="0"/>
                <a:ea typeface="+mn-ea"/>
                <a:cs typeface="Arial" panose="020B0604020202020204" pitchFamily="34" charset="0"/>
              </a:rPr>
              <a:t>Read miss process</a:t>
            </a:r>
            <a:r>
              <a:rPr lang="en-US" sz="1000" kern="1200">
                <a:solidFill>
                  <a:schemeClr val="tx1"/>
                </a:solidFill>
                <a:effectLst/>
                <a:latin typeface="Arial" panose="020B0604020202020204" pitchFamily="34" charset="0"/>
                <a:ea typeface="+mn-ea"/>
                <a:cs typeface="Arial" panose="020B0604020202020204" pitchFamily="34" charset="0"/>
              </a:rPr>
              <a:t>: When a read miss occurs, the system consults the directory, optionally snoops a Modified owner, and then grants a Shared or Exclusive state. </a:t>
            </a:r>
          </a:p>
          <a:p>
            <a:r>
              <a:rPr lang="en-US" sz="1000" b="1" kern="1200">
                <a:solidFill>
                  <a:schemeClr val="tx1"/>
                </a:solidFill>
                <a:effectLst/>
                <a:latin typeface="Arial" panose="020B0604020202020204" pitchFamily="34" charset="0"/>
                <a:ea typeface="+mn-ea"/>
                <a:cs typeface="Arial" panose="020B0604020202020204" pitchFamily="34" charset="0"/>
              </a:rPr>
              <a:t>Step 1 (Request)</a:t>
            </a:r>
            <a:r>
              <a:rPr lang="en-US" sz="1000" kern="1200">
                <a:solidFill>
                  <a:schemeClr val="tx1"/>
                </a:solidFill>
                <a:effectLst/>
                <a:latin typeface="Arial" panose="020B0604020202020204" pitchFamily="34" charset="0"/>
                <a:ea typeface="+mn-ea"/>
                <a:cs typeface="Arial" panose="020B0604020202020204" pitchFamily="34" charset="0"/>
              </a:rPr>
              <a:t>: The requester misses on the cache line. </a:t>
            </a:r>
          </a:p>
          <a:p>
            <a:r>
              <a:rPr lang="en-US" sz="1000" b="1" kern="1200">
                <a:solidFill>
                  <a:schemeClr val="tx1"/>
                </a:solidFill>
                <a:effectLst/>
                <a:latin typeface="Arial" panose="020B0604020202020204" pitchFamily="34" charset="0"/>
                <a:ea typeface="+mn-ea"/>
                <a:cs typeface="Arial" panose="020B0604020202020204" pitchFamily="34" charset="0"/>
              </a:rPr>
              <a:t>Step 2 (Directory lookup)</a:t>
            </a:r>
            <a:r>
              <a:rPr lang="en-US" sz="1000" kern="1200">
                <a:solidFill>
                  <a:schemeClr val="tx1"/>
                </a:solidFill>
                <a:effectLst/>
                <a:latin typeface="Arial" panose="020B0604020202020204" pitchFamily="34" charset="0"/>
                <a:ea typeface="+mn-ea"/>
                <a:cs typeface="Arial" panose="020B0604020202020204" pitchFamily="34" charset="0"/>
              </a:rPr>
              <a:t>: The system checks the state, owner, and sharer bitmap. </a:t>
            </a:r>
          </a:p>
          <a:p>
            <a:r>
              <a:rPr lang="en-US" sz="1000" b="1" kern="1200">
                <a:solidFill>
                  <a:schemeClr val="tx1"/>
                </a:solidFill>
                <a:effectLst/>
                <a:latin typeface="Arial" panose="020B0604020202020204" pitchFamily="34" charset="0"/>
                <a:ea typeface="+mn-ea"/>
                <a:cs typeface="Arial" panose="020B0604020202020204" pitchFamily="34" charset="0"/>
              </a:rPr>
              <a:t>Step 3 (Optional snoop)</a:t>
            </a:r>
            <a:r>
              <a:rPr lang="en-US" sz="1000" kern="1200">
                <a:solidFill>
                  <a:schemeClr val="tx1"/>
                </a:solidFill>
                <a:effectLst/>
                <a:latin typeface="Arial" panose="020B0604020202020204" pitchFamily="34" charset="0"/>
                <a:ea typeface="+mn-ea"/>
                <a:cs typeface="Arial" panose="020B0604020202020204" pitchFamily="34" charset="0"/>
              </a:rPr>
              <a:t>: Occurs if another host holds the line in a Modified state. </a:t>
            </a:r>
          </a:p>
          <a:p>
            <a:r>
              <a:rPr lang="en-US" sz="1000" b="1" kern="1200">
                <a:solidFill>
                  <a:schemeClr val="tx1"/>
                </a:solidFill>
                <a:effectLst/>
                <a:latin typeface="Arial" panose="020B0604020202020204" pitchFamily="34" charset="0"/>
                <a:ea typeface="+mn-ea"/>
                <a:cs typeface="Arial" panose="020B0604020202020204" pitchFamily="34" charset="0"/>
              </a:rPr>
              <a:t>Step 4 (Grant)</a:t>
            </a:r>
            <a:r>
              <a:rPr lang="en-US" sz="1000" kern="1200">
                <a:solidFill>
                  <a:schemeClr val="tx1"/>
                </a:solidFill>
                <a:effectLst/>
                <a:latin typeface="Arial" panose="020B0604020202020204" pitchFamily="34" charset="0"/>
                <a:ea typeface="+mn-ea"/>
                <a:cs typeface="Arial" panose="020B0604020202020204" pitchFamily="34" charset="0"/>
              </a:rPr>
              <a:t>: Returns a Shared or Exclusive state. </a:t>
            </a:r>
          </a:p>
          <a:p>
            <a:r>
              <a:rPr lang="en-US" sz="1000" b="1" kern="1200">
                <a:solidFill>
                  <a:schemeClr val="tx1"/>
                </a:solidFill>
                <a:effectLst/>
                <a:latin typeface="Arial" panose="020B0604020202020204" pitchFamily="34" charset="0"/>
                <a:ea typeface="+mn-ea"/>
                <a:cs typeface="Arial" panose="020B0604020202020204" pitchFamily="34" charset="0"/>
              </a:rPr>
              <a:t>Downgrade rule</a:t>
            </a:r>
            <a:r>
              <a:rPr lang="en-US" sz="1000" kern="1200">
                <a:solidFill>
                  <a:schemeClr val="tx1"/>
                </a:solidFill>
                <a:effectLst/>
                <a:latin typeface="Arial" panose="020B0604020202020204" pitchFamily="34" charset="0"/>
                <a:ea typeface="+mn-ea"/>
                <a:cs typeface="Arial" panose="020B0604020202020204" pitchFamily="34" charset="0"/>
              </a:rPr>
              <a:t>: If a remote host owns the line in a Modified state, OCEAN forces a downgrade before the requester can safely consume the data.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kern="120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AF053634-07D1-6524-5296-7FDDE63D9BDD}"/>
              </a:ext>
            </a:extLst>
          </p:cNvPr>
          <p:cNvSpPr>
            <a:spLocks noGrp="1"/>
          </p:cNvSpPr>
          <p:nvPr>
            <p:ph type="sldNum" sz="quarter" idx="10"/>
          </p:nvPr>
        </p:nvSpPr>
        <p:spPr/>
        <p:txBody>
          <a:bodyPr/>
          <a:lstStyle/>
          <a:p>
            <a:fld id="{710104DB-87CA-D64F-AB86-DB2520DDF5D7}" type="slidenum">
              <a:rPr lang="en-US" smtClean="0"/>
              <a:t>40</a:t>
            </a:fld>
            <a:endParaRPr lang="en-US"/>
          </a:p>
        </p:txBody>
      </p:sp>
    </p:spTree>
    <p:extLst>
      <p:ext uri="{BB962C8B-B14F-4D97-AF65-F5344CB8AC3E}">
        <p14:creationId xmlns:p14="http://schemas.microsoft.com/office/powerpoint/2010/main" val="35663095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C71C-12C4-E205-812C-06DD69929C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46DA12-9C09-1073-33D7-ECCCD69AE55E}"/>
              </a:ext>
            </a:extLst>
          </p:cNvPr>
          <p:cNvSpPr>
            <a:spLocks noGrp="1" noRot="1" noChangeAspect="1"/>
          </p:cNvSpPr>
          <p:nvPr>
            <p:ph type="sldImg"/>
          </p:nvPr>
        </p:nvSpPr>
        <p:spPr>
          <a:xfrm>
            <a:off x="685800" y="914400"/>
            <a:ext cx="5614988" cy="3157538"/>
          </a:xfrm>
        </p:spPr>
      </p:sp>
      <p:sp>
        <p:nvSpPr>
          <p:cNvPr id="3" name="Notes Placeholder 2">
            <a:extLst>
              <a:ext uri="{FF2B5EF4-FFF2-40B4-BE49-F238E27FC236}">
                <a16:creationId xmlns:a16="http://schemas.microsoft.com/office/drawing/2014/main" id="{FC5C433E-9AE9-D435-F6B9-4066783DE109}"/>
              </a:ext>
            </a:extLst>
          </p:cNvPr>
          <p:cNvSpPr>
            <a:spLocks noGrp="1"/>
          </p:cNvSpPr>
          <p:nvPr>
            <p:ph type="body" idx="1"/>
          </p:nvPr>
        </p:nvSpPr>
        <p:spPr/>
        <p:txBody>
          <a:bodyPr/>
          <a:lstStyle/>
          <a:p>
            <a:r>
              <a:rPr lang="en-US" sz="1000" b="1" kern="1200">
                <a:solidFill>
                  <a:schemeClr val="tx1"/>
                </a:solidFill>
                <a:effectLst/>
                <a:latin typeface="Arial" panose="020B0604020202020204" pitchFamily="34" charset="0"/>
                <a:ea typeface="+mn-ea"/>
                <a:cs typeface="Arial" panose="020B0604020202020204" pitchFamily="34" charset="0"/>
              </a:rPr>
              <a:t>Write miss process</a:t>
            </a:r>
            <a:r>
              <a:rPr lang="en-US" sz="1000" kern="1200">
                <a:solidFill>
                  <a:schemeClr val="tx1"/>
                </a:solidFill>
                <a:effectLst/>
                <a:latin typeface="Arial" panose="020B0604020202020204" pitchFamily="34" charset="0"/>
                <a:ea typeface="+mn-ea"/>
                <a:cs typeface="Arial" panose="020B0604020202020204" pitchFamily="34" charset="0"/>
              </a:rPr>
              <a:t>: A write miss involves invalidating only the relevant sharers, collecting acknowledgments, and then transitioning the writer to a Modified state. </a:t>
            </a:r>
          </a:p>
          <a:p>
            <a:r>
              <a:rPr lang="en-US" sz="1000" b="1" kern="1200">
                <a:solidFill>
                  <a:schemeClr val="tx1"/>
                </a:solidFill>
                <a:effectLst/>
                <a:latin typeface="Arial" panose="020B0604020202020204" pitchFamily="34" charset="0"/>
                <a:ea typeface="+mn-ea"/>
                <a:cs typeface="Arial" panose="020B0604020202020204" pitchFamily="34" charset="0"/>
              </a:rPr>
              <a:t>Sequence</a:t>
            </a:r>
            <a:r>
              <a:rPr lang="en-US" sz="1000" kern="1200">
                <a:solidFill>
                  <a:schemeClr val="tx1"/>
                </a:solidFill>
                <a:effectLst/>
                <a:latin typeface="Arial" panose="020B0604020202020204" pitchFamily="34" charset="0"/>
                <a:ea typeface="+mn-ea"/>
                <a:cs typeface="Arial" panose="020B0604020202020204" pitchFamily="34" charset="0"/>
              </a:rPr>
              <a:t>: The writer issues a write, the directory finds the sharers, sends a Snoop Invalidate (</a:t>
            </a:r>
            <a:r>
              <a:rPr lang="en-US" sz="1000" kern="1200" err="1">
                <a:solidFill>
                  <a:schemeClr val="tx1"/>
                </a:solidFill>
                <a:effectLst/>
                <a:latin typeface="Arial" panose="020B0604020202020204" pitchFamily="34" charset="0"/>
                <a:ea typeface="+mn-ea"/>
                <a:cs typeface="Arial" panose="020B0604020202020204" pitchFamily="34" charset="0"/>
              </a:rPr>
              <a:t>SnpInv</a:t>
            </a:r>
            <a:r>
              <a:rPr lang="en-US" sz="1000" kern="1200">
                <a:solidFill>
                  <a:schemeClr val="tx1"/>
                </a:solidFill>
                <a:effectLst/>
                <a:latin typeface="Arial" panose="020B0604020202020204" pitchFamily="34" charset="0"/>
                <a:ea typeface="+mn-ea"/>
                <a:cs typeface="Arial" panose="020B0604020202020204" pitchFamily="34" charset="0"/>
              </a:rPr>
              <a:t>) to the sharer bitmap, and the writer becomes Modified. </a:t>
            </a:r>
          </a:p>
          <a:p>
            <a:r>
              <a:rPr lang="en-US" sz="1000" b="1" kern="1200">
                <a:solidFill>
                  <a:schemeClr val="tx1"/>
                </a:solidFill>
                <a:effectLst/>
                <a:latin typeface="Arial" panose="020B0604020202020204" pitchFamily="34" charset="0"/>
                <a:ea typeface="+mn-ea"/>
                <a:cs typeface="Arial" panose="020B0604020202020204" pitchFamily="34" charset="0"/>
              </a:rPr>
              <a:t>SCC fallback trigger</a:t>
            </a:r>
            <a:r>
              <a:rPr lang="en-US" sz="1000" kern="1200">
                <a:solidFill>
                  <a:schemeClr val="tx1"/>
                </a:solidFill>
                <a:effectLst/>
                <a:latin typeface="Arial" panose="020B0604020202020204" pitchFamily="34" charset="0"/>
                <a:ea typeface="+mn-ea"/>
                <a:cs typeface="Arial" panose="020B0604020202020204" pitchFamily="34" charset="0"/>
              </a:rPr>
              <a:t>: When hardware-style coherence is unavailable for a given region, OCEAN falls back to software cache coherence (SCC). </a:t>
            </a:r>
          </a:p>
          <a:p>
            <a:r>
              <a:rPr lang="en-US" sz="1000" b="1" kern="1200">
                <a:solidFill>
                  <a:schemeClr val="tx1"/>
                </a:solidFill>
                <a:effectLst/>
                <a:latin typeface="Arial" panose="020B0604020202020204" pitchFamily="34" charset="0"/>
                <a:ea typeface="+mn-ea"/>
                <a:cs typeface="Arial" panose="020B0604020202020204" pitchFamily="34" charset="0"/>
              </a:rPr>
              <a:t>SCC operations</a:t>
            </a:r>
            <a:r>
              <a:rPr lang="en-US" sz="1000" kern="1200">
                <a:solidFill>
                  <a:schemeClr val="tx1"/>
                </a:solidFill>
                <a:effectLst/>
                <a:latin typeface="Arial" panose="020B0604020202020204" pitchFamily="34" charset="0"/>
                <a:ea typeface="+mn-ea"/>
                <a:cs typeface="Arial" panose="020B0604020202020204" pitchFamily="34" charset="0"/>
              </a:rPr>
              <a:t>: A write triggers a </a:t>
            </a:r>
            <a:r>
              <a:rPr lang="en-US" sz="1000" kern="1200" err="1">
                <a:solidFill>
                  <a:schemeClr val="tx1"/>
                </a:solidFill>
                <a:effectLst/>
                <a:latin typeface="Arial" panose="020B0604020202020204" pitchFamily="34" charset="0"/>
                <a:ea typeface="+mn-ea"/>
                <a:cs typeface="Arial" panose="020B0604020202020204" pitchFamily="34" charset="0"/>
              </a:rPr>
              <a:t>clflush</a:t>
            </a:r>
            <a:r>
              <a:rPr lang="en-US" sz="1000" kern="1200">
                <a:solidFill>
                  <a:schemeClr val="tx1"/>
                </a:solidFill>
                <a:effectLst/>
                <a:latin typeface="Arial" panose="020B0604020202020204" pitchFamily="34" charset="0"/>
                <a:ea typeface="+mn-ea"/>
                <a:cs typeface="Arial" panose="020B0604020202020204" pitchFamily="34" charset="0"/>
              </a:rPr>
              <a:t> or fence on touched lines, the Fabric Manager distributes invalidation tokens, and remote hosts process these tokens lazily on their next access. </a:t>
            </a:r>
          </a:p>
          <a:p>
            <a:r>
              <a:rPr lang="en-US" sz="1000" b="1" kern="1200">
                <a:solidFill>
                  <a:schemeClr val="tx1"/>
                </a:solidFill>
                <a:effectLst/>
                <a:latin typeface="Arial" panose="020B0604020202020204" pitchFamily="34" charset="0"/>
                <a:ea typeface="+mn-ea"/>
                <a:cs typeface="Arial" panose="020B0604020202020204" pitchFamily="34" charset="0"/>
              </a:rPr>
              <a:t>SCC Trade-off</a:t>
            </a:r>
            <a:r>
              <a:rPr lang="en-US" sz="1000" kern="1200">
                <a:solidFill>
                  <a:schemeClr val="tx1"/>
                </a:solidFill>
                <a:effectLst/>
                <a:latin typeface="Arial" panose="020B0604020202020204" pitchFamily="34" charset="0"/>
                <a:ea typeface="+mn-ea"/>
                <a:cs typeface="Arial" panose="020B0604020202020204" pitchFamily="34" charset="0"/>
              </a:rPr>
              <a:t>: SCC is slower, but it is always correct.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kern="120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288DD02F-1FCF-D235-59E3-1FD6A88EB380}"/>
              </a:ext>
            </a:extLst>
          </p:cNvPr>
          <p:cNvSpPr>
            <a:spLocks noGrp="1"/>
          </p:cNvSpPr>
          <p:nvPr>
            <p:ph type="sldNum" sz="quarter" idx="10"/>
          </p:nvPr>
        </p:nvSpPr>
        <p:spPr/>
        <p:txBody>
          <a:bodyPr/>
          <a:lstStyle/>
          <a:p>
            <a:fld id="{710104DB-87CA-D64F-AB86-DB2520DDF5D7}" type="slidenum">
              <a:rPr lang="en-US" smtClean="0"/>
              <a:t>41</a:t>
            </a:fld>
            <a:endParaRPr lang="en-US"/>
          </a:p>
        </p:txBody>
      </p:sp>
    </p:spTree>
    <p:extLst>
      <p:ext uri="{BB962C8B-B14F-4D97-AF65-F5344CB8AC3E}">
        <p14:creationId xmlns:p14="http://schemas.microsoft.com/office/powerpoint/2010/main" val="4634632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FDAEAB-5871-93CE-6B64-B97237C66F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941F23-789C-4C78-E146-0DC4DC4C9275}"/>
              </a:ext>
            </a:extLst>
          </p:cNvPr>
          <p:cNvSpPr>
            <a:spLocks noGrp="1" noRot="1" noChangeAspect="1"/>
          </p:cNvSpPr>
          <p:nvPr>
            <p:ph type="sldImg"/>
          </p:nvPr>
        </p:nvSpPr>
        <p:spPr>
          <a:xfrm>
            <a:off x="685800" y="914400"/>
            <a:ext cx="5614988" cy="3157538"/>
          </a:xfrm>
        </p:spPr>
      </p:sp>
      <p:sp>
        <p:nvSpPr>
          <p:cNvPr id="3" name="Notes Placeholder 2">
            <a:extLst>
              <a:ext uri="{FF2B5EF4-FFF2-40B4-BE49-F238E27FC236}">
                <a16:creationId xmlns:a16="http://schemas.microsoft.com/office/drawing/2014/main" id="{D396545A-A6F4-8857-F068-ACF694D17F82}"/>
              </a:ext>
            </a:extLst>
          </p:cNvPr>
          <p:cNvSpPr>
            <a:spLocks noGrp="1"/>
          </p:cNvSpPr>
          <p:nvPr>
            <p:ph type="body" idx="1"/>
          </p:nvPr>
        </p:nvSpPr>
        <p:spPr/>
        <p:txBody>
          <a:bodyPr/>
          <a:lstStyle/>
          <a:p>
            <a:r>
              <a:rPr lang="en-US" sz="1000" b="1" kern="1200">
                <a:solidFill>
                  <a:schemeClr val="tx1"/>
                </a:solidFill>
                <a:effectLst/>
                <a:latin typeface="Arial" panose="020B0604020202020204" pitchFamily="34" charset="0"/>
                <a:ea typeface="+mn-ea"/>
                <a:cs typeface="Arial" panose="020B0604020202020204" pitchFamily="34" charset="0"/>
              </a:rPr>
              <a:t>Decoupling</a:t>
            </a:r>
            <a:r>
              <a:rPr lang="en-US" sz="1000" kern="1200">
                <a:solidFill>
                  <a:schemeClr val="tx1"/>
                </a:solidFill>
                <a:effectLst/>
                <a:latin typeface="Arial" panose="020B0604020202020204" pitchFamily="34" charset="0"/>
                <a:ea typeface="+mn-ea"/>
                <a:cs typeface="Arial" panose="020B0604020202020204" pitchFamily="34" charset="0"/>
              </a:rPr>
              <a:t>: OCEAN cleanly separates CXL protocol logic from the underlying transport, allowing experiments to target either fidelity or </a:t>
            </a:r>
            <a:r>
              <a:rPr lang="en-US" sz="1000" kern="1200" err="1">
                <a:solidFill>
                  <a:schemeClr val="tx1"/>
                </a:solidFill>
                <a:effectLst/>
                <a:latin typeface="Arial" panose="020B0604020202020204" pitchFamily="34" charset="0"/>
                <a:ea typeface="+mn-ea"/>
                <a:cs typeface="Arial" panose="020B0604020202020204" pitchFamily="34" charset="0"/>
              </a:rPr>
              <a:t>deployability</a:t>
            </a:r>
            <a:r>
              <a:rPr lang="en-US" sz="1000" kern="1200">
                <a:solidFill>
                  <a:schemeClr val="tx1"/>
                </a:solidFill>
                <a:effectLst/>
                <a:latin typeface="Arial" panose="020B0604020202020204" pitchFamily="34" charset="0"/>
                <a:ea typeface="+mn-ea"/>
                <a:cs typeface="Arial" panose="020B0604020202020204" pitchFamily="34" charset="0"/>
              </a:rPr>
              <a:t>. </a:t>
            </a:r>
          </a:p>
          <a:p>
            <a:r>
              <a:rPr lang="en-US" sz="1000" b="1" kern="1200">
                <a:solidFill>
                  <a:schemeClr val="tx1"/>
                </a:solidFill>
                <a:effectLst/>
                <a:latin typeface="Arial" panose="020B0604020202020204" pitchFamily="34" charset="0"/>
                <a:ea typeface="+mn-ea"/>
                <a:cs typeface="Arial" panose="020B0604020202020204" pitchFamily="34" charset="0"/>
              </a:rPr>
              <a:t>SHM (Shared Memory)</a:t>
            </a:r>
            <a:r>
              <a:rPr lang="en-US" sz="1000" kern="1200">
                <a:solidFill>
                  <a:schemeClr val="tx1"/>
                </a:solidFill>
                <a:effectLst/>
                <a:latin typeface="Arial" panose="020B0604020202020204" pitchFamily="34" charset="0"/>
                <a:ea typeface="+mn-ea"/>
                <a:cs typeface="Arial" panose="020B0604020202020204" pitchFamily="34" charset="0"/>
              </a:rPr>
              <a:t>: Uses single-node, zero-copy ring buffers yielding a roughly 1 </a:t>
            </a:r>
            <a:r>
              <a:rPr lang="el-GR" sz="1000" kern="1200">
                <a:solidFill>
                  <a:schemeClr val="tx1"/>
                </a:solidFill>
                <a:effectLst/>
                <a:latin typeface="Arial" panose="020B0604020202020204" pitchFamily="34" charset="0"/>
                <a:ea typeface="+mn-ea"/>
                <a:cs typeface="Arial" panose="020B0604020202020204" pitchFamily="34" charset="0"/>
              </a:rPr>
              <a:t>μ</a:t>
            </a:r>
            <a:r>
              <a:rPr lang="en-US" sz="1000" kern="1200">
                <a:solidFill>
                  <a:schemeClr val="tx1"/>
                </a:solidFill>
                <a:effectLst/>
                <a:latin typeface="Arial" panose="020B0604020202020204" pitchFamily="34" charset="0"/>
                <a:ea typeface="+mn-ea"/>
                <a:cs typeface="Arial" panose="020B0604020202020204" pitchFamily="34" charset="0"/>
              </a:rPr>
              <a:t>s round trip, which is ideal for functional verification. </a:t>
            </a:r>
          </a:p>
          <a:p>
            <a:r>
              <a:rPr lang="en-US" sz="1000" b="1" kern="1200">
                <a:solidFill>
                  <a:schemeClr val="tx1"/>
                </a:solidFill>
                <a:effectLst/>
                <a:latin typeface="Arial" panose="020B0604020202020204" pitchFamily="34" charset="0"/>
                <a:ea typeface="+mn-ea"/>
                <a:cs typeface="Arial" panose="020B0604020202020204" pitchFamily="34" charset="0"/>
              </a:rPr>
              <a:t>TCP</a:t>
            </a:r>
            <a:r>
              <a:rPr lang="en-US" sz="1000" kern="1200">
                <a:solidFill>
                  <a:schemeClr val="tx1"/>
                </a:solidFill>
                <a:effectLst/>
                <a:latin typeface="Arial" panose="020B0604020202020204" pitchFamily="34" charset="0"/>
                <a:ea typeface="+mn-ea"/>
                <a:cs typeface="Arial" panose="020B0604020202020204" pitchFamily="34" charset="0"/>
              </a:rPr>
              <a:t>: Utilizes portable serialized CXL packets, resulting in higher latency but is suited for compatibility and large topology tests. </a:t>
            </a:r>
          </a:p>
          <a:p>
            <a:r>
              <a:rPr lang="en-US" sz="1000" b="1" kern="1200">
                <a:solidFill>
                  <a:schemeClr val="tx1"/>
                </a:solidFill>
                <a:effectLst/>
                <a:latin typeface="Arial" panose="020B0604020202020204" pitchFamily="34" charset="0"/>
                <a:ea typeface="+mn-ea"/>
                <a:cs typeface="Arial" panose="020B0604020202020204" pitchFamily="34" charset="0"/>
              </a:rPr>
              <a:t>RDMA</a:t>
            </a:r>
            <a:r>
              <a:rPr lang="en-US" sz="1000" kern="1200">
                <a:solidFill>
                  <a:schemeClr val="tx1"/>
                </a:solidFill>
                <a:effectLst/>
                <a:latin typeface="Arial" panose="020B0604020202020204" pitchFamily="34" charset="0"/>
                <a:ea typeface="+mn-ea"/>
                <a:cs typeface="Arial" panose="020B0604020202020204" pitchFamily="34" charset="0"/>
              </a:rPr>
              <a:t>: Employs READ/WRITE for data and SEND/RECV for coherence, running at near line rate, making it optimal for performance evaluation.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kern="120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D584D1BD-2E54-B7BC-3B73-A8ECAA684D4C}"/>
              </a:ext>
            </a:extLst>
          </p:cNvPr>
          <p:cNvSpPr>
            <a:spLocks noGrp="1"/>
          </p:cNvSpPr>
          <p:nvPr>
            <p:ph type="sldNum" sz="quarter" idx="10"/>
          </p:nvPr>
        </p:nvSpPr>
        <p:spPr/>
        <p:txBody>
          <a:bodyPr/>
          <a:lstStyle/>
          <a:p>
            <a:fld id="{710104DB-87CA-D64F-AB86-DB2520DDF5D7}" type="slidenum">
              <a:rPr lang="en-US" smtClean="0"/>
              <a:t>42</a:t>
            </a:fld>
            <a:endParaRPr lang="en-US"/>
          </a:p>
        </p:txBody>
      </p:sp>
    </p:spTree>
    <p:extLst>
      <p:ext uri="{BB962C8B-B14F-4D97-AF65-F5344CB8AC3E}">
        <p14:creationId xmlns:p14="http://schemas.microsoft.com/office/powerpoint/2010/main" val="27102584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C5EDC7-3A2E-4C52-0DAE-A1B20EFE94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E67BF7-EF05-D109-B6C7-4DA37A053248}"/>
              </a:ext>
            </a:extLst>
          </p:cNvPr>
          <p:cNvSpPr>
            <a:spLocks noGrp="1" noRot="1" noChangeAspect="1"/>
          </p:cNvSpPr>
          <p:nvPr>
            <p:ph type="sldImg"/>
          </p:nvPr>
        </p:nvSpPr>
        <p:spPr>
          <a:xfrm>
            <a:off x="685800" y="914400"/>
            <a:ext cx="5614988" cy="3157538"/>
          </a:xfrm>
        </p:spPr>
      </p:sp>
      <p:sp>
        <p:nvSpPr>
          <p:cNvPr id="3" name="Notes Placeholder 2">
            <a:extLst>
              <a:ext uri="{FF2B5EF4-FFF2-40B4-BE49-F238E27FC236}">
                <a16:creationId xmlns:a16="http://schemas.microsoft.com/office/drawing/2014/main" id="{00493043-D5A1-29A9-44C2-6B02B5CB8116}"/>
              </a:ext>
            </a:extLst>
          </p:cNvPr>
          <p:cNvSpPr>
            <a:spLocks noGrp="1"/>
          </p:cNvSpPr>
          <p:nvPr>
            <p:ph type="body" idx="1"/>
          </p:nvPr>
        </p:nvSpPr>
        <p:spPr/>
        <p:txBody>
          <a:bodyPr/>
          <a:lstStyle/>
          <a:p>
            <a:endParaRPr lang="en-US" sz="1200"/>
          </a:p>
        </p:txBody>
      </p:sp>
      <p:sp>
        <p:nvSpPr>
          <p:cNvPr id="4" name="Slide Number Placeholder 3">
            <a:extLst>
              <a:ext uri="{FF2B5EF4-FFF2-40B4-BE49-F238E27FC236}">
                <a16:creationId xmlns:a16="http://schemas.microsoft.com/office/drawing/2014/main" id="{295B51BB-F7C8-E50A-4E0F-E9FC77E693E9}"/>
              </a:ext>
            </a:extLst>
          </p:cNvPr>
          <p:cNvSpPr>
            <a:spLocks noGrp="1"/>
          </p:cNvSpPr>
          <p:nvPr>
            <p:ph type="sldNum" sz="quarter" idx="5"/>
          </p:nvPr>
        </p:nvSpPr>
        <p:spPr/>
        <p:txBody>
          <a:bodyPr/>
          <a:lstStyle/>
          <a:p>
            <a:fld id="{710104DB-87CA-D64F-AB86-DB2520DDF5D7}" type="slidenum">
              <a:rPr lang="en-US" smtClean="0"/>
              <a:pPr/>
              <a:t>43</a:t>
            </a:fld>
            <a:endParaRPr lang="en-US"/>
          </a:p>
        </p:txBody>
      </p:sp>
    </p:spTree>
    <p:extLst>
      <p:ext uri="{BB962C8B-B14F-4D97-AF65-F5344CB8AC3E}">
        <p14:creationId xmlns:p14="http://schemas.microsoft.com/office/powerpoint/2010/main" val="26173380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1EF967-ECD8-6432-C1D0-8574815761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C55B93-072D-A447-2EEE-965291AE47FA}"/>
              </a:ext>
            </a:extLst>
          </p:cNvPr>
          <p:cNvSpPr>
            <a:spLocks noGrp="1" noRot="1" noChangeAspect="1"/>
          </p:cNvSpPr>
          <p:nvPr>
            <p:ph type="sldImg"/>
          </p:nvPr>
        </p:nvSpPr>
        <p:spPr>
          <a:xfrm>
            <a:off x="685800" y="914400"/>
            <a:ext cx="5614988" cy="3157538"/>
          </a:xfrm>
        </p:spPr>
      </p:sp>
      <p:sp>
        <p:nvSpPr>
          <p:cNvPr id="3" name="Notes Placeholder 2">
            <a:extLst>
              <a:ext uri="{FF2B5EF4-FFF2-40B4-BE49-F238E27FC236}">
                <a16:creationId xmlns:a16="http://schemas.microsoft.com/office/drawing/2014/main" id="{3DD3EFF0-276A-A3A9-6C0D-7E72BA406748}"/>
              </a:ext>
            </a:extLst>
          </p:cNvPr>
          <p:cNvSpPr>
            <a:spLocks noGrp="1"/>
          </p:cNvSpPr>
          <p:nvPr>
            <p:ph type="body" idx="1"/>
          </p:nvPr>
        </p:nvSpPr>
        <p:spPr/>
        <p:txBody>
          <a:bodyPr/>
          <a:lstStyle/>
          <a:p>
            <a:r>
              <a:rPr lang="en-US" sz="1000" b="1" kern="1200">
                <a:solidFill>
                  <a:schemeClr val="tx1"/>
                </a:solidFill>
                <a:effectLst/>
                <a:latin typeface="Arial" panose="020B0604020202020204" pitchFamily="34" charset="0"/>
                <a:ea typeface="+mn-ea"/>
                <a:cs typeface="Arial" panose="020B0604020202020204" pitchFamily="34" charset="0"/>
              </a:rPr>
              <a:t>Key Concept</a:t>
            </a:r>
            <a:r>
              <a:rPr lang="en-US" sz="1000" kern="1200">
                <a:solidFill>
                  <a:schemeClr val="tx1"/>
                </a:solidFill>
                <a:effectLst/>
                <a:latin typeface="Arial" panose="020B0604020202020204" pitchFamily="34" charset="0"/>
                <a:ea typeface="+mn-ea"/>
                <a:cs typeface="Arial" panose="020B0604020202020204" pitchFamily="34" charset="0"/>
              </a:rPr>
              <a:t>: The core idea is to stall the vCPU thread for exactly the extra time needed after accounting for the Inter-Process Communication (IPC) overhead that has already elapsed in real time. </a:t>
            </a:r>
          </a:p>
          <a:p>
            <a:r>
              <a:rPr lang="en-US" sz="1000" b="1" kern="1200">
                <a:solidFill>
                  <a:schemeClr val="tx1"/>
                </a:solidFill>
                <a:effectLst/>
                <a:latin typeface="Arial" panose="020B0604020202020204" pitchFamily="34" charset="0"/>
                <a:ea typeface="+mn-ea"/>
                <a:cs typeface="Arial" panose="020B0604020202020204" pitchFamily="34" charset="0"/>
              </a:rPr>
              <a:t>Mechanism</a:t>
            </a:r>
            <a:r>
              <a:rPr lang="en-US" sz="1000" kern="1200">
                <a:solidFill>
                  <a:schemeClr val="tx1"/>
                </a:solidFill>
                <a:effectLst/>
                <a:latin typeface="Arial" panose="020B0604020202020204" pitchFamily="34" charset="0"/>
                <a:ea typeface="+mn-ea"/>
                <a:cs typeface="Arial" panose="020B0604020202020204" pitchFamily="34" charset="0"/>
              </a:rPr>
              <a:t>: Based on wall-clock time, it evaluates the $T_{IPC}$ already elapsed, injects the extra stall, and then the instruction retires. </a:t>
            </a:r>
          </a:p>
        </p:txBody>
      </p:sp>
      <p:sp>
        <p:nvSpPr>
          <p:cNvPr id="4" name="Slide Number Placeholder 3">
            <a:extLst>
              <a:ext uri="{FF2B5EF4-FFF2-40B4-BE49-F238E27FC236}">
                <a16:creationId xmlns:a16="http://schemas.microsoft.com/office/drawing/2014/main" id="{0B0C8219-3719-D07B-860C-A9C484D574C6}"/>
              </a:ext>
            </a:extLst>
          </p:cNvPr>
          <p:cNvSpPr>
            <a:spLocks noGrp="1"/>
          </p:cNvSpPr>
          <p:nvPr>
            <p:ph type="sldNum" sz="quarter" idx="10"/>
          </p:nvPr>
        </p:nvSpPr>
        <p:spPr/>
        <p:txBody>
          <a:bodyPr/>
          <a:lstStyle/>
          <a:p>
            <a:fld id="{710104DB-87CA-D64F-AB86-DB2520DDF5D7}" type="slidenum">
              <a:rPr lang="en-US" smtClean="0"/>
              <a:t>44</a:t>
            </a:fld>
            <a:endParaRPr lang="en-US"/>
          </a:p>
        </p:txBody>
      </p:sp>
    </p:spTree>
    <p:extLst>
      <p:ext uri="{BB962C8B-B14F-4D97-AF65-F5344CB8AC3E}">
        <p14:creationId xmlns:p14="http://schemas.microsoft.com/office/powerpoint/2010/main" val="21835244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B6C311-35EC-BECD-069C-CE5C24ABE1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DCFEF5-A2A2-70D9-7F44-F877B0EEA3E5}"/>
              </a:ext>
            </a:extLst>
          </p:cNvPr>
          <p:cNvSpPr>
            <a:spLocks noGrp="1" noRot="1" noChangeAspect="1"/>
          </p:cNvSpPr>
          <p:nvPr>
            <p:ph type="sldImg"/>
          </p:nvPr>
        </p:nvSpPr>
        <p:spPr>
          <a:xfrm>
            <a:off x="685800" y="914400"/>
            <a:ext cx="5614988" cy="3157538"/>
          </a:xfrm>
        </p:spPr>
      </p:sp>
      <p:sp>
        <p:nvSpPr>
          <p:cNvPr id="3" name="Notes Placeholder 2">
            <a:extLst>
              <a:ext uri="{FF2B5EF4-FFF2-40B4-BE49-F238E27FC236}">
                <a16:creationId xmlns:a16="http://schemas.microsoft.com/office/drawing/2014/main" id="{26DA95EA-2B28-19F8-FB82-F2F99B24E7E9}"/>
              </a:ext>
            </a:extLst>
          </p:cNvPr>
          <p:cNvSpPr>
            <a:spLocks noGrp="1"/>
          </p:cNvSpPr>
          <p:nvPr>
            <p:ph type="body" idx="1"/>
          </p:nvPr>
        </p:nvSpPr>
        <p:spPr/>
        <p:txBody>
          <a:bodyPr/>
          <a:lstStyle/>
          <a:p>
            <a:r>
              <a:rPr lang="en-US" sz="1000" b="1" kern="1200">
                <a:solidFill>
                  <a:schemeClr val="tx1"/>
                </a:solidFill>
                <a:effectLst/>
                <a:latin typeface="Arial" panose="020B0604020202020204" pitchFamily="34" charset="0"/>
                <a:ea typeface="+mn-ea"/>
                <a:cs typeface="Arial" panose="020B0604020202020204" pitchFamily="34" charset="0"/>
              </a:rPr>
              <a:t>Fidelity Requirements</a:t>
            </a:r>
            <a:r>
              <a:rPr lang="en-US" sz="1000" kern="1200">
                <a:solidFill>
                  <a:schemeClr val="tx1"/>
                </a:solidFill>
                <a:effectLst/>
                <a:latin typeface="Arial" panose="020B0604020202020204" pitchFamily="34" charset="0"/>
                <a:ea typeface="+mn-ea"/>
                <a:cs typeface="Arial" panose="020B0604020202020204" pitchFamily="34" charset="0"/>
              </a:rPr>
              <a:t>: Latency fidelity alone is insufficient; OCEAN also caps throughput and models hop count, coherence work, and contention. </a:t>
            </a:r>
          </a:p>
          <a:p>
            <a:r>
              <a:rPr lang="en-US" sz="1000" b="1" kern="1200">
                <a:solidFill>
                  <a:schemeClr val="tx1"/>
                </a:solidFill>
                <a:effectLst/>
                <a:latin typeface="Arial" panose="020B0604020202020204" pitchFamily="34" charset="0"/>
                <a:ea typeface="+mn-ea"/>
                <a:cs typeface="Arial" panose="020B0604020202020204" pitchFamily="34" charset="0"/>
              </a:rPr>
              <a:t>Bandwidth Control</a:t>
            </a:r>
            <a:r>
              <a:rPr lang="en-US" sz="1000" kern="1200">
                <a:solidFill>
                  <a:schemeClr val="tx1"/>
                </a:solidFill>
                <a:effectLst/>
                <a:latin typeface="Arial" panose="020B0604020202020204" pitchFamily="34" charset="0"/>
                <a:ea typeface="+mn-ea"/>
                <a:cs typeface="Arial" panose="020B0604020202020204" pitchFamily="34" charset="0"/>
              </a:rPr>
              <a:t>: It uses a token bucket model for per-device bandwidth where requests of size $s$ must wait if the bucket is empty. </a:t>
            </a:r>
          </a:p>
          <a:p>
            <a:r>
              <a:rPr lang="en-US" sz="1000" b="1" kern="1200" err="1">
                <a:solidFill>
                  <a:schemeClr val="tx1"/>
                </a:solidFill>
                <a:effectLst/>
                <a:latin typeface="Arial" panose="020B0604020202020204" pitchFamily="34" charset="0"/>
                <a:ea typeface="+mn-ea"/>
                <a:cs typeface="Arial" panose="020B0604020202020204" pitchFamily="34" charset="0"/>
              </a:rPr>
              <a:t>LogP</a:t>
            </a:r>
            <a:r>
              <a:rPr lang="en-US" sz="1000" b="1" kern="1200">
                <a:solidFill>
                  <a:schemeClr val="tx1"/>
                </a:solidFill>
                <a:effectLst/>
                <a:latin typeface="Arial" panose="020B0604020202020204" pitchFamily="34" charset="0"/>
                <a:ea typeface="+mn-ea"/>
                <a:cs typeface="Arial" panose="020B0604020202020204" pitchFamily="34" charset="0"/>
              </a:rPr>
              <a:t> Components</a:t>
            </a:r>
            <a:r>
              <a:rPr lang="en-US" sz="1000" kern="1200">
                <a:solidFill>
                  <a:schemeClr val="tx1"/>
                </a:solidFill>
                <a:effectLst/>
                <a:latin typeface="Arial" panose="020B0604020202020204" pitchFamily="34" charset="0"/>
                <a:ea typeface="+mn-ea"/>
                <a:cs typeface="Arial" panose="020B0604020202020204" pitchFamily="34" charset="0"/>
              </a:rPr>
              <a:t>: The extended </a:t>
            </a:r>
            <a:r>
              <a:rPr lang="en-US" sz="1000" kern="1200" err="1">
                <a:solidFill>
                  <a:schemeClr val="tx1"/>
                </a:solidFill>
                <a:effectLst/>
                <a:latin typeface="Arial" panose="020B0604020202020204" pitchFamily="34" charset="0"/>
                <a:ea typeface="+mn-ea"/>
                <a:cs typeface="Arial" panose="020B0604020202020204" pitchFamily="34" charset="0"/>
              </a:rPr>
              <a:t>LogP</a:t>
            </a:r>
            <a:r>
              <a:rPr lang="en-US" sz="1000" kern="1200">
                <a:solidFill>
                  <a:schemeClr val="tx1"/>
                </a:solidFill>
                <a:effectLst/>
                <a:latin typeface="Arial" panose="020B0604020202020204" pitchFamily="34" charset="0"/>
                <a:ea typeface="+mn-ea"/>
                <a:cs typeface="Arial" panose="020B0604020202020204" pitchFamily="34" charset="0"/>
              </a:rPr>
              <a:t> view of a single access includes sender overhead ($</a:t>
            </a:r>
            <a:r>
              <a:rPr lang="en-US" sz="1000" kern="1200" err="1">
                <a:solidFill>
                  <a:schemeClr val="tx1"/>
                </a:solidFill>
                <a:effectLst/>
                <a:latin typeface="Arial" panose="020B0604020202020204" pitchFamily="34" charset="0"/>
                <a:ea typeface="+mn-ea"/>
                <a:cs typeface="Arial" panose="020B0604020202020204" pitchFamily="34" charset="0"/>
              </a:rPr>
              <a:t>o_s</a:t>
            </a:r>
            <a:r>
              <a:rPr lang="en-US" sz="1000" kern="1200">
                <a:solidFill>
                  <a:schemeClr val="tx1"/>
                </a:solidFill>
                <a:effectLst/>
                <a:latin typeface="Arial" panose="020B0604020202020204" pitchFamily="34" charset="0"/>
                <a:ea typeface="+mn-ea"/>
                <a:cs typeface="Arial" panose="020B0604020202020204" pitchFamily="34" charset="0"/>
              </a:rPr>
              <a:t>$), fabric traversal ($n\_hops \</a:t>
            </a:r>
            <a:r>
              <a:rPr lang="en-US" sz="1000" kern="1200" err="1">
                <a:solidFill>
                  <a:schemeClr val="tx1"/>
                </a:solidFill>
                <a:effectLst/>
                <a:latin typeface="Arial" panose="020B0604020202020204" pitchFamily="34" charset="0"/>
                <a:ea typeface="+mn-ea"/>
                <a:cs typeface="Arial" panose="020B0604020202020204" pitchFamily="34" charset="0"/>
              </a:rPr>
              <a:t>cdot</a:t>
            </a:r>
            <a:r>
              <a:rPr lang="en-US" sz="1000" kern="1200">
                <a:solidFill>
                  <a:schemeClr val="tx1"/>
                </a:solidFill>
                <a:effectLst/>
                <a:latin typeface="Arial" panose="020B0604020202020204" pitchFamily="34" charset="0"/>
                <a:ea typeface="+mn-ea"/>
                <a:cs typeface="Arial" panose="020B0604020202020204" pitchFamily="34" charset="0"/>
              </a:rPr>
              <a:t> L\_switch$), snoops and invalidations ($L\_coherency$), utilization-dependent queuing ($L\_congestion$), and receiver overhead ($</a:t>
            </a:r>
            <a:r>
              <a:rPr lang="en-US" sz="1000" kern="1200" err="1">
                <a:solidFill>
                  <a:schemeClr val="tx1"/>
                </a:solidFill>
                <a:effectLst/>
                <a:latin typeface="Arial" panose="020B0604020202020204" pitchFamily="34" charset="0"/>
                <a:ea typeface="+mn-ea"/>
                <a:cs typeface="Arial" panose="020B0604020202020204" pitchFamily="34" charset="0"/>
              </a:rPr>
              <a:t>o_r</a:t>
            </a:r>
            <a:r>
              <a:rPr lang="en-US" sz="1000" kern="1200">
                <a:solidFill>
                  <a:schemeClr val="tx1"/>
                </a:solidFill>
                <a:effectLst/>
                <a:latin typeface="Arial" panose="020B0604020202020204" pitchFamily="34" charset="0"/>
                <a:ea typeface="+mn-ea"/>
                <a:cs typeface="Arial" panose="020B0604020202020204" pitchFamily="34" charset="0"/>
              </a:rPr>
              <a:t>$). </a:t>
            </a:r>
          </a:p>
          <a:p>
            <a:r>
              <a:rPr lang="en-US" sz="1000" b="1" kern="1200">
                <a:solidFill>
                  <a:schemeClr val="tx1"/>
                </a:solidFill>
                <a:effectLst/>
                <a:latin typeface="Arial" panose="020B0604020202020204" pitchFamily="34" charset="0"/>
                <a:ea typeface="+mn-ea"/>
                <a:cs typeface="Arial" panose="020B0604020202020204" pitchFamily="34" charset="0"/>
              </a:rPr>
              <a:t>Calibration</a:t>
            </a:r>
            <a:r>
              <a:rPr lang="en-US" sz="1000" kern="1200">
                <a:solidFill>
                  <a:schemeClr val="tx1"/>
                </a:solidFill>
                <a:effectLst/>
                <a:latin typeface="Arial" panose="020B0604020202020204" pitchFamily="34" charset="0"/>
                <a:ea typeface="+mn-ea"/>
                <a:cs typeface="Arial" panose="020B0604020202020204" pitchFamily="34" charset="0"/>
              </a:rPr>
              <a:t>: $T_{sim}$ is calibrated to hardware, while $T_{stall}$ is what the guest finally experiences. </a:t>
            </a:r>
          </a:p>
        </p:txBody>
      </p:sp>
      <p:sp>
        <p:nvSpPr>
          <p:cNvPr id="4" name="Slide Number Placeholder 3">
            <a:extLst>
              <a:ext uri="{FF2B5EF4-FFF2-40B4-BE49-F238E27FC236}">
                <a16:creationId xmlns:a16="http://schemas.microsoft.com/office/drawing/2014/main" id="{DF0D7CC3-ACF4-B556-7B4E-1DFA3D6B4D36}"/>
              </a:ext>
            </a:extLst>
          </p:cNvPr>
          <p:cNvSpPr>
            <a:spLocks noGrp="1"/>
          </p:cNvSpPr>
          <p:nvPr>
            <p:ph type="sldNum" sz="quarter" idx="10"/>
          </p:nvPr>
        </p:nvSpPr>
        <p:spPr/>
        <p:txBody>
          <a:bodyPr/>
          <a:lstStyle/>
          <a:p>
            <a:fld id="{710104DB-87CA-D64F-AB86-DB2520DDF5D7}" type="slidenum">
              <a:rPr lang="en-US" smtClean="0"/>
              <a:t>45</a:t>
            </a:fld>
            <a:endParaRPr lang="en-US"/>
          </a:p>
        </p:txBody>
      </p:sp>
    </p:spTree>
    <p:extLst>
      <p:ext uri="{BB962C8B-B14F-4D97-AF65-F5344CB8AC3E}">
        <p14:creationId xmlns:p14="http://schemas.microsoft.com/office/powerpoint/2010/main" val="13364627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B2593-04A0-A641-8669-0D7D0C5398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E0199E-8DB4-80E5-61DF-ABFC8C50CF81}"/>
              </a:ext>
            </a:extLst>
          </p:cNvPr>
          <p:cNvSpPr>
            <a:spLocks noGrp="1" noRot="1" noChangeAspect="1"/>
          </p:cNvSpPr>
          <p:nvPr>
            <p:ph type="sldImg"/>
          </p:nvPr>
        </p:nvSpPr>
        <p:spPr>
          <a:xfrm>
            <a:off x="685800" y="914400"/>
            <a:ext cx="5614988" cy="3157538"/>
          </a:xfrm>
        </p:spPr>
      </p:sp>
      <p:sp>
        <p:nvSpPr>
          <p:cNvPr id="3" name="Notes Placeholder 2">
            <a:extLst>
              <a:ext uri="{FF2B5EF4-FFF2-40B4-BE49-F238E27FC236}">
                <a16:creationId xmlns:a16="http://schemas.microsoft.com/office/drawing/2014/main" id="{A3B6EF77-1E76-D283-1AA3-CD2211678D19}"/>
              </a:ext>
            </a:extLst>
          </p:cNvPr>
          <p:cNvSpPr>
            <a:spLocks noGrp="1"/>
          </p:cNvSpPr>
          <p:nvPr>
            <p:ph type="body" idx="1"/>
          </p:nvPr>
        </p:nvSpPr>
        <p:spPr/>
        <p:txBody>
          <a:bodyPr/>
          <a:lstStyle/>
          <a:p>
            <a:r>
              <a:rPr lang="en-US" sz="1000" b="1" kern="1200">
                <a:solidFill>
                  <a:schemeClr val="tx1"/>
                </a:solidFill>
                <a:effectLst/>
                <a:latin typeface="Arial" panose="020B0604020202020204" pitchFamily="34" charset="0"/>
                <a:ea typeface="+mn-ea"/>
                <a:cs typeface="Arial" panose="020B0604020202020204" pitchFamily="34" charset="0"/>
              </a:rPr>
              <a:t>Top Layer</a:t>
            </a:r>
            <a:r>
              <a:rPr lang="en-US" sz="1000" kern="1200">
                <a:solidFill>
                  <a:schemeClr val="tx1"/>
                </a:solidFill>
                <a:effectLst/>
                <a:latin typeface="Arial" panose="020B0604020202020204" pitchFamily="34" charset="0"/>
                <a:ea typeface="+mn-ea"/>
                <a:cs typeface="Arial" panose="020B0604020202020204" pitchFamily="34" charset="0"/>
              </a:rPr>
              <a:t>: Consists of the guest app, including MPI, DB, and HPC code. </a:t>
            </a:r>
          </a:p>
          <a:p>
            <a:r>
              <a:rPr lang="en-US" sz="1000" b="1" kern="1200">
                <a:solidFill>
                  <a:schemeClr val="tx1"/>
                </a:solidFill>
                <a:effectLst/>
                <a:latin typeface="Arial" panose="020B0604020202020204" pitchFamily="34" charset="0"/>
                <a:ea typeface="+mn-ea"/>
                <a:cs typeface="Arial" panose="020B0604020202020204" pitchFamily="34" charset="0"/>
              </a:rPr>
              <a:t>OS Layer</a:t>
            </a:r>
            <a:r>
              <a:rPr lang="en-US" sz="1000" kern="1200">
                <a:solidFill>
                  <a:schemeClr val="tx1"/>
                </a:solidFill>
                <a:effectLst/>
                <a:latin typeface="Arial" panose="020B0604020202020204" pitchFamily="34" charset="0"/>
                <a:ea typeface="+mn-ea"/>
                <a:cs typeface="Arial" panose="020B0604020202020204" pitchFamily="34" charset="0"/>
              </a:rPr>
              <a:t>: The Linux guest manages the CXL probe, DCD lifecycle, and flush notifiers. </a:t>
            </a:r>
          </a:p>
          <a:p>
            <a:r>
              <a:rPr lang="en-US" sz="1000" b="1" kern="1200">
                <a:solidFill>
                  <a:schemeClr val="tx1"/>
                </a:solidFill>
                <a:effectLst/>
                <a:latin typeface="Arial" panose="020B0604020202020204" pitchFamily="34" charset="0"/>
                <a:ea typeface="+mn-ea"/>
                <a:cs typeface="Arial" panose="020B0604020202020204" pitchFamily="34" charset="0"/>
              </a:rPr>
              <a:t>Emulation Layer</a:t>
            </a:r>
            <a:r>
              <a:rPr lang="en-US" sz="1000" kern="1200">
                <a:solidFill>
                  <a:schemeClr val="tx1"/>
                </a:solidFill>
                <a:effectLst/>
                <a:latin typeface="Arial" panose="020B0604020202020204" pitchFamily="34" charset="0"/>
                <a:ea typeface="+mn-ea"/>
                <a:cs typeface="Arial" panose="020B0604020202020204" pitchFamily="34" charset="0"/>
              </a:rPr>
              <a:t>: QEMU 10.0 provides the Type-3 mailbox, HDM decode, and switch model. </a:t>
            </a:r>
          </a:p>
          <a:p>
            <a:r>
              <a:rPr lang="en-US" sz="1000" b="1" kern="1200">
                <a:solidFill>
                  <a:schemeClr val="tx1"/>
                </a:solidFill>
                <a:effectLst/>
                <a:latin typeface="Arial" panose="020B0604020202020204" pitchFamily="34" charset="0"/>
                <a:ea typeface="+mn-ea"/>
                <a:cs typeface="Arial" panose="020B0604020202020204" pitchFamily="34" charset="0"/>
              </a:rPr>
              <a:t>Server Layer</a:t>
            </a:r>
            <a:r>
              <a:rPr lang="en-US" sz="1000" kern="1200">
                <a:solidFill>
                  <a:schemeClr val="tx1"/>
                </a:solidFill>
                <a:effectLst/>
                <a:latin typeface="Arial" panose="020B0604020202020204" pitchFamily="34" charset="0"/>
                <a:ea typeface="+mn-ea"/>
                <a:cs typeface="Arial" panose="020B0604020202020204" pitchFamily="34" charset="0"/>
              </a:rPr>
              <a:t>: The memory server handles coherence, timing, and acts as the capacity manager. </a:t>
            </a:r>
          </a:p>
          <a:p>
            <a:r>
              <a:rPr lang="en-US" sz="1000" b="1" kern="1200">
                <a:solidFill>
                  <a:schemeClr val="tx1"/>
                </a:solidFill>
                <a:effectLst/>
                <a:latin typeface="Arial" panose="020B0604020202020204" pitchFamily="34" charset="0"/>
                <a:ea typeface="+mn-ea"/>
                <a:cs typeface="Arial" panose="020B0604020202020204" pitchFamily="34" charset="0"/>
              </a:rPr>
              <a:t>Base Layer</a:t>
            </a:r>
            <a:r>
              <a:rPr lang="en-US" sz="1000" kern="1200">
                <a:solidFill>
                  <a:schemeClr val="tx1"/>
                </a:solidFill>
                <a:effectLst/>
                <a:latin typeface="Arial" panose="020B0604020202020204" pitchFamily="34" charset="0"/>
                <a:ea typeface="+mn-ea"/>
                <a:cs typeface="Arial" panose="020B0604020202020204" pitchFamily="34" charset="0"/>
              </a:rPr>
              <a:t>: Relies on RDMA, SHM, or TCP transports. </a:t>
            </a:r>
          </a:p>
          <a:p>
            <a:r>
              <a:rPr lang="en-US" sz="1000" b="1" kern="1200">
                <a:solidFill>
                  <a:schemeClr val="tx1"/>
                </a:solidFill>
                <a:effectLst/>
                <a:latin typeface="Arial" panose="020B0604020202020204" pitchFamily="34" charset="0"/>
                <a:ea typeface="+mn-ea"/>
                <a:cs typeface="Arial" panose="020B0604020202020204" pitchFamily="34" charset="0"/>
              </a:rPr>
              <a:t>Latency Hook Code</a:t>
            </a:r>
            <a:r>
              <a:rPr lang="en-US" sz="1000" kern="1200">
                <a:solidFill>
                  <a:schemeClr val="tx1"/>
                </a:solidFill>
                <a:effectLst/>
                <a:latin typeface="Arial" panose="020B0604020202020204" pitchFamily="34" charset="0"/>
                <a:ea typeface="+mn-ea"/>
                <a:cs typeface="Arial" panose="020B0604020202020204" pitchFamily="34" charset="0"/>
              </a:rPr>
              <a:t>: QEMU uses a latency injection hook where it gets the clock time, makes a </a:t>
            </a:r>
            <a:r>
              <a:rPr lang="en-US" sz="1000" kern="1200" err="1">
                <a:solidFill>
                  <a:schemeClr val="tx1"/>
                </a:solidFill>
                <a:effectLst/>
                <a:latin typeface="Arial" panose="020B0604020202020204" pitchFamily="34" charset="0"/>
                <a:ea typeface="+mn-ea"/>
                <a:cs typeface="Arial" panose="020B0604020202020204" pitchFamily="34" charset="0"/>
              </a:rPr>
              <a:t>cxl_memsim_request</a:t>
            </a:r>
            <a:r>
              <a:rPr lang="en-US" sz="1000" kern="1200">
                <a:solidFill>
                  <a:schemeClr val="tx1"/>
                </a:solidFill>
                <a:effectLst/>
                <a:latin typeface="Arial" panose="020B0604020202020204" pitchFamily="34" charset="0"/>
                <a:ea typeface="+mn-ea"/>
                <a:cs typeface="Arial" panose="020B0604020202020204" pitchFamily="34" charset="0"/>
              </a:rPr>
              <a:t>, copies the response data, and runs </a:t>
            </a:r>
            <a:r>
              <a:rPr lang="en-US" sz="1000" kern="1200" err="1">
                <a:solidFill>
                  <a:schemeClr val="tx1"/>
                </a:solidFill>
                <a:effectLst/>
                <a:latin typeface="Arial" panose="020B0604020202020204" pitchFamily="34" charset="0"/>
                <a:ea typeface="+mn-ea"/>
                <a:cs typeface="Arial" panose="020B0604020202020204" pitchFamily="34" charset="0"/>
              </a:rPr>
              <a:t>cxl_memsim_inject_latency</a:t>
            </a:r>
            <a:r>
              <a:rPr lang="en-US" sz="1000" kern="1200">
                <a:solidFill>
                  <a:schemeClr val="tx1"/>
                </a:solidFill>
                <a:effectLst/>
                <a:latin typeface="Arial" panose="020B0604020202020204" pitchFamily="34" charset="0"/>
                <a:ea typeface="+mn-ea"/>
                <a:cs typeface="Arial" panose="020B0604020202020204" pitchFamily="34" charset="0"/>
              </a:rPr>
              <a:t>. </a:t>
            </a:r>
          </a:p>
          <a:p>
            <a:r>
              <a:rPr lang="en-US" sz="1000" b="1" kern="1200">
                <a:solidFill>
                  <a:schemeClr val="tx1"/>
                </a:solidFill>
                <a:effectLst/>
                <a:latin typeface="Arial" panose="020B0604020202020204" pitchFamily="34" charset="0"/>
                <a:ea typeface="+mn-ea"/>
                <a:cs typeface="Arial" panose="020B0604020202020204" pitchFamily="34" charset="0"/>
              </a:rPr>
              <a:t>Result</a:t>
            </a:r>
            <a:r>
              <a:rPr lang="en-US" sz="1000" kern="1200">
                <a:solidFill>
                  <a:schemeClr val="tx1"/>
                </a:solidFill>
                <a:effectLst/>
                <a:latin typeface="Arial" panose="020B0604020202020204" pitchFamily="34" charset="0"/>
                <a:ea typeface="+mn-ea"/>
                <a:cs typeface="Arial" panose="020B0604020202020204" pitchFamily="34" charset="0"/>
              </a:rPr>
              <a:t>: The vCPU thread itself is effectively delayed.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kern="120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B69A311D-E9DB-9CB6-CAD6-319CC1C31682}"/>
              </a:ext>
            </a:extLst>
          </p:cNvPr>
          <p:cNvSpPr>
            <a:spLocks noGrp="1"/>
          </p:cNvSpPr>
          <p:nvPr>
            <p:ph type="sldNum" sz="quarter" idx="10"/>
          </p:nvPr>
        </p:nvSpPr>
        <p:spPr/>
        <p:txBody>
          <a:bodyPr/>
          <a:lstStyle/>
          <a:p>
            <a:fld id="{710104DB-87CA-D64F-AB86-DB2520DDF5D7}" type="slidenum">
              <a:rPr lang="en-US" smtClean="0"/>
              <a:t>46</a:t>
            </a:fld>
            <a:endParaRPr lang="en-US"/>
          </a:p>
        </p:txBody>
      </p:sp>
    </p:spTree>
    <p:extLst>
      <p:ext uri="{BB962C8B-B14F-4D97-AF65-F5344CB8AC3E}">
        <p14:creationId xmlns:p14="http://schemas.microsoft.com/office/powerpoint/2010/main" val="17377049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92DD20-0E71-64A4-A725-013FFCB5E1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92E825-DEFB-5955-519C-6E85213D8051}"/>
              </a:ext>
            </a:extLst>
          </p:cNvPr>
          <p:cNvSpPr>
            <a:spLocks noGrp="1" noRot="1" noChangeAspect="1"/>
          </p:cNvSpPr>
          <p:nvPr>
            <p:ph type="sldImg"/>
          </p:nvPr>
        </p:nvSpPr>
        <p:spPr>
          <a:xfrm>
            <a:off x="685800" y="914400"/>
            <a:ext cx="5614988" cy="3157538"/>
          </a:xfrm>
        </p:spPr>
      </p:sp>
      <p:sp>
        <p:nvSpPr>
          <p:cNvPr id="3" name="Notes Placeholder 2">
            <a:extLst>
              <a:ext uri="{FF2B5EF4-FFF2-40B4-BE49-F238E27FC236}">
                <a16:creationId xmlns:a16="http://schemas.microsoft.com/office/drawing/2014/main" id="{BB389DE6-A033-0AE2-8B6F-6FB468C7F548}"/>
              </a:ext>
            </a:extLst>
          </p:cNvPr>
          <p:cNvSpPr>
            <a:spLocks noGrp="1"/>
          </p:cNvSpPr>
          <p:nvPr>
            <p:ph type="body" idx="1"/>
          </p:nvPr>
        </p:nvSpPr>
        <p:spPr/>
        <p:txBody>
          <a:bodyPr/>
          <a:lstStyle/>
          <a:p>
            <a:r>
              <a:rPr lang="en-US" sz="1000" b="1" kern="1200">
                <a:solidFill>
                  <a:schemeClr val="tx1"/>
                </a:solidFill>
                <a:effectLst/>
                <a:latin typeface="Arial" panose="020B0604020202020204" pitchFamily="34" charset="0"/>
                <a:ea typeface="+mn-ea"/>
                <a:cs typeface="Arial" panose="020B0604020202020204" pitchFamily="34" charset="0"/>
              </a:rPr>
              <a:t>Methodology</a:t>
            </a:r>
            <a:r>
              <a:rPr lang="en-US" sz="1000" kern="1200">
                <a:solidFill>
                  <a:schemeClr val="tx1"/>
                </a:solidFill>
                <a:effectLst/>
                <a:latin typeface="Arial" panose="020B0604020202020204" pitchFamily="34" charset="0"/>
                <a:ea typeface="+mn-ea"/>
                <a:cs typeface="Arial" panose="020B0604020202020204" pitchFamily="34" charset="0"/>
              </a:rPr>
              <a:t>: Fidelity is grounded against real CXL hardware and subsequently stress-tested using microbenchmarks, OLTP workloads, key–value workloads, and HPC applications. </a:t>
            </a:r>
          </a:p>
          <a:p>
            <a:r>
              <a:rPr lang="en-US" sz="1000" b="1" kern="1200">
                <a:solidFill>
                  <a:schemeClr val="tx1"/>
                </a:solidFill>
                <a:effectLst/>
                <a:latin typeface="Arial" panose="020B0604020202020204" pitchFamily="34" charset="0"/>
                <a:ea typeface="+mn-ea"/>
                <a:cs typeface="Arial" panose="020B0604020202020204" pitchFamily="34" charset="0"/>
              </a:rPr>
              <a:t>Hardware Grounding</a:t>
            </a:r>
            <a:r>
              <a:rPr lang="en-US" sz="1000" kern="1200">
                <a:solidFill>
                  <a:schemeClr val="tx1"/>
                </a:solidFill>
                <a:effectLst/>
                <a:latin typeface="Arial" panose="020B0604020202020204" pitchFamily="34" charset="0"/>
                <a:ea typeface="+mn-ea"/>
                <a:cs typeface="Arial" panose="020B0604020202020204" pitchFamily="34" charset="0"/>
              </a:rPr>
              <a:t>: The setup uses a 2-node CXL memory system comprising Intel Xeon Gold 5420+ compute nodes and a 32 GB FPGA-based CXL-attached memory device. </a:t>
            </a:r>
          </a:p>
          <a:p>
            <a:r>
              <a:rPr lang="en-US" sz="1000" b="1" kern="1200">
                <a:solidFill>
                  <a:schemeClr val="tx1"/>
                </a:solidFill>
                <a:effectLst/>
                <a:latin typeface="Arial" panose="020B0604020202020204" pitchFamily="34" charset="0"/>
                <a:ea typeface="+mn-ea"/>
                <a:cs typeface="Arial" panose="020B0604020202020204" pitchFamily="34" charset="0"/>
              </a:rPr>
              <a:t>Benchmarks/Apps Used</a:t>
            </a:r>
            <a:r>
              <a:rPr lang="en-US" sz="1000" kern="1200">
                <a:solidFill>
                  <a:schemeClr val="tx1"/>
                </a:solidFill>
                <a:effectLst/>
                <a:latin typeface="Arial" panose="020B0604020202020204" pitchFamily="34" charset="0"/>
                <a:ea typeface="+mn-ea"/>
                <a:cs typeface="Arial" panose="020B0604020202020204" pitchFamily="34" charset="0"/>
              </a:rPr>
              <a:t>:</a:t>
            </a:r>
          </a:p>
          <a:p>
            <a:r>
              <a:rPr lang="en-US" sz="1000" b="1" kern="1200" err="1">
                <a:solidFill>
                  <a:schemeClr val="tx1"/>
                </a:solidFill>
                <a:effectLst/>
                <a:latin typeface="Arial" panose="020B0604020202020204" pitchFamily="34" charset="0"/>
                <a:ea typeface="+mn-ea"/>
                <a:cs typeface="Arial" panose="020B0604020202020204" pitchFamily="34" charset="0"/>
              </a:rPr>
              <a:t>LMbench</a:t>
            </a:r>
            <a:r>
              <a:rPr lang="en-US" sz="1000" kern="1200">
                <a:solidFill>
                  <a:schemeClr val="tx1"/>
                </a:solidFill>
                <a:effectLst/>
                <a:latin typeface="Arial" panose="020B0604020202020204" pitchFamily="34" charset="0"/>
                <a:ea typeface="+mn-ea"/>
                <a:cs typeface="Arial" panose="020B0604020202020204" pitchFamily="34" charset="0"/>
              </a:rPr>
              <a:t>: Used for testing random memory latency. </a:t>
            </a:r>
          </a:p>
          <a:p>
            <a:r>
              <a:rPr lang="en-US" sz="1000" b="1" kern="1200">
                <a:solidFill>
                  <a:schemeClr val="tx1"/>
                </a:solidFill>
                <a:effectLst/>
                <a:latin typeface="Arial" panose="020B0604020202020204" pitchFamily="34" charset="0"/>
                <a:ea typeface="+mn-ea"/>
                <a:cs typeface="Arial" panose="020B0604020202020204" pitchFamily="34" charset="0"/>
              </a:rPr>
              <a:t>STREAM</a:t>
            </a:r>
            <a:r>
              <a:rPr lang="en-US" sz="1000" kern="1200">
                <a:solidFill>
                  <a:schemeClr val="tx1"/>
                </a:solidFill>
                <a:effectLst/>
                <a:latin typeface="Arial" panose="020B0604020202020204" pitchFamily="34" charset="0"/>
                <a:ea typeface="+mn-ea"/>
                <a:cs typeface="Arial" panose="020B0604020202020204" pitchFamily="34" charset="0"/>
              </a:rPr>
              <a:t>: Evaluates Copy, Scale, Add, and Triad bandwidths. </a:t>
            </a:r>
          </a:p>
          <a:p>
            <a:r>
              <a:rPr lang="en-US" sz="1000" b="1" kern="1200">
                <a:solidFill>
                  <a:schemeClr val="tx1"/>
                </a:solidFill>
                <a:effectLst/>
                <a:latin typeface="Arial" panose="020B0604020202020204" pitchFamily="34" charset="0"/>
                <a:ea typeface="+mn-ea"/>
                <a:cs typeface="Arial" panose="020B0604020202020204" pitchFamily="34" charset="0"/>
              </a:rPr>
              <a:t>OSU MPI</a:t>
            </a:r>
            <a:r>
              <a:rPr lang="en-US" sz="1000" kern="1200">
                <a:solidFill>
                  <a:schemeClr val="tx1"/>
                </a:solidFill>
                <a:effectLst/>
                <a:latin typeface="Arial" panose="020B0604020202020204" pitchFamily="34" charset="0"/>
                <a:ea typeface="+mn-ea"/>
                <a:cs typeface="Arial" panose="020B0604020202020204" pitchFamily="34" charset="0"/>
              </a:rPr>
              <a:t>: Measures </a:t>
            </a:r>
            <a:r>
              <a:rPr lang="en-US" sz="1000" kern="1200" err="1">
                <a:solidFill>
                  <a:schemeClr val="tx1"/>
                </a:solidFill>
                <a:effectLst/>
                <a:latin typeface="Arial" panose="020B0604020202020204" pitchFamily="34" charset="0"/>
                <a:ea typeface="+mn-ea"/>
                <a:cs typeface="Arial" panose="020B0604020202020204" pitchFamily="34" charset="0"/>
              </a:rPr>
              <a:t>Allgather</a:t>
            </a:r>
            <a:r>
              <a:rPr lang="en-US" sz="1000" kern="1200">
                <a:solidFill>
                  <a:schemeClr val="tx1"/>
                </a:solidFill>
                <a:effectLst/>
                <a:latin typeface="Arial" panose="020B0604020202020204" pitchFamily="34" charset="0"/>
                <a:ea typeface="+mn-ea"/>
                <a:cs typeface="Arial" panose="020B0604020202020204" pitchFamily="34" charset="0"/>
              </a:rPr>
              <a:t> latency versus message size. </a:t>
            </a:r>
          </a:p>
          <a:p>
            <a:r>
              <a:rPr lang="en-US" sz="1000" b="1" kern="1200">
                <a:solidFill>
                  <a:schemeClr val="tx1"/>
                </a:solidFill>
                <a:effectLst/>
                <a:latin typeface="Arial" panose="020B0604020202020204" pitchFamily="34" charset="0"/>
                <a:ea typeface="+mn-ea"/>
                <a:cs typeface="Arial" panose="020B0604020202020204" pitchFamily="34" charset="0"/>
              </a:rPr>
              <a:t>TPC-C</a:t>
            </a:r>
            <a:r>
              <a:rPr lang="en-US" sz="1000" kern="1200">
                <a:solidFill>
                  <a:schemeClr val="tx1"/>
                </a:solidFill>
                <a:effectLst/>
                <a:latin typeface="Arial" panose="020B0604020202020204" pitchFamily="34" charset="0"/>
                <a:ea typeface="+mn-ea"/>
                <a:cs typeface="Arial" panose="020B0604020202020204" pitchFamily="34" charset="0"/>
              </a:rPr>
              <a:t>: Serves as a contention-heavy OLTP workload. </a:t>
            </a:r>
          </a:p>
          <a:p>
            <a:r>
              <a:rPr lang="en-US" sz="1000" b="1" kern="1200">
                <a:solidFill>
                  <a:schemeClr val="tx1"/>
                </a:solidFill>
                <a:effectLst/>
                <a:latin typeface="Arial" panose="020B0604020202020204" pitchFamily="34" charset="0"/>
                <a:ea typeface="+mn-ea"/>
                <a:cs typeface="Arial" panose="020B0604020202020204" pitchFamily="34" charset="0"/>
              </a:rPr>
              <a:t>YCSB</a:t>
            </a:r>
            <a:r>
              <a:rPr lang="en-US" sz="1000" kern="1200">
                <a:solidFill>
                  <a:schemeClr val="tx1"/>
                </a:solidFill>
                <a:effectLst/>
                <a:latin typeface="Arial" panose="020B0604020202020204" pitchFamily="34" charset="0"/>
                <a:ea typeface="+mn-ea"/>
                <a:cs typeface="Arial" panose="020B0604020202020204" pitchFamily="34" charset="0"/>
              </a:rPr>
              <a:t>: Evaluates the read/write crossover. </a:t>
            </a:r>
          </a:p>
          <a:p>
            <a:r>
              <a:rPr lang="en-US" sz="1000" b="1" kern="1200">
                <a:solidFill>
                  <a:schemeClr val="tx1"/>
                </a:solidFill>
                <a:effectLst/>
                <a:latin typeface="Arial" panose="020B0604020202020204" pitchFamily="34" charset="0"/>
                <a:ea typeface="+mn-ea"/>
                <a:cs typeface="Arial" panose="020B0604020202020204" pitchFamily="34" charset="0"/>
              </a:rPr>
              <a:t>GROMACS</a:t>
            </a:r>
            <a:r>
              <a:rPr lang="en-US" sz="1000" kern="1200">
                <a:solidFill>
                  <a:schemeClr val="tx1"/>
                </a:solidFill>
                <a:effectLst/>
                <a:latin typeface="Arial" panose="020B0604020202020204" pitchFamily="34" charset="0"/>
                <a:ea typeface="+mn-ea"/>
                <a:cs typeface="Arial" panose="020B0604020202020204" pitchFamily="34" charset="0"/>
              </a:rPr>
              <a:t>: Analyzes policy sensitivity on PEPSIN. </a:t>
            </a:r>
          </a:p>
        </p:txBody>
      </p:sp>
      <p:sp>
        <p:nvSpPr>
          <p:cNvPr id="4" name="Slide Number Placeholder 3">
            <a:extLst>
              <a:ext uri="{FF2B5EF4-FFF2-40B4-BE49-F238E27FC236}">
                <a16:creationId xmlns:a16="http://schemas.microsoft.com/office/drawing/2014/main" id="{DD9C8F54-B49A-1260-6950-16747D6515A3}"/>
              </a:ext>
            </a:extLst>
          </p:cNvPr>
          <p:cNvSpPr>
            <a:spLocks noGrp="1"/>
          </p:cNvSpPr>
          <p:nvPr>
            <p:ph type="sldNum" sz="quarter" idx="10"/>
          </p:nvPr>
        </p:nvSpPr>
        <p:spPr/>
        <p:txBody>
          <a:bodyPr/>
          <a:lstStyle/>
          <a:p>
            <a:fld id="{710104DB-87CA-D64F-AB86-DB2520DDF5D7}" type="slidenum">
              <a:rPr lang="en-US" smtClean="0"/>
              <a:t>47</a:t>
            </a:fld>
            <a:endParaRPr lang="en-US"/>
          </a:p>
        </p:txBody>
      </p:sp>
    </p:spTree>
    <p:extLst>
      <p:ext uri="{BB962C8B-B14F-4D97-AF65-F5344CB8AC3E}">
        <p14:creationId xmlns:p14="http://schemas.microsoft.com/office/powerpoint/2010/main" val="6755077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E1557-1D7A-AA48-0BC7-F5C7014FB8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03FB34-8A12-B4C0-BC36-5FA7B71D094F}"/>
              </a:ext>
            </a:extLst>
          </p:cNvPr>
          <p:cNvSpPr>
            <a:spLocks noGrp="1" noRot="1" noChangeAspect="1"/>
          </p:cNvSpPr>
          <p:nvPr>
            <p:ph type="sldImg"/>
          </p:nvPr>
        </p:nvSpPr>
        <p:spPr>
          <a:xfrm>
            <a:off x="685800" y="914400"/>
            <a:ext cx="5614988" cy="3157538"/>
          </a:xfrm>
        </p:spPr>
      </p:sp>
      <p:sp>
        <p:nvSpPr>
          <p:cNvPr id="3" name="Notes Placeholder 2">
            <a:extLst>
              <a:ext uri="{FF2B5EF4-FFF2-40B4-BE49-F238E27FC236}">
                <a16:creationId xmlns:a16="http://schemas.microsoft.com/office/drawing/2014/main" id="{A0CE598F-5DFA-4F43-F82E-D63DD9E2C64A}"/>
              </a:ext>
            </a:extLst>
          </p:cNvPr>
          <p:cNvSpPr>
            <a:spLocks noGrp="1"/>
          </p:cNvSpPr>
          <p:nvPr>
            <p:ph type="body" idx="1"/>
          </p:nvPr>
        </p:nvSpPr>
        <p:spPr/>
        <p:txBody>
          <a:bodyPr/>
          <a:lstStyle/>
          <a:p>
            <a:r>
              <a:rPr lang="en-US" sz="1000" b="1" kern="1200">
                <a:solidFill>
                  <a:schemeClr val="tx1"/>
                </a:solidFill>
                <a:effectLst/>
                <a:latin typeface="Arial" panose="020B0604020202020204" pitchFamily="34" charset="0"/>
                <a:ea typeface="+mn-ea"/>
                <a:cs typeface="Arial" panose="020B0604020202020204" pitchFamily="34" charset="0"/>
              </a:rPr>
              <a:t>Evaluation Scope</a:t>
            </a:r>
            <a:r>
              <a:rPr lang="en-US" sz="1000" kern="1200">
                <a:solidFill>
                  <a:schemeClr val="tx1"/>
                </a:solidFill>
                <a:effectLst/>
                <a:latin typeface="Arial" panose="020B0604020202020204" pitchFamily="34" charset="0"/>
                <a:ea typeface="+mn-ea"/>
                <a:cs typeface="Arial" panose="020B0604020202020204" pitchFamily="34" charset="0"/>
              </a:rPr>
              <a:t>: Presents three sanity checks across three different dimensions of realism. </a:t>
            </a:r>
          </a:p>
          <a:p>
            <a:r>
              <a:rPr lang="en-US" sz="1000" b="1" kern="1200" err="1">
                <a:solidFill>
                  <a:schemeClr val="tx1"/>
                </a:solidFill>
                <a:effectLst/>
                <a:latin typeface="Arial" panose="020B0604020202020204" pitchFamily="34" charset="0"/>
                <a:ea typeface="+mn-ea"/>
                <a:cs typeface="Arial" panose="020B0604020202020204" pitchFamily="34" charset="0"/>
              </a:rPr>
              <a:t>LMbench</a:t>
            </a:r>
            <a:r>
              <a:rPr lang="en-US" sz="1000" kern="1200">
                <a:solidFill>
                  <a:schemeClr val="tx1"/>
                </a:solidFill>
                <a:effectLst/>
                <a:latin typeface="Arial" panose="020B0604020202020204" pitchFamily="34" charset="0"/>
                <a:ea typeface="+mn-ea"/>
                <a:cs typeface="Arial" panose="020B0604020202020204" pitchFamily="34" charset="0"/>
              </a:rPr>
              <a:t>: Demonstrates that OCEAN successfully tracks the large-array latency trend of the ASIC baseline. </a:t>
            </a:r>
          </a:p>
          <a:p>
            <a:r>
              <a:rPr lang="en-US" sz="1000" b="1" kern="1200">
                <a:solidFill>
                  <a:schemeClr val="tx1"/>
                </a:solidFill>
                <a:effectLst/>
                <a:latin typeface="Arial" panose="020B0604020202020204" pitchFamily="34" charset="0"/>
                <a:ea typeface="+mn-ea"/>
                <a:cs typeface="Arial" panose="020B0604020202020204" pitchFamily="34" charset="0"/>
              </a:rPr>
              <a:t>STREAM</a:t>
            </a:r>
            <a:r>
              <a:rPr lang="en-US" sz="1000" kern="1200">
                <a:solidFill>
                  <a:schemeClr val="tx1"/>
                </a:solidFill>
                <a:effectLst/>
                <a:latin typeface="Arial" panose="020B0604020202020204" pitchFamily="34" charset="0"/>
                <a:ea typeface="+mn-ea"/>
                <a:cs typeface="Arial" panose="020B0604020202020204" pitchFamily="34" charset="0"/>
              </a:rPr>
              <a:t>: Shows that per-host bandwidth appropriately falls as more hosts contend for the shared pool. </a:t>
            </a:r>
          </a:p>
          <a:p>
            <a:r>
              <a:rPr lang="en-US" sz="1000" b="1" kern="1200">
                <a:solidFill>
                  <a:schemeClr val="tx1"/>
                </a:solidFill>
                <a:effectLst/>
                <a:latin typeface="Arial" panose="020B0604020202020204" pitchFamily="34" charset="0"/>
                <a:ea typeface="+mn-ea"/>
                <a:cs typeface="Arial" panose="020B0604020202020204" pitchFamily="34" charset="0"/>
              </a:rPr>
              <a:t>OSU MPI </a:t>
            </a:r>
            <a:r>
              <a:rPr lang="en-US" sz="1000" b="1" kern="1200" err="1">
                <a:solidFill>
                  <a:schemeClr val="tx1"/>
                </a:solidFill>
                <a:effectLst/>
                <a:latin typeface="Arial" panose="020B0604020202020204" pitchFamily="34" charset="0"/>
                <a:ea typeface="+mn-ea"/>
                <a:cs typeface="Arial" panose="020B0604020202020204" pitchFamily="34" charset="0"/>
              </a:rPr>
              <a:t>Allgather</a:t>
            </a:r>
            <a:r>
              <a:rPr lang="en-US" sz="1000" kern="1200">
                <a:solidFill>
                  <a:schemeClr val="tx1"/>
                </a:solidFill>
                <a:effectLst/>
                <a:latin typeface="Arial" panose="020B0604020202020204" pitchFamily="34" charset="0"/>
                <a:ea typeface="+mn-ea"/>
                <a:cs typeface="Arial" panose="020B0604020202020204" pitchFamily="34" charset="0"/>
              </a:rPr>
              <a:t>: Illustrates that the RDMA backend stays much closer to real hardware performance than TCP. </a:t>
            </a:r>
          </a:p>
          <a:p>
            <a:r>
              <a:rPr lang="en-US" sz="1000" b="1" kern="1200">
                <a:solidFill>
                  <a:schemeClr val="tx1"/>
                </a:solidFill>
                <a:effectLst/>
                <a:latin typeface="Arial" panose="020B0604020202020204" pitchFamily="34" charset="0"/>
                <a:ea typeface="+mn-ea"/>
                <a:cs typeface="Arial" panose="020B0604020202020204" pitchFamily="34" charset="0"/>
              </a:rPr>
              <a:t>Conclusion</a:t>
            </a:r>
            <a:r>
              <a:rPr lang="en-US" sz="1000" kern="1200">
                <a:solidFill>
                  <a:schemeClr val="tx1"/>
                </a:solidFill>
                <a:effectLst/>
                <a:latin typeface="Arial" panose="020B0604020202020204" pitchFamily="34" charset="0"/>
                <a:ea typeface="+mn-ea"/>
                <a:cs typeface="Arial" panose="020B0604020202020204" pitchFamily="34" charset="0"/>
              </a:rPr>
              <a:t>: These three views establish the baseline credibility of the emulator before conducting any application case studies. </a:t>
            </a:r>
          </a:p>
        </p:txBody>
      </p:sp>
      <p:sp>
        <p:nvSpPr>
          <p:cNvPr id="4" name="Slide Number Placeholder 3">
            <a:extLst>
              <a:ext uri="{FF2B5EF4-FFF2-40B4-BE49-F238E27FC236}">
                <a16:creationId xmlns:a16="http://schemas.microsoft.com/office/drawing/2014/main" id="{920432D7-4525-B5D0-9DFC-9C8DE16E77D2}"/>
              </a:ext>
            </a:extLst>
          </p:cNvPr>
          <p:cNvSpPr>
            <a:spLocks noGrp="1"/>
          </p:cNvSpPr>
          <p:nvPr>
            <p:ph type="sldNum" sz="quarter" idx="10"/>
          </p:nvPr>
        </p:nvSpPr>
        <p:spPr/>
        <p:txBody>
          <a:bodyPr/>
          <a:lstStyle/>
          <a:p>
            <a:fld id="{710104DB-87CA-D64F-AB86-DB2520DDF5D7}" type="slidenum">
              <a:rPr lang="en-US" smtClean="0"/>
              <a:t>48</a:t>
            </a:fld>
            <a:endParaRPr lang="en-US"/>
          </a:p>
        </p:txBody>
      </p:sp>
    </p:spTree>
    <p:extLst>
      <p:ext uri="{BB962C8B-B14F-4D97-AF65-F5344CB8AC3E}">
        <p14:creationId xmlns:p14="http://schemas.microsoft.com/office/powerpoint/2010/main" val="19689906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5CF4FB-F312-FAF8-14B6-0D9B44BE15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DB18F4-BC10-44DF-19A8-2640613914AD}"/>
              </a:ext>
            </a:extLst>
          </p:cNvPr>
          <p:cNvSpPr>
            <a:spLocks noGrp="1" noRot="1" noChangeAspect="1"/>
          </p:cNvSpPr>
          <p:nvPr>
            <p:ph type="sldImg"/>
          </p:nvPr>
        </p:nvSpPr>
        <p:spPr>
          <a:xfrm>
            <a:off x="685800" y="914400"/>
            <a:ext cx="5614988" cy="3157538"/>
          </a:xfrm>
        </p:spPr>
      </p:sp>
      <p:sp>
        <p:nvSpPr>
          <p:cNvPr id="3" name="Notes Placeholder 2">
            <a:extLst>
              <a:ext uri="{FF2B5EF4-FFF2-40B4-BE49-F238E27FC236}">
                <a16:creationId xmlns:a16="http://schemas.microsoft.com/office/drawing/2014/main" id="{0A06ABE5-15E7-A731-6ADF-B133043C0698}"/>
              </a:ext>
            </a:extLst>
          </p:cNvPr>
          <p:cNvSpPr>
            <a:spLocks noGrp="1"/>
          </p:cNvSpPr>
          <p:nvPr>
            <p:ph type="body" idx="1"/>
          </p:nvPr>
        </p:nvSpPr>
        <p:spPr/>
        <p:txBody>
          <a:bodyPr/>
          <a:lstStyle/>
          <a:p>
            <a:r>
              <a:rPr lang="en-US" sz="1000" b="1" kern="1200">
                <a:solidFill>
                  <a:schemeClr val="tx1"/>
                </a:solidFill>
                <a:effectLst/>
                <a:latin typeface="Arial" panose="020B0604020202020204" pitchFamily="34" charset="0"/>
                <a:ea typeface="+mn-ea"/>
                <a:cs typeface="Arial" panose="020B0604020202020204" pitchFamily="34" charset="0"/>
              </a:rPr>
              <a:t>TPC-C Findings</a:t>
            </a:r>
            <a:r>
              <a:rPr lang="en-US" sz="1000" kern="1200">
                <a:solidFill>
                  <a:schemeClr val="tx1"/>
                </a:solidFill>
                <a:effectLst/>
                <a:latin typeface="Arial" panose="020B0604020202020204" pitchFamily="34" charset="0"/>
                <a:ea typeface="+mn-ea"/>
                <a:cs typeface="Arial" panose="020B0604020202020204" pitchFamily="34" charset="0"/>
              </a:rPr>
              <a:t>: The TPC-C </a:t>
            </a:r>
            <a:r>
              <a:rPr lang="en-US" sz="1000" kern="1200" err="1">
                <a:solidFill>
                  <a:schemeClr val="tx1"/>
                </a:solidFill>
                <a:effectLst/>
                <a:latin typeface="Arial" panose="020B0604020202020204" pitchFamily="34" charset="0"/>
                <a:ea typeface="+mn-ea"/>
                <a:cs typeface="Arial" panose="020B0604020202020204" pitchFamily="34" charset="0"/>
              </a:rPr>
              <a:t>NewOrder</a:t>
            </a:r>
            <a:r>
              <a:rPr lang="en-US" sz="1000" kern="1200">
                <a:solidFill>
                  <a:schemeClr val="tx1"/>
                </a:solidFill>
                <a:effectLst/>
                <a:latin typeface="Arial" panose="020B0604020202020204" pitchFamily="34" charset="0"/>
                <a:ea typeface="+mn-ea"/>
                <a:cs typeface="Arial" panose="020B0604020202020204" pitchFamily="34" charset="0"/>
              </a:rPr>
              <a:t> benchmark exposes the software-flush tax directly, showing that as more memory regions use hardware coherence (HCC), throughput rises sharply. </a:t>
            </a:r>
          </a:p>
          <a:p>
            <a:r>
              <a:rPr lang="en-US" sz="1000" b="1" kern="1200">
                <a:solidFill>
                  <a:schemeClr val="tx1"/>
                </a:solidFill>
                <a:effectLst/>
                <a:latin typeface="Arial" panose="020B0604020202020204" pitchFamily="34" charset="0"/>
                <a:ea typeface="+mn-ea"/>
                <a:cs typeface="Arial" panose="020B0604020202020204" pitchFamily="34" charset="0"/>
              </a:rPr>
              <a:t>Metrics</a:t>
            </a:r>
            <a:r>
              <a:rPr lang="en-US" sz="1000" kern="1200">
                <a:solidFill>
                  <a:schemeClr val="tx1"/>
                </a:solidFill>
                <a:effectLst/>
                <a:latin typeface="Arial" panose="020B0604020202020204" pitchFamily="34" charset="0"/>
                <a:ea typeface="+mn-ea"/>
                <a:cs typeface="Arial" panose="020B0604020202020204" pitchFamily="34" charset="0"/>
              </a:rPr>
              <a:t>: Throughput increased from 12.3K </a:t>
            </a:r>
            <a:r>
              <a:rPr lang="en-US" sz="1000" kern="1200" err="1">
                <a:solidFill>
                  <a:schemeClr val="tx1"/>
                </a:solidFill>
                <a:effectLst/>
                <a:latin typeface="Arial" panose="020B0604020202020204" pitchFamily="34" charset="0"/>
                <a:ea typeface="+mn-ea"/>
                <a:cs typeface="Arial" panose="020B0604020202020204" pitchFamily="34" charset="0"/>
              </a:rPr>
              <a:t>txn</a:t>
            </a:r>
            <a:r>
              <a:rPr lang="en-US" sz="1000" kern="1200">
                <a:solidFill>
                  <a:schemeClr val="tx1"/>
                </a:solidFill>
                <a:effectLst/>
                <a:latin typeface="Arial" panose="020B0604020202020204" pitchFamily="34" charset="0"/>
                <a:ea typeface="+mn-ea"/>
                <a:cs typeface="Arial" panose="020B0604020202020204" pitchFamily="34" charset="0"/>
              </a:rPr>
              <a:t>/s at 0% HCC to 138K </a:t>
            </a:r>
            <a:r>
              <a:rPr lang="en-US" sz="1000" kern="1200" err="1">
                <a:solidFill>
                  <a:schemeClr val="tx1"/>
                </a:solidFill>
                <a:effectLst/>
                <a:latin typeface="Arial" panose="020B0604020202020204" pitchFamily="34" charset="0"/>
                <a:ea typeface="+mn-ea"/>
                <a:cs typeface="Arial" panose="020B0604020202020204" pitchFamily="34" charset="0"/>
              </a:rPr>
              <a:t>txn</a:t>
            </a:r>
            <a:r>
              <a:rPr lang="en-US" sz="1000" kern="1200">
                <a:solidFill>
                  <a:schemeClr val="tx1"/>
                </a:solidFill>
                <a:effectLst/>
                <a:latin typeface="Arial" panose="020B0604020202020204" pitchFamily="34" charset="0"/>
                <a:ea typeface="+mn-ea"/>
                <a:cs typeface="Arial" panose="020B0604020202020204" pitchFamily="34" charset="0"/>
              </a:rPr>
              <a:t>/s at 100% HCC, resulting in an 11× throughput gain. </a:t>
            </a:r>
          </a:p>
          <a:p>
            <a:r>
              <a:rPr lang="en-US" sz="1000" b="1" kern="1200">
                <a:solidFill>
                  <a:schemeClr val="tx1"/>
                </a:solidFill>
                <a:effectLst/>
                <a:latin typeface="Arial" panose="020B0604020202020204" pitchFamily="34" charset="0"/>
                <a:ea typeface="+mn-ea"/>
                <a:cs typeface="Arial" panose="020B0604020202020204" pitchFamily="34" charset="0"/>
              </a:rPr>
              <a:t>Interpretation</a:t>
            </a:r>
            <a:r>
              <a:rPr lang="en-US" sz="1000" kern="1200">
                <a:solidFill>
                  <a:schemeClr val="tx1"/>
                </a:solidFill>
                <a:effectLst/>
                <a:latin typeface="Arial" panose="020B0604020202020204" pitchFamily="34" charset="0"/>
                <a:ea typeface="+mn-ea"/>
                <a:cs typeface="Arial" panose="020B0604020202020204" pitchFamily="34" charset="0"/>
              </a:rPr>
              <a:t>:</a:t>
            </a:r>
          </a:p>
          <a:p>
            <a:r>
              <a:rPr lang="en-US" sz="1000" kern="1200">
                <a:solidFill>
                  <a:schemeClr val="tx1"/>
                </a:solidFill>
                <a:effectLst/>
                <a:latin typeface="Arial" panose="020B0604020202020204" pitchFamily="34" charset="0"/>
                <a:ea typeface="+mn-ea"/>
                <a:cs typeface="Arial" panose="020B0604020202020204" pitchFamily="34" charset="0"/>
              </a:rPr>
              <a:t>At 0% HCC, cross-host writes force costly </a:t>
            </a:r>
            <a:r>
              <a:rPr lang="en-US" sz="1000" kern="1200" err="1">
                <a:solidFill>
                  <a:schemeClr val="tx1"/>
                </a:solidFill>
                <a:effectLst/>
                <a:latin typeface="Arial" panose="020B0604020202020204" pitchFamily="34" charset="0"/>
                <a:ea typeface="+mn-ea"/>
                <a:cs typeface="Arial" panose="020B0604020202020204" pitchFamily="34" charset="0"/>
              </a:rPr>
              <a:t>clflush</a:t>
            </a:r>
            <a:r>
              <a:rPr lang="en-US" sz="1000" kern="1200">
                <a:solidFill>
                  <a:schemeClr val="tx1"/>
                </a:solidFill>
                <a:effectLst/>
                <a:latin typeface="Arial" panose="020B0604020202020204" pitchFamily="34" charset="0"/>
                <a:ea typeface="+mn-ea"/>
                <a:cs typeface="Arial" panose="020B0604020202020204" pitchFamily="34" charset="0"/>
              </a:rPr>
              <a:t>/</a:t>
            </a:r>
            <a:r>
              <a:rPr lang="en-US" sz="1000" kern="1200" err="1">
                <a:solidFill>
                  <a:schemeClr val="tx1"/>
                </a:solidFill>
                <a:effectLst/>
                <a:latin typeface="Arial" panose="020B0604020202020204" pitchFamily="34" charset="0"/>
                <a:ea typeface="+mn-ea"/>
                <a:cs typeface="Arial" panose="020B0604020202020204" pitchFamily="34" charset="0"/>
              </a:rPr>
              <a:t>mfence</a:t>
            </a:r>
            <a:r>
              <a:rPr lang="en-US" sz="1000" kern="1200">
                <a:solidFill>
                  <a:schemeClr val="tx1"/>
                </a:solidFill>
                <a:effectLst/>
                <a:latin typeface="Arial" panose="020B0604020202020204" pitchFamily="34" charset="0"/>
                <a:ea typeface="+mn-ea"/>
                <a:cs typeface="Arial" panose="020B0604020202020204" pitchFamily="34" charset="0"/>
              </a:rPr>
              <a:t> round-trips. </a:t>
            </a:r>
          </a:p>
          <a:p>
            <a:r>
              <a:rPr lang="en-US" sz="1000" kern="1200">
                <a:solidFill>
                  <a:schemeClr val="tx1"/>
                </a:solidFill>
                <a:effectLst/>
                <a:latin typeface="Arial" panose="020B0604020202020204" pitchFamily="34" charset="0"/>
                <a:ea typeface="+mn-ea"/>
                <a:cs typeface="Arial" panose="020B0604020202020204" pitchFamily="34" charset="0"/>
              </a:rPr>
              <a:t>At 100% HCC, native snoops and invalidations replace the software flushes. </a:t>
            </a:r>
          </a:p>
          <a:p>
            <a:r>
              <a:rPr lang="en-US" sz="1000" kern="1200">
                <a:solidFill>
                  <a:schemeClr val="tx1"/>
                </a:solidFill>
                <a:effectLst/>
                <a:latin typeface="Arial" panose="020B0604020202020204" pitchFamily="34" charset="0"/>
                <a:ea typeface="+mn-ea"/>
                <a:cs typeface="Arial" panose="020B0604020202020204" pitchFamily="34" charset="0"/>
              </a:rPr>
              <a:t>This confirms the bottleneck is coherence overhead, not raw bandwidth. </a:t>
            </a:r>
          </a:p>
        </p:txBody>
      </p:sp>
      <p:sp>
        <p:nvSpPr>
          <p:cNvPr id="4" name="Slide Number Placeholder 3">
            <a:extLst>
              <a:ext uri="{FF2B5EF4-FFF2-40B4-BE49-F238E27FC236}">
                <a16:creationId xmlns:a16="http://schemas.microsoft.com/office/drawing/2014/main" id="{7A66DC2C-9B93-0A77-DF48-1C07049BC9D3}"/>
              </a:ext>
            </a:extLst>
          </p:cNvPr>
          <p:cNvSpPr>
            <a:spLocks noGrp="1"/>
          </p:cNvSpPr>
          <p:nvPr>
            <p:ph type="sldNum" sz="quarter" idx="10"/>
          </p:nvPr>
        </p:nvSpPr>
        <p:spPr/>
        <p:txBody>
          <a:bodyPr/>
          <a:lstStyle/>
          <a:p>
            <a:fld id="{710104DB-87CA-D64F-AB86-DB2520DDF5D7}" type="slidenum">
              <a:rPr lang="en-US" smtClean="0"/>
              <a:t>49</a:t>
            </a:fld>
            <a:endParaRPr lang="en-US"/>
          </a:p>
        </p:txBody>
      </p:sp>
    </p:spTree>
    <p:extLst>
      <p:ext uri="{BB962C8B-B14F-4D97-AF65-F5344CB8AC3E}">
        <p14:creationId xmlns:p14="http://schemas.microsoft.com/office/powerpoint/2010/main" val="1179851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36623-D01D-E092-73DD-2AED10AC4F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B80814-690A-AD8F-03FB-C93E2CB25342}"/>
              </a:ext>
            </a:extLst>
          </p:cNvPr>
          <p:cNvSpPr>
            <a:spLocks noGrp="1" noRot="1" noChangeAspect="1"/>
          </p:cNvSpPr>
          <p:nvPr>
            <p:ph type="sldImg"/>
          </p:nvPr>
        </p:nvSpPr>
        <p:spPr>
          <a:xfrm>
            <a:off x="685800" y="914400"/>
            <a:ext cx="5614988" cy="3157538"/>
          </a:xfrm>
        </p:spPr>
      </p:sp>
      <p:sp>
        <p:nvSpPr>
          <p:cNvPr id="3" name="Notes Placeholder 2">
            <a:extLst>
              <a:ext uri="{FF2B5EF4-FFF2-40B4-BE49-F238E27FC236}">
                <a16:creationId xmlns:a16="http://schemas.microsoft.com/office/drawing/2014/main" id="{E9D42699-7426-D3B4-1058-35336A807F2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kern="120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52BB3737-9FA9-3F11-FC61-D42E37D82CD4}"/>
              </a:ext>
            </a:extLst>
          </p:cNvPr>
          <p:cNvSpPr>
            <a:spLocks noGrp="1"/>
          </p:cNvSpPr>
          <p:nvPr>
            <p:ph type="sldNum" sz="quarter" idx="10"/>
          </p:nvPr>
        </p:nvSpPr>
        <p:spPr/>
        <p:txBody>
          <a:bodyPr/>
          <a:lstStyle/>
          <a:p>
            <a:fld id="{710104DB-87CA-D64F-AB86-DB2520DDF5D7}" type="slidenum">
              <a:rPr lang="en-US" smtClean="0"/>
              <a:t>5</a:t>
            </a:fld>
            <a:endParaRPr lang="en-US"/>
          </a:p>
        </p:txBody>
      </p:sp>
    </p:spTree>
    <p:extLst>
      <p:ext uri="{BB962C8B-B14F-4D97-AF65-F5344CB8AC3E}">
        <p14:creationId xmlns:p14="http://schemas.microsoft.com/office/powerpoint/2010/main" val="1810133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4E5E48-61E0-2C52-B515-A089E0CC1C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A4CA88-5B53-F42B-5738-FB79D4EC94C9}"/>
              </a:ext>
            </a:extLst>
          </p:cNvPr>
          <p:cNvSpPr>
            <a:spLocks noGrp="1" noRot="1" noChangeAspect="1"/>
          </p:cNvSpPr>
          <p:nvPr>
            <p:ph type="sldImg"/>
          </p:nvPr>
        </p:nvSpPr>
        <p:spPr>
          <a:xfrm>
            <a:off x="685800" y="914400"/>
            <a:ext cx="5614988" cy="3157538"/>
          </a:xfrm>
        </p:spPr>
      </p:sp>
      <p:sp>
        <p:nvSpPr>
          <p:cNvPr id="3" name="Notes Placeholder 2">
            <a:extLst>
              <a:ext uri="{FF2B5EF4-FFF2-40B4-BE49-F238E27FC236}">
                <a16:creationId xmlns:a16="http://schemas.microsoft.com/office/drawing/2014/main" id="{62C956B6-0981-3B5A-BA93-B7051030BB28}"/>
              </a:ext>
            </a:extLst>
          </p:cNvPr>
          <p:cNvSpPr>
            <a:spLocks noGrp="1"/>
          </p:cNvSpPr>
          <p:nvPr>
            <p:ph type="body" idx="1"/>
          </p:nvPr>
        </p:nvSpPr>
        <p:spPr/>
        <p:txBody>
          <a:bodyPr/>
          <a:lstStyle/>
          <a:p>
            <a:r>
              <a:rPr lang="en-US" sz="1000" b="1" kern="1200">
                <a:solidFill>
                  <a:schemeClr val="tx1"/>
                </a:solidFill>
                <a:effectLst/>
                <a:latin typeface="Arial" panose="020B0604020202020204" pitchFamily="34" charset="0"/>
                <a:ea typeface="+mn-ea"/>
                <a:cs typeface="Arial" panose="020B0604020202020204" pitchFamily="34" charset="0"/>
              </a:rPr>
              <a:t>YCSB Decision Boundary</a:t>
            </a:r>
            <a:r>
              <a:rPr lang="en-US" sz="1000" kern="1200">
                <a:solidFill>
                  <a:schemeClr val="tx1"/>
                </a:solidFill>
                <a:effectLst/>
                <a:latin typeface="Arial" panose="020B0604020202020204" pitchFamily="34" charset="0"/>
                <a:ea typeface="+mn-ea"/>
                <a:cs typeface="Arial" panose="020B0604020202020204" pitchFamily="34" charset="0"/>
              </a:rPr>
              <a:t>: YCSB read/write sweeps reveal that software coherence is adequate for read-heavy workloads, but hardware coherence becomes essential as the volume of writes climbs. </a:t>
            </a:r>
          </a:p>
          <a:p>
            <a:r>
              <a:rPr lang="en-US" sz="1000" b="1" kern="1200">
                <a:solidFill>
                  <a:schemeClr val="tx1"/>
                </a:solidFill>
                <a:effectLst/>
                <a:latin typeface="Arial" panose="020B0604020202020204" pitchFamily="34" charset="0"/>
                <a:ea typeface="+mn-ea"/>
                <a:cs typeface="Arial" panose="020B0604020202020204" pitchFamily="34" charset="0"/>
              </a:rPr>
              <a:t>Protocol Comparison</a:t>
            </a:r>
            <a:r>
              <a:rPr lang="en-US" sz="1000" kern="1200">
                <a:solidFill>
                  <a:schemeClr val="tx1"/>
                </a:solidFill>
                <a:effectLst/>
                <a:latin typeface="Arial" panose="020B0604020202020204" pitchFamily="34" charset="0"/>
                <a:ea typeface="+mn-ea"/>
                <a:cs typeface="Arial" panose="020B0604020202020204" pitchFamily="34" charset="0"/>
              </a:rPr>
              <a:t>: Tigon (using HCC) stays comparatively stable across the write spectrum, while software-managed alternatives like DS2PL+ and Sundial+ suffer performance drops once the write ratio exceeds roughly 40%. </a:t>
            </a:r>
          </a:p>
          <a:p>
            <a:r>
              <a:rPr lang="en-US" sz="1000" b="1" kern="1200">
                <a:solidFill>
                  <a:schemeClr val="tx1"/>
                </a:solidFill>
                <a:effectLst/>
                <a:latin typeface="Arial" panose="020B0604020202020204" pitchFamily="34" charset="0"/>
                <a:ea typeface="+mn-ea"/>
                <a:cs typeface="Arial" panose="020B0604020202020204" pitchFamily="34" charset="0"/>
              </a:rPr>
              <a:t>Takeaway</a:t>
            </a:r>
            <a:r>
              <a:rPr lang="en-US" sz="1000" kern="1200">
                <a:solidFill>
                  <a:schemeClr val="tx1"/>
                </a:solidFill>
                <a:effectLst/>
                <a:latin typeface="Arial" panose="020B0604020202020204" pitchFamily="34" charset="0"/>
                <a:ea typeface="+mn-ea"/>
                <a:cs typeface="Arial" panose="020B0604020202020204" pitchFamily="34" charset="0"/>
              </a:rPr>
              <a:t>: This provides designers with a concrete crossover point to inform their choice of coherence mode.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kern="120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313D2E76-574F-6D8F-3B80-FCCDF18B2238}"/>
              </a:ext>
            </a:extLst>
          </p:cNvPr>
          <p:cNvSpPr>
            <a:spLocks noGrp="1"/>
          </p:cNvSpPr>
          <p:nvPr>
            <p:ph type="sldNum" sz="quarter" idx="10"/>
          </p:nvPr>
        </p:nvSpPr>
        <p:spPr/>
        <p:txBody>
          <a:bodyPr/>
          <a:lstStyle/>
          <a:p>
            <a:fld id="{710104DB-87CA-D64F-AB86-DB2520DDF5D7}" type="slidenum">
              <a:rPr lang="en-US" smtClean="0"/>
              <a:t>50</a:t>
            </a:fld>
            <a:endParaRPr lang="en-US"/>
          </a:p>
        </p:txBody>
      </p:sp>
    </p:spTree>
    <p:extLst>
      <p:ext uri="{BB962C8B-B14F-4D97-AF65-F5344CB8AC3E}">
        <p14:creationId xmlns:p14="http://schemas.microsoft.com/office/powerpoint/2010/main" val="25279410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884F02-A236-67C8-7CDE-CF94218B9E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E7B200-C6D1-2963-1386-E1460BCE5D1A}"/>
              </a:ext>
            </a:extLst>
          </p:cNvPr>
          <p:cNvSpPr>
            <a:spLocks noGrp="1" noRot="1" noChangeAspect="1"/>
          </p:cNvSpPr>
          <p:nvPr>
            <p:ph type="sldImg"/>
          </p:nvPr>
        </p:nvSpPr>
        <p:spPr>
          <a:xfrm>
            <a:off x="685800" y="914400"/>
            <a:ext cx="5614988" cy="3157538"/>
          </a:xfrm>
        </p:spPr>
      </p:sp>
      <p:sp>
        <p:nvSpPr>
          <p:cNvPr id="3" name="Notes Placeholder 2">
            <a:extLst>
              <a:ext uri="{FF2B5EF4-FFF2-40B4-BE49-F238E27FC236}">
                <a16:creationId xmlns:a16="http://schemas.microsoft.com/office/drawing/2014/main" id="{8BFC655D-44CB-F68A-9333-A3B8AFBC9634}"/>
              </a:ext>
            </a:extLst>
          </p:cNvPr>
          <p:cNvSpPr>
            <a:spLocks noGrp="1"/>
          </p:cNvSpPr>
          <p:nvPr>
            <p:ph type="body" idx="1"/>
          </p:nvPr>
        </p:nvSpPr>
        <p:spPr/>
        <p:txBody>
          <a:bodyPr/>
          <a:lstStyle/>
          <a:p>
            <a:r>
              <a:rPr lang="en-US" sz="1000" b="1" kern="1200">
                <a:solidFill>
                  <a:schemeClr val="tx1"/>
                </a:solidFill>
                <a:effectLst/>
                <a:latin typeface="Arial" panose="020B0604020202020204" pitchFamily="34" charset="0"/>
                <a:ea typeface="+mn-ea"/>
                <a:cs typeface="Arial" panose="020B0604020202020204" pitchFamily="34" charset="0"/>
              </a:rPr>
              <a:t>Policy Impact</a:t>
            </a:r>
            <a:r>
              <a:rPr lang="en-US" sz="1000" kern="1200">
                <a:solidFill>
                  <a:schemeClr val="tx1"/>
                </a:solidFill>
                <a:effectLst/>
                <a:latin typeface="Arial" panose="020B0604020202020204" pitchFamily="34" charset="0"/>
                <a:ea typeface="+mn-ea"/>
                <a:cs typeface="Arial" panose="020B0604020202020204" pitchFamily="34" charset="0"/>
              </a:rPr>
              <a:t>: Even when utilizing the same emulator and the same application, the chosen memory placement policy changes execution time measurably. </a:t>
            </a:r>
          </a:p>
          <a:p>
            <a:r>
              <a:rPr lang="en-US" sz="1000" b="1" kern="1200">
                <a:solidFill>
                  <a:schemeClr val="tx1"/>
                </a:solidFill>
                <a:effectLst/>
                <a:latin typeface="Arial" panose="020B0604020202020204" pitchFamily="34" charset="0"/>
                <a:ea typeface="+mn-ea"/>
                <a:cs typeface="Arial" panose="020B0604020202020204" pitchFamily="34" charset="0"/>
              </a:rPr>
              <a:t>Results</a:t>
            </a:r>
            <a:r>
              <a:rPr lang="en-US" sz="1000" kern="1200">
                <a:solidFill>
                  <a:schemeClr val="tx1"/>
                </a:solidFill>
                <a:effectLst/>
                <a:latin typeface="Arial" panose="020B0604020202020204" pitchFamily="34" charset="0"/>
                <a:ea typeface="+mn-ea"/>
                <a:cs typeface="Arial" panose="020B0604020202020204" pitchFamily="34" charset="0"/>
              </a:rPr>
              <a:t>: Sweeping across 12 different policies yielded approximately a 7% performance variation spread. </a:t>
            </a:r>
          </a:p>
          <a:p>
            <a:r>
              <a:rPr lang="en-US" sz="1000" b="1" kern="1200">
                <a:solidFill>
                  <a:schemeClr val="tx1"/>
                </a:solidFill>
                <a:effectLst/>
                <a:latin typeface="Arial" panose="020B0604020202020204" pitchFamily="34" charset="0"/>
                <a:ea typeface="+mn-ea"/>
                <a:cs typeface="Arial" panose="020B0604020202020204" pitchFamily="34" charset="0"/>
              </a:rPr>
              <a:t>Static Policies</a:t>
            </a:r>
            <a:r>
              <a:rPr lang="en-US" sz="1000" kern="1200">
                <a:solidFill>
                  <a:schemeClr val="tx1"/>
                </a:solidFill>
                <a:effectLst/>
                <a:latin typeface="Arial" panose="020B0604020202020204" pitchFamily="34" charset="0"/>
                <a:ea typeface="+mn-ea"/>
                <a:cs typeface="Arial" panose="020B0604020202020204" pitchFamily="34" charset="0"/>
              </a:rPr>
              <a:t>: Tested policies included interleave, NUMA-aware placement, and huge-page promotion. </a:t>
            </a:r>
          </a:p>
          <a:p>
            <a:r>
              <a:rPr lang="en-US" sz="1000" b="1" kern="1200">
                <a:solidFill>
                  <a:schemeClr val="tx1"/>
                </a:solidFill>
                <a:effectLst/>
                <a:latin typeface="Arial" panose="020B0604020202020204" pitchFamily="34" charset="0"/>
                <a:ea typeface="+mn-ea"/>
                <a:cs typeface="Arial" panose="020B0604020202020204" pitchFamily="34" charset="0"/>
              </a:rPr>
              <a:t>Dynamic Policies</a:t>
            </a:r>
            <a:r>
              <a:rPr lang="en-US" sz="1000" kern="1200">
                <a:solidFill>
                  <a:schemeClr val="tx1"/>
                </a:solidFill>
                <a:effectLst/>
                <a:latin typeface="Arial" panose="020B0604020202020204" pitchFamily="34" charset="0"/>
                <a:ea typeface="+mn-ea"/>
                <a:cs typeface="Arial" panose="020B0604020202020204" pitchFamily="34" charset="0"/>
              </a:rPr>
              <a:t>: Tested policies included migration, heat-aware tiering, lifetime-based allocation, and load balancing. </a:t>
            </a:r>
          </a:p>
          <a:p>
            <a:r>
              <a:rPr lang="en-US" sz="1000" b="1" kern="1200">
                <a:solidFill>
                  <a:schemeClr val="tx1"/>
                </a:solidFill>
                <a:effectLst/>
                <a:latin typeface="Arial" panose="020B0604020202020204" pitchFamily="34" charset="0"/>
                <a:ea typeface="+mn-ea"/>
                <a:cs typeface="Arial" panose="020B0604020202020204" pitchFamily="34" charset="0"/>
              </a:rPr>
              <a:t>Conclusion</a:t>
            </a:r>
            <a:r>
              <a:rPr lang="en-US" sz="1000" kern="1200">
                <a:solidFill>
                  <a:schemeClr val="tx1"/>
                </a:solidFill>
                <a:effectLst/>
                <a:latin typeface="Arial" panose="020B0604020202020204" pitchFamily="34" charset="0"/>
                <a:ea typeface="+mn-ea"/>
                <a:cs typeface="Arial" panose="020B0604020202020204" pitchFamily="34" charset="0"/>
              </a:rPr>
              <a:t>: OCEAN enables this type of critical design-space exploration before the actual hardware becomes commonplace.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kern="120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99BDFD47-68C7-DD5F-68CF-1D0CE98FE757}"/>
              </a:ext>
            </a:extLst>
          </p:cNvPr>
          <p:cNvSpPr>
            <a:spLocks noGrp="1"/>
          </p:cNvSpPr>
          <p:nvPr>
            <p:ph type="sldNum" sz="quarter" idx="10"/>
          </p:nvPr>
        </p:nvSpPr>
        <p:spPr/>
        <p:txBody>
          <a:bodyPr/>
          <a:lstStyle/>
          <a:p>
            <a:fld id="{710104DB-87CA-D64F-AB86-DB2520DDF5D7}" type="slidenum">
              <a:rPr lang="en-US" smtClean="0"/>
              <a:t>51</a:t>
            </a:fld>
            <a:endParaRPr lang="en-US"/>
          </a:p>
        </p:txBody>
      </p:sp>
    </p:spTree>
    <p:extLst>
      <p:ext uri="{BB962C8B-B14F-4D97-AF65-F5344CB8AC3E}">
        <p14:creationId xmlns:p14="http://schemas.microsoft.com/office/powerpoint/2010/main" val="225359931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9B035D-C6CF-A1A9-4F01-2923BDB315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13766D-AE86-A7D4-5F51-47B209D19886}"/>
              </a:ext>
            </a:extLst>
          </p:cNvPr>
          <p:cNvSpPr>
            <a:spLocks noGrp="1" noRot="1" noChangeAspect="1"/>
          </p:cNvSpPr>
          <p:nvPr>
            <p:ph type="sldImg"/>
          </p:nvPr>
        </p:nvSpPr>
        <p:spPr>
          <a:xfrm>
            <a:off x="685800" y="914400"/>
            <a:ext cx="5614988" cy="3157538"/>
          </a:xfrm>
        </p:spPr>
      </p:sp>
      <p:sp>
        <p:nvSpPr>
          <p:cNvPr id="3" name="Notes Placeholder 2">
            <a:extLst>
              <a:ext uri="{FF2B5EF4-FFF2-40B4-BE49-F238E27FC236}">
                <a16:creationId xmlns:a16="http://schemas.microsoft.com/office/drawing/2014/main" id="{4DC45CBD-0C96-2469-F27B-132D705C63ED}"/>
              </a:ext>
            </a:extLst>
          </p:cNvPr>
          <p:cNvSpPr>
            <a:spLocks noGrp="1"/>
          </p:cNvSpPr>
          <p:nvPr>
            <p:ph type="body" idx="1"/>
          </p:nvPr>
        </p:nvSpPr>
        <p:spPr/>
        <p:txBody>
          <a:bodyPr/>
          <a:lstStyle/>
          <a:p>
            <a:r>
              <a:rPr lang="en-US" sz="1000" b="1" kern="1200">
                <a:solidFill>
                  <a:schemeClr val="tx1"/>
                </a:solidFill>
                <a:effectLst/>
                <a:latin typeface="Arial" panose="020B0604020202020204" pitchFamily="34" charset="0"/>
                <a:ea typeface="+mn-ea"/>
                <a:cs typeface="Arial" panose="020B0604020202020204" pitchFamily="34" charset="0"/>
              </a:rPr>
              <a:t>Latency Decomposition</a:t>
            </a:r>
            <a:r>
              <a:rPr lang="en-US" sz="1000" kern="1200">
                <a:solidFill>
                  <a:schemeClr val="tx1"/>
                </a:solidFill>
                <a:effectLst/>
                <a:latin typeface="Arial" panose="020B0604020202020204" pitchFamily="34" charset="0"/>
                <a:ea typeface="+mn-ea"/>
                <a:cs typeface="Arial" panose="020B0604020202020204" pitchFamily="34" charset="0"/>
              </a:rPr>
              <a:t>: The evaluation decomposes cross-host access latency into per-operation pieces, revealing where the default model was previously too optimistic. </a:t>
            </a:r>
          </a:p>
          <a:p>
            <a:r>
              <a:rPr lang="en-US" sz="1000" b="1" kern="1200">
                <a:solidFill>
                  <a:schemeClr val="tx1"/>
                </a:solidFill>
                <a:effectLst/>
                <a:latin typeface="Arial" panose="020B0604020202020204" pitchFamily="34" charset="0"/>
                <a:ea typeface="+mn-ea"/>
                <a:cs typeface="Arial" panose="020B0604020202020204" pitchFamily="34" charset="0"/>
              </a:rPr>
              <a:t>Operation Costs</a:t>
            </a:r>
            <a:r>
              <a:rPr lang="en-US" sz="1000" kern="1200">
                <a:solidFill>
                  <a:schemeClr val="tx1"/>
                </a:solidFill>
                <a:effectLst/>
                <a:latin typeface="Arial" panose="020B0604020202020204" pitchFamily="34" charset="0"/>
                <a:ea typeface="+mn-ea"/>
                <a:cs typeface="Arial" panose="020B0604020202020204" pitchFamily="34" charset="0"/>
              </a:rPr>
              <a:t>: The flush cost is tightly bounded, but the invalidate + reload operations produce a long tail latency. </a:t>
            </a:r>
          </a:p>
          <a:p>
            <a:r>
              <a:rPr lang="en-US" sz="1000" b="1" kern="1200">
                <a:solidFill>
                  <a:schemeClr val="tx1"/>
                </a:solidFill>
                <a:effectLst/>
                <a:latin typeface="Arial" panose="020B0604020202020204" pitchFamily="34" charset="0"/>
                <a:ea typeface="+mn-ea"/>
                <a:cs typeface="Arial" panose="020B0604020202020204" pitchFamily="34" charset="0"/>
              </a:rPr>
              <a:t>Receiver Impact</a:t>
            </a:r>
            <a:r>
              <a:rPr lang="en-US" sz="1000" kern="1200">
                <a:solidFill>
                  <a:schemeClr val="tx1"/>
                </a:solidFill>
                <a:effectLst/>
                <a:latin typeface="Arial" panose="020B0604020202020204" pitchFamily="34" charset="0"/>
                <a:ea typeface="+mn-ea"/>
                <a:cs typeface="Arial" panose="020B0604020202020204" pitchFamily="34" charset="0"/>
              </a:rPr>
              <a:t>: Receiver overhead ($</a:t>
            </a:r>
            <a:r>
              <a:rPr lang="en-US" sz="1000" kern="1200" err="1">
                <a:solidFill>
                  <a:schemeClr val="tx1"/>
                </a:solidFill>
                <a:effectLst/>
                <a:latin typeface="Arial" panose="020B0604020202020204" pitchFamily="34" charset="0"/>
                <a:ea typeface="+mn-ea"/>
                <a:cs typeface="Arial" panose="020B0604020202020204" pitchFamily="34" charset="0"/>
              </a:rPr>
              <a:t>o_r</a:t>
            </a:r>
            <a:r>
              <a:rPr lang="en-US" sz="1000" kern="1200">
                <a:solidFill>
                  <a:schemeClr val="tx1"/>
                </a:solidFill>
                <a:effectLst/>
                <a:latin typeface="Arial" panose="020B0604020202020204" pitchFamily="34" charset="0"/>
                <a:ea typeface="+mn-ea"/>
                <a:cs typeface="Arial" panose="020B0604020202020204" pitchFamily="34" charset="0"/>
              </a:rPr>
              <a:t>$) dominates the point-to-point path following calibration. </a:t>
            </a:r>
          </a:p>
          <a:p>
            <a:r>
              <a:rPr lang="en-US" sz="1000" b="1" kern="1200">
                <a:solidFill>
                  <a:schemeClr val="tx1"/>
                </a:solidFill>
                <a:effectLst/>
                <a:latin typeface="Arial" panose="020B0604020202020204" pitchFamily="34" charset="0"/>
                <a:ea typeface="+mn-ea"/>
                <a:cs typeface="Arial" panose="020B0604020202020204" pitchFamily="34" charset="0"/>
              </a:rPr>
              <a:t>Contention</a:t>
            </a:r>
            <a:r>
              <a:rPr lang="en-US" sz="1000" kern="1200">
                <a:solidFill>
                  <a:schemeClr val="tx1"/>
                </a:solidFill>
                <a:effectLst/>
                <a:latin typeface="Arial" panose="020B0604020202020204" pitchFamily="34" charset="0"/>
                <a:ea typeface="+mn-ea"/>
                <a:cs typeface="Arial" panose="020B0604020202020204" pitchFamily="34" charset="0"/>
              </a:rPr>
              <a:t>: The default contention model significantly underestimates high-utilization latency. </a:t>
            </a:r>
          </a:p>
          <a:p>
            <a:r>
              <a:rPr lang="en-US" sz="1000" b="1" kern="1200">
                <a:solidFill>
                  <a:schemeClr val="tx1"/>
                </a:solidFill>
                <a:effectLst/>
                <a:latin typeface="Arial" panose="020B0604020202020204" pitchFamily="34" charset="0"/>
                <a:ea typeface="+mn-ea"/>
                <a:cs typeface="Arial" panose="020B0604020202020204" pitchFamily="34" charset="0"/>
              </a:rPr>
              <a:t>Takeaway</a:t>
            </a:r>
            <a:r>
              <a:rPr lang="en-US" sz="1000" kern="1200">
                <a:solidFill>
                  <a:schemeClr val="tx1"/>
                </a:solidFill>
                <a:effectLst/>
                <a:latin typeface="Arial" panose="020B0604020202020204" pitchFamily="34" charset="0"/>
                <a:ea typeface="+mn-ea"/>
                <a:cs typeface="Arial" panose="020B0604020202020204" pitchFamily="34" charset="0"/>
              </a:rPr>
              <a:t>: The timing model is not merely guessed; it is explicitly fitted so that the guest operating system experiences realistic latency and congestion patterns.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kern="120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EE2A45FE-E580-F64E-F532-AAFCBF985C66}"/>
              </a:ext>
            </a:extLst>
          </p:cNvPr>
          <p:cNvSpPr>
            <a:spLocks noGrp="1"/>
          </p:cNvSpPr>
          <p:nvPr>
            <p:ph type="sldNum" sz="quarter" idx="10"/>
          </p:nvPr>
        </p:nvSpPr>
        <p:spPr/>
        <p:txBody>
          <a:bodyPr/>
          <a:lstStyle/>
          <a:p>
            <a:fld id="{710104DB-87CA-D64F-AB86-DB2520DDF5D7}" type="slidenum">
              <a:rPr lang="en-US" smtClean="0"/>
              <a:t>52</a:t>
            </a:fld>
            <a:endParaRPr lang="en-US"/>
          </a:p>
        </p:txBody>
      </p:sp>
    </p:spTree>
    <p:extLst>
      <p:ext uri="{BB962C8B-B14F-4D97-AF65-F5344CB8AC3E}">
        <p14:creationId xmlns:p14="http://schemas.microsoft.com/office/powerpoint/2010/main" val="142932636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642AFB-CACE-1E4D-5DDC-ACDDE61EB7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15A6A7-945E-149E-2FE9-1A3D23DCC5CC}"/>
              </a:ext>
            </a:extLst>
          </p:cNvPr>
          <p:cNvSpPr>
            <a:spLocks noGrp="1" noRot="1" noChangeAspect="1"/>
          </p:cNvSpPr>
          <p:nvPr>
            <p:ph type="sldImg"/>
          </p:nvPr>
        </p:nvSpPr>
        <p:spPr>
          <a:xfrm>
            <a:off x="685800" y="914400"/>
            <a:ext cx="5614988" cy="3157538"/>
          </a:xfrm>
        </p:spPr>
      </p:sp>
      <p:sp>
        <p:nvSpPr>
          <p:cNvPr id="3" name="Notes Placeholder 2">
            <a:extLst>
              <a:ext uri="{FF2B5EF4-FFF2-40B4-BE49-F238E27FC236}">
                <a16:creationId xmlns:a16="http://schemas.microsoft.com/office/drawing/2014/main" id="{5F6FB0B6-496C-AA58-B956-69C1F216A929}"/>
              </a:ext>
            </a:extLst>
          </p:cNvPr>
          <p:cNvSpPr>
            <a:spLocks noGrp="1"/>
          </p:cNvSpPr>
          <p:nvPr>
            <p:ph type="body" idx="1"/>
          </p:nvPr>
        </p:nvSpPr>
        <p:spPr/>
        <p:txBody>
          <a:bodyPr/>
          <a:lstStyle/>
          <a:p>
            <a:endParaRPr lang="en-US" sz="1200"/>
          </a:p>
        </p:txBody>
      </p:sp>
      <p:sp>
        <p:nvSpPr>
          <p:cNvPr id="4" name="Slide Number Placeholder 3">
            <a:extLst>
              <a:ext uri="{FF2B5EF4-FFF2-40B4-BE49-F238E27FC236}">
                <a16:creationId xmlns:a16="http://schemas.microsoft.com/office/drawing/2014/main" id="{9A8086BF-1129-BDFB-D0E1-AFBDECBDC87F}"/>
              </a:ext>
            </a:extLst>
          </p:cNvPr>
          <p:cNvSpPr>
            <a:spLocks noGrp="1"/>
          </p:cNvSpPr>
          <p:nvPr>
            <p:ph type="sldNum" sz="quarter" idx="5"/>
          </p:nvPr>
        </p:nvSpPr>
        <p:spPr/>
        <p:txBody>
          <a:bodyPr/>
          <a:lstStyle/>
          <a:p>
            <a:fld id="{710104DB-87CA-D64F-AB86-DB2520DDF5D7}" type="slidenum">
              <a:rPr lang="en-US" smtClean="0"/>
              <a:pPr/>
              <a:t>54</a:t>
            </a:fld>
            <a:endParaRPr lang="en-US"/>
          </a:p>
        </p:txBody>
      </p:sp>
    </p:spTree>
    <p:extLst>
      <p:ext uri="{BB962C8B-B14F-4D97-AF65-F5344CB8AC3E}">
        <p14:creationId xmlns:p14="http://schemas.microsoft.com/office/powerpoint/2010/main" val="40403560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97EB3-5936-F420-8776-83C21B35DB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01E846-DDB8-78BD-24F3-5063E058EF55}"/>
              </a:ext>
            </a:extLst>
          </p:cNvPr>
          <p:cNvSpPr>
            <a:spLocks noGrp="1" noRot="1" noChangeAspect="1"/>
          </p:cNvSpPr>
          <p:nvPr>
            <p:ph type="sldImg"/>
          </p:nvPr>
        </p:nvSpPr>
        <p:spPr>
          <a:xfrm>
            <a:off x="685800" y="914400"/>
            <a:ext cx="5614988" cy="3157538"/>
          </a:xfrm>
        </p:spPr>
      </p:sp>
      <p:sp>
        <p:nvSpPr>
          <p:cNvPr id="3" name="Notes Placeholder 2">
            <a:extLst>
              <a:ext uri="{FF2B5EF4-FFF2-40B4-BE49-F238E27FC236}">
                <a16:creationId xmlns:a16="http://schemas.microsoft.com/office/drawing/2014/main" id="{AF6E9ACC-71E1-FF21-F336-1A81FA9D32BA}"/>
              </a:ext>
            </a:extLst>
          </p:cNvPr>
          <p:cNvSpPr>
            <a:spLocks noGrp="1"/>
          </p:cNvSpPr>
          <p:nvPr>
            <p:ph type="body" idx="1"/>
          </p:nvPr>
        </p:nvSpPr>
        <p:spPr/>
        <p:txBody>
          <a:bodyPr/>
          <a:lstStyle/>
          <a:p>
            <a:r>
              <a:rPr lang="en-US" sz="1000" b="1" kern="1200" dirty="0">
                <a:solidFill>
                  <a:schemeClr val="tx1"/>
                </a:solidFill>
                <a:effectLst/>
                <a:latin typeface="Arial" panose="020B0604020202020204" pitchFamily="34" charset="0"/>
                <a:ea typeface="+mn-ea"/>
                <a:cs typeface="Arial" panose="020B0604020202020204" pitchFamily="34" charset="0"/>
              </a:rPr>
              <a:t>Format</a:t>
            </a:r>
            <a:r>
              <a:rPr lang="en-US" sz="1000" kern="1200" dirty="0">
                <a:solidFill>
                  <a:schemeClr val="tx1"/>
                </a:solidFill>
                <a:effectLst/>
                <a:latin typeface="Arial" panose="020B0604020202020204" pitchFamily="34" charset="0"/>
                <a:ea typeface="+mn-ea"/>
                <a:cs typeface="Arial" panose="020B0604020202020204" pitchFamily="34" charset="0"/>
              </a:rPr>
              <a:t>: The tutorial utilizes a practical sequence designed to keep the audience engaged, even if they are entirely new to CXL. </a:t>
            </a:r>
          </a:p>
          <a:p>
            <a:r>
              <a:rPr lang="en-US" sz="1000" b="1" kern="1200" dirty="0">
                <a:solidFill>
                  <a:schemeClr val="tx1"/>
                </a:solidFill>
                <a:effectLst/>
                <a:latin typeface="Arial" panose="020B0604020202020204" pitchFamily="34" charset="0"/>
                <a:ea typeface="+mn-ea"/>
                <a:cs typeface="Arial" panose="020B0604020202020204" pitchFamily="34" charset="0"/>
              </a:rPr>
              <a:t>Lab 1 (Inspect topology + device model)</a:t>
            </a:r>
            <a:r>
              <a:rPr lang="en-US" sz="1000" kern="1200" dirty="0">
                <a:solidFill>
                  <a:schemeClr val="tx1"/>
                </a:solidFill>
                <a:effectLst/>
                <a:latin typeface="Arial" panose="020B0604020202020204" pitchFamily="34" charset="0"/>
                <a:ea typeface="+mn-ea"/>
                <a:cs typeface="Arial" panose="020B0604020202020204" pitchFamily="34" charset="0"/>
              </a:rPr>
              <a:t>: Participants will learn to show HDM decoders, show switch ports, and show DCD regions. </a:t>
            </a:r>
          </a:p>
          <a:p>
            <a:r>
              <a:rPr lang="en-US" sz="1000" b="1" kern="1200" dirty="0">
                <a:solidFill>
                  <a:schemeClr val="tx1"/>
                </a:solidFill>
                <a:effectLst/>
                <a:latin typeface="Arial" panose="020B0604020202020204" pitchFamily="34" charset="0"/>
                <a:ea typeface="+mn-ea"/>
                <a:cs typeface="Arial" panose="020B0604020202020204" pitchFamily="34" charset="0"/>
              </a:rPr>
              <a:t>Lab 2 (Trace one coherent access)</a:t>
            </a:r>
            <a:r>
              <a:rPr lang="en-US" sz="1000" kern="1200" dirty="0">
                <a:solidFill>
                  <a:schemeClr val="tx1"/>
                </a:solidFill>
                <a:effectLst/>
                <a:latin typeface="Arial" panose="020B0604020202020204" pitchFamily="34" charset="0"/>
                <a:ea typeface="+mn-ea"/>
                <a:cs typeface="Arial" panose="020B0604020202020204" pitchFamily="34" charset="0"/>
              </a:rPr>
              <a:t>: Participants will watch the request path, track ownership, and have stall timing explained. </a:t>
            </a:r>
          </a:p>
          <a:p>
            <a:r>
              <a:rPr lang="en-US" sz="1000" b="1" kern="1200" dirty="0">
                <a:solidFill>
                  <a:schemeClr val="tx1"/>
                </a:solidFill>
                <a:effectLst/>
                <a:latin typeface="Arial" panose="020B0604020202020204" pitchFamily="34" charset="0"/>
                <a:ea typeface="+mn-ea"/>
                <a:cs typeface="Arial" panose="020B0604020202020204" pitchFamily="34" charset="0"/>
              </a:rPr>
              <a:t>Lab 3 (Change timing / policy)</a:t>
            </a:r>
            <a:r>
              <a:rPr lang="en-US" sz="1000" kern="1200" dirty="0">
                <a:solidFill>
                  <a:schemeClr val="tx1"/>
                </a:solidFill>
                <a:effectLst/>
                <a:latin typeface="Arial" panose="020B0604020202020204" pitchFamily="34" charset="0"/>
                <a:ea typeface="+mn-ea"/>
                <a:cs typeface="Arial" panose="020B0604020202020204" pitchFamily="34" charset="0"/>
              </a:rPr>
              <a:t>: Participants will toggle the backend, sweep the HCC coverage, and alter the memory placement policy.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43B51BF6-11C6-B1F9-83CD-7DE3E5CD1431}"/>
              </a:ext>
            </a:extLst>
          </p:cNvPr>
          <p:cNvSpPr>
            <a:spLocks noGrp="1"/>
          </p:cNvSpPr>
          <p:nvPr>
            <p:ph type="sldNum" sz="quarter" idx="10"/>
          </p:nvPr>
        </p:nvSpPr>
        <p:spPr/>
        <p:txBody>
          <a:bodyPr/>
          <a:lstStyle/>
          <a:p>
            <a:fld id="{710104DB-87CA-D64F-AB86-DB2520DDF5D7}" type="slidenum">
              <a:rPr lang="en-US" smtClean="0"/>
              <a:t>55</a:t>
            </a:fld>
            <a:endParaRPr lang="en-US"/>
          </a:p>
        </p:txBody>
      </p:sp>
    </p:spTree>
    <p:extLst>
      <p:ext uri="{BB962C8B-B14F-4D97-AF65-F5344CB8AC3E}">
        <p14:creationId xmlns:p14="http://schemas.microsoft.com/office/powerpoint/2010/main" val="207435219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A9D612-DC81-9AB2-36B9-3179FA63C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06980C-385F-B8EB-212B-5257D0470CC8}"/>
              </a:ext>
            </a:extLst>
          </p:cNvPr>
          <p:cNvSpPr>
            <a:spLocks noGrp="1" noRot="1" noChangeAspect="1"/>
          </p:cNvSpPr>
          <p:nvPr>
            <p:ph type="sldImg"/>
          </p:nvPr>
        </p:nvSpPr>
        <p:spPr>
          <a:xfrm>
            <a:off x="685800" y="914400"/>
            <a:ext cx="5614988" cy="3157538"/>
          </a:xfrm>
        </p:spPr>
      </p:sp>
      <p:sp>
        <p:nvSpPr>
          <p:cNvPr id="3" name="Notes Placeholder 2">
            <a:extLst>
              <a:ext uri="{FF2B5EF4-FFF2-40B4-BE49-F238E27FC236}">
                <a16:creationId xmlns:a16="http://schemas.microsoft.com/office/drawing/2014/main" id="{24EB2AAA-FA10-90A7-9057-008C8E531E4F}"/>
              </a:ext>
            </a:extLst>
          </p:cNvPr>
          <p:cNvSpPr>
            <a:spLocks noGrp="1"/>
          </p:cNvSpPr>
          <p:nvPr>
            <p:ph type="body" idx="1"/>
          </p:nvPr>
        </p:nvSpPr>
        <p:spPr/>
        <p:txBody>
          <a:bodyPr/>
          <a:lstStyle/>
          <a:p>
            <a:r>
              <a:rPr lang="en-US" sz="1000" b="1" kern="1200" dirty="0">
                <a:solidFill>
                  <a:schemeClr val="tx1"/>
                </a:solidFill>
                <a:effectLst/>
                <a:latin typeface="Arial" panose="020B0604020202020204" pitchFamily="34" charset="0"/>
                <a:ea typeface="+mn-ea"/>
                <a:cs typeface="Arial" panose="020B0604020202020204" pitchFamily="34" charset="0"/>
              </a:rPr>
              <a:t>Collaborative Nature</a:t>
            </a:r>
            <a:r>
              <a:rPr lang="en-US" sz="1000" kern="1200" dirty="0">
                <a:solidFill>
                  <a:schemeClr val="tx1"/>
                </a:solidFill>
                <a:effectLst/>
                <a:latin typeface="Arial" panose="020B0604020202020204" pitchFamily="34" charset="0"/>
                <a:ea typeface="+mn-ea"/>
                <a:cs typeface="Arial" panose="020B0604020202020204" pitchFamily="34" charset="0"/>
              </a:rPr>
              <a:t>: OCEAN serves as a collaborative platform dedicated to addressing coherency, scalability, and hardware-availability challenges. </a:t>
            </a:r>
          </a:p>
          <a:p>
            <a:r>
              <a:rPr lang="en-US" sz="1000" b="1" kern="1200" dirty="0">
                <a:solidFill>
                  <a:schemeClr val="tx1"/>
                </a:solidFill>
                <a:effectLst/>
                <a:latin typeface="Arial" panose="020B0604020202020204" pitchFamily="34" charset="0"/>
                <a:ea typeface="+mn-ea"/>
                <a:cs typeface="Arial" panose="020B0604020202020204" pitchFamily="34" charset="0"/>
              </a:rPr>
              <a:t>Current Directions</a:t>
            </a:r>
            <a:r>
              <a:rPr lang="en-US" sz="1000" kern="1200" dirty="0">
                <a:solidFill>
                  <a:schemeClr val="tx1"/>
                </a:solidFill>
                <a:effectLst/>
                <a:latin typeface="Arial" panose="020B0604020202020204" pitchFamily="34" charset="0"/>
                <a:ea typeface="+mn-ea"/>
                <a:cs typeface="Arial" panose="020B0604020202020204" pitchFamily="34" charset="0"/>
              </a:rPr>
              <a:t>: Future work includes testing more workloads (such as LLM and graph analytics), assessing the switch, fabric manager, and coherence components individually, and scaling experiments toward cloud and hyperscale service settings. </a:t>
            </a:r>
          </a:p>
          <a:p>
            <a:r>
              <a:rPr lang="en-US" sz="1000" b="1" kern="1200" dirty="0">
                <a:solidFill>
                  <a:schemeClr val="tx1"/>
                </a:solidFill>
                <a:effectLst/>
                <a:latin typeface="Arial" panose="020B0604020202020204" pitchFamily="34" charset="0"/>
                <a:ea typeface="+mn-ea"/>
                <a:cs typeface="Arial" panose="020B0604020202020204" pitchFamily="34" charset="0"/>
              </a:rPr>
              <a:t>Resources</a:t>
            </a:r>
            <a:r>
              <a:rPr lang="en-US" sz="1000" kern="1200" dirty="0">
                <a:solidFill>
                  <a:schemeClr val="tx1"/>
                </a:solidFill>
                <a:effectLst/>
                <a:latin typeface="Arial" panose="020B0604020202020204" pitchFamily="34" charset="0"/>
                <a:ea typeface="+mn-ea"/>
                <a:cs typeface="Arial" panose="020B0604020202020204" pitchFamily="34" charset="0"/>
              </a:rPr>
              <a:t>: A QR code and link are provided to access the OCEAN repository.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6551A51E-B21B-5E6F-FD52-969B13D368CC}"/>
              </a:ext>
            </a:extLst>
          </p:cNvPr>
          <p:cNvSpPr>
            <a:spLocks noGrp="1"/>
          </p:cNvSpPr>
          <p:nvPr>
            <p:ph type="sldNum" sz="quarter" idx="10"/>
          </p:nvPr>
        </p:nvSpPr>
        <p:spPr/>
        <p:txBody>
          <a:bodyPr/>
          <a:lstStyle/>
          <a:p>
            <a:fld id="{710104DB-87CA-D64F-AB86-DB2520DDF5D7}" type="slidenum">
              <a:rPr lang="en-US" smtClean="0"/>
              <a:t>56</a:t>
            </a:fld>
            <a:endParaRPr lang="en-US"/>
          </a:p>
        </p:txBody>
      </p:sp>
    </p:spTree>
    <p:extLst>
      <p:ext uri="{BB962C8B-B14F-4D97-AF65-F5344CB8AC3E}">
        <p14:creationId xmlns:p14="http://schemas.microsoft.com/office/powerpoint/2010/main" val="14187281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822BD9-EEF5-6829-FCAA-7C19B6D95C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4B02BD-B2B1-5631-8289-0B01BF758C8E}"/>
              </a:ext>
            </a:extLst>
          </p:cNvPr>
          <p:cNvSpPr>
            <a:spLocks noGrp="1" noRot="1" noChangeAspect="1"/>
          </p:cNvSpPr>
          <p:nvPr>
            <p:ph type="sldImg"/>
          </p:nvPr>
        </p:nvSpPr>
        <p:spPr>
          <a:xfrm>
            <a:off x="685800" y="914400"/>
            <a:ext cx="5614988" cy="3157538"/>
          </a:xfrm>
        </p:spPr>
      </p:sp>
      <p:sp>
        <p:nvSpPr>
          <p:cNvPr id="3" name="Notes Placeholder 2">
            <a:extLst>
              <a:ext uri="{FF2B5EF4-FFF2-40B4-BE49-F238E27FC236}">
                <a16:creationId xmlns:a16="http://schemas.microsoft.com/office/drawing/2014/main" id="{7D7BFCFE-D04B-81F1-FA3C-525EFBC41CD7}"/>
              </a:ext>
            </a:extLst>
          </p:cNvPr>
          <p:cNvSpPr>
            <a:spLocks noGrp="1"/>
          </p:cNvSpPr>
          <p:nvPr>
            <p:ph type="body" idx="1"/>
          </p:nvPr>
        </p:nvSpPr>
        <p:spPr/>
        <p:txBody>
          <a:bodyPr/>
          <a:lstStyle/>
          <a:p>
            <a:r>
              <a:rPr lang="en-US" sz="1000" b="1" kern="1200" dirty="0">
                <a:solidFill>
                  <a:schemeClr val="tx1"/>
                </a:solidFill>
                <a:effectLst/>
                <a:latin typeface="Arial" panose="020B0604020202020204" pitchFamily="34" charset="0"/>
                <a:ea typeface="+mn-ea"/>
                <a:cs typeface="Arial" panose="020B0604020202020204" pitchFamily="34" charset="0"/>
              </a:rPr>
              <a:t>CXL 3.0</a:t>
            </a:r>
            <a:r>
              <a:rPr lang="en-US" sz="1000" kern="1200" dirty="0">
                <a:solidFill>
                  <a:schemeClr val="tx1"/>
                </a:solidFill>
                <a:effectLst/>
                <a:latin typeface="Arial" panose="020B0604020202020204" pitchFamily="34" charset="0"/>
                <a:ea typeface="+mn-ea"/>
                <a:cs typeface="Arial" panose="020B0604020202020204" pitchFamily="34" charset="0"/>
              </a:rPr>
              <a:t>: The technology is most interesting when multiple hosts share memory coherently, which is precisely where commodity hardware is currently least accessible. </a:t>
            </a:r>
          </a:p>
          <a:p>
            <a:r>
              <a:rPr lang="en-US" sz="1000" b="1" kern="1200" dirty="0">
                <a:solidFill>
                  <a:schemeClr val="tx1"/>
                </a:solidFill>
                <a:effectLst/>
                <a:latin typeface="Arial" panose="020B0604020202020204" pitchFamily="34" charset="0"/>
                <a:ea typeface="+mn-ea"/>
                <a:cs typeface="Arial" panose="020B0604020202020204" pitchFamily="34" charset="0"/>
              </a:rPr>
              <a:t>OCEAN</a:t>
            </a:r>
            <a:r>
              <a:rPr lang="en-US" sz="1000" kern="1200" dirty="0">
                <a:solidFill>
                  <a:schemeClr val="tx1"/>
                </a:solidFill>
                <a:effectLst/>
                <a:latin typeface="Arial" panose="020B0604020202020204" pitchFamily="34" charset="0"/>
                <a:ea typeface="+mn-ea"/>
                <a:cs typeface="Arial" panose="020B0604020202020204" pitchFamily="34" charset="0"/>
              </a:rPr>
              <a:t>: The emulator fills this critical gap with full-system emulation, allowing the guest OS and applications to observe real timing and correctness effects rather than just reading traces. </a:t>
            </a:r>
          </a:p>
          <a:p>
            <a:r>
              <a:rPr lang="en-US" sz="1000" b="1" kern="1200" dirty="0">
                <a:solidFill>
                  <a:schemeClr val="tx1"/>
                </a:solidFill>
                <a:effectLst/>
                <a:latin typeface="Arial" panose="020B0604020202020204" pitchFamily="34" charset="0"/>
                <a:ea typeface="+mn-ea"/>
                <a:cs typeface="Arial" panose="020B0604020202020204" pitchFamily="34" charset="0"/>
              </a:rPr>
              <a:t>Data Impact</a:t>
            </a:r>
            <a:r>
              <a:rPr lang="en-US" sz="1000" kern="1200" dirty="0">
                <a:solidFill>
                  <a:schemeClr val="tx1"/>
                </a:solidFill>
                <a:effectLst/>
                <a:latin typeface="Arial" panose="020B0604020202020204" pitchFamily="34" charset="0"/>
                <a:ea typeface="+mn-ea"/>
                <a:cs typeface="Arial" panose="020B0604020202020204" pitchFamily="34" charset="0"/>
              </a:rPr>
              <a:t>: The empirical data matters; results demonstrated an 11× coherence gain, an approximate 7% policy spread, and heavily relied on hardware-calibrated timing behavior. </a:t>
            </a:r>
          </a:p>
          <a:p>
            <a:r>
              <a:rPr lang="en-US" sz="1000" b="1" kern="1200" dirty="0">
                <a:solidFill>
                  <a:schemeClr val="tx1"/>
                </a:solidFill>
                <a:effectLst/>
                <a:latin typeface="Arial" panose="020B0604020202020204" pitchFamily="34" charset="0"/>
                <a:ea typeface="+mn-ea"/>
                <a:cs typeface="Arial" panose="020B0604020202020204" pitchFamily="34" charset="0"/>
              </a:rPr>
              <a:t>Tutorial Goal</a:t>
            </a:r>
            <a:r>
              <a:rPr lang="en-US" sz="1000" kern="1200" dirty="0">
                <a:solidFill>
                  <a:schemeClr val="tx1"/>
                </a:solidFill>
                <a:effectLst/>
                <a:latin typeface="Arial" panose="020B0604020202020204" pitchFamily="34" charset="0"/>
                <a:ea typeface="+mn-ea"/>
                <a:cs typeface="Arial" panose="020B0604020202020204" pitchFamily="34" charset="0"/>
              </a:rPr>
              <a:t>: Attendees should leave the session knowing exactly what to run next and where they can contribute to the ecosystem. </a:t>
            </a:r>
          </a:p>
        </p:txBody>
      </p:sp>
      <p:sp>
        <p:nvSpPr>
          <p:cNvPr id="4" name="Slide Number Placeholder 3">
            <a:extLst>
              <a:ext uri="{FF2B5EF4-FFF2-40B4-BE49-F238E27FC236}">
                <a16:creationId xmlns:a16="http://schemas.microsoft.com/office/drawing/2014/main" id="{2CB2BB63-7A8D-48E2-112A-4B4615FEC4AA}"/>
              </a:ext>
            </a:extLst>
          </p:cNvPr>
          <p:cNvSpPr>
            <a:spLocks noGrp="1"/>
          </p:cNvSpPr>
          <p:nvPr>
            <p:ph type="sldNum" sz="quarter" idx="10"/>
          </p:nvPr>
        </p:nvSpPr>
        <p:spPr/>
        <p:txBody>
          <a:bodyPr/>
          <a:lstStyle/>
          <a:p>
            <a:fld id="{710104DB-87CA-D64F-AB86-DB2520DDF5D7}" type="slidenum">
              <a:rPr lang="en-US" smtClean="0"/>
              <a:t>57</a:t>
            </a:fld>
            <a:endParaRPr lang="en-US"/>
          </a:p>
        </p:txBody>
      </p:sp>
    </p:spTree>
    <p:extLst>
      <p:ext uri="{BB962C8B-B14F-4D97-AF65-F5344CB8AC3E}">
        <p14:creationId xmlns:p14="http://schemas.microsoft.com/office/powerpoint/2010/main" val="153708242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3424BB-6673-ED79-2605-1333FAB221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5E3CBF-C1FA-9DB0-2745-DA014785AB46}"/>
              </a:ext>
            </a:extLst>
          </p:cNvPr>
          <p:cNvSpPr>
            <a:spLocks noGrp="1" noRot="1" noChangeAspect="1"/>
          </p:cNvSpPr>
          <p:nvPr>
            <p:ph type="sldImg"/>
          </p:nvPr>
        </p:nvSpPr>
        <p:spPr>
          <a:xfrm>
            <a:off x="685800" y="914400"/>
            <a:ext cx="5614988" cy="3157538"/>
          </a:xfrm>
        </p:spPr>
      </p:sp>
      <p:sp>
        <p:nvSpPr>
          <p:cNvPr id="3" name="Notes Placeholder 2">
            <a:extLst>
              <a:ext uri="{FF2B5EF4-FFF2-40B4-BE49-F238E27FC236}">
                <a16:creationId xmlns:a16="http://schemas.microsoft.com/office/drawing/2014/main" id="{76AEC9E6-D898-7862-71E3-16362515627E}"/>
              </a:ext>
            </a:extLst>
          </p:cNvPr>
          <p:cNvSpPr>
            <a:spLocks noGrp="1"/>
          </p:cNvSpPr>
          <p:nvPr>
            <p:ph type="body" idx="1"/>
          </p:nvPr>
        </p:nvSpPr>
        <p:spPr/>
        <p:txBody>
          <a:bodyPr/>
          <a:lstStyle/>
          <a:p>
            <a:pPr defTabSz="945010">
              <a:defRPr/>
            </a:pPr>
            <a:endParaRPr lang="en-US" sz="1000" b="0"/>
          </a:p>
        </p:txBody>
      </p:sp>
      <p:sp>
        <p:nvSpPr>
          <p:cNvPr id="4" name="Slide Number Placeholder 3">
            <a:extLst>
              <a:ext uri="{FF2B5EF4-FFF2-40B4-BE49-F238E27FC236}">
                <a16:creationId xmlns:a16="http://schemas.microsoft.com/office/drawing/2014/main" id="{E3ED2575-BAEA-8232-4755-83133913505A}"/>
              </a:ext>
            </a:extLst>
          </p:cNvPr>
          <p:cNvSpPr>
            <a:spLocks noGrp="1"/>
          </p:cNvSpPr>
          <p:nvPr>
            <p:ph type="sldNum" sz="quarter" idx="10"/>
          </p:nvPr>
        </p:nvSpPr>
        <p:spPr/>
        <p:txBody>
          <a:bodyPr/>
          <a:lstStyle/>
          <a:p>
            <a:fld id="{710104DB-87CA-D64F-AB86-DB2520DDF5D7}" type="slidenum">
              <a:rPr lang="en-US" smtClean="0"/>
              <a:t>59</a:t>
            </a:fld>
            <a:endParaRPr lang="en-US"/>
          </a:p>
        </p:txBody>
      </p:sp>
    </p:spTree>
    <p:extLst>
      <p:ext uri="{BB962C8B-B14F-4D97-AF65-F5344CB8AC3E}">
        <p14:creationId xmlns:p14="http://schemas.microsoft.com/office/powerpoint/2010/main" val="211732441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E304C-2160-12AB-1480-EB16FC1F45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6EE737-47E8-9439-883A-677EC7273B73}"/>
              </a:ext>
            </a:extLst>
          </p:cNvPr>
          <p:cNvSpPr>
            <a:spLocks noGrp="1" noRot="1" noChangeAspect="1"/>
          </p:cNvSpPr>
          <p:nvPr>
            <p:ph type="sldImg"/>
          </p:nvPr>
        </p:nvSpPr>
        <p:spPr>
          <a:xfrm>
            <a:off x="685800" y="914400"/>
            <a:ext cx="5614988" cy="3157538"/>
          </a:xfrm>
        </p:spPr>
      </p:sp>
      <p:sp>
        <p:nvSpPr>
          <p:cNvPr id="3" name="Notes Placeholder 2">
            <a:extLst>
              <a:ext uri="{FF2B5EF4-FFF2-40B4-BE49-F238E27FC236}">
                <a16:creationId xmlns:a16="http://schemas.microsoft.com/office/drawing/2014/main" id="{8452E0B3-C3E4-FB0D-1539-5F1399E9B01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kern="120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89842613-50D8-B562-4041-203C1C1F773D}"/>
              </a:ext>
            </a:extLst>
          </p:cNvPr>
          <p:cNvSpPr>
            <a:spLocks noGrp="1"/>
          </p:cNvSpPr>
          <p:nvPr>
            <p:ph type="sldNum" sz="quarter" idx="10"/>
          </p:nvPr>
        </p:nvSpPr>
        <p:spPr/>
        <p:txBody>
          <a:bodyPr/>
          <a:lstStyle/>
          <a:p>
            <a:fld id="{710104DB-87CA-D64F-AB86-DB2520DDF5D7}" type="slidenum">
              <a:rPr lang="en-US" smtClean="0"/>
              <a:t>60</a:t>
            </a:fld>
            <a:endParaRPr lang="en-US"/>
          </a:p>
        </p:txBody>
      </p:sp>
    </p:spTree>
    <p:extLst>
      <p:ext uri="{BB962C8B-B14F-4D97-AF65-F5344CB8AC3E}">
        <p14:creationId xmlns:p14="http://schemas.microsoft.com/office/powerpoint/2010/main" val="379239351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E304C-2160-12AB-1480-EB16FC1F45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6EE737-47E8-9439-883A-677EC7273B73}"/>
              </a:ext>
            </a:extLst>
          </p:cNvPr>
          <p:cNvSpPr>
            <a:spLocks noGrp="1" noRot="1" noChangeAspect="1"/>
          </p:cNvSpPr>
          <p:nvPr>
            <p:ph type="sldImg"/>
          </p:nvPr>
        </p:nvSpPr>
        <p:spPr>
          <a:xfrm>
            <a:off x="685800" y="914400"/>
            <a:ext cx="5614988" cy="3157538"/>
          </a:xfrm>
        </p:spPr>
      </p:sp>
      <p:sp>
        <p:nvSpPr>
          <p:cNvPr id="3" name="Notes Placeholder 2">
            <a:extLst>
              <a:ext uri="{FF2B5EF4-FFF2-40B4-BE49-F238E27FC236}">
                <a16:creationId xmlns:a16="http://schemas.microsoft.com/office/drawing/2014/main" id="{8452E0B3-C3E4-FB0D-1539-5F1399E9B01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kern="120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89842613-50D8-B562-4041-203C1C1F773D}"/>
              </a:ext>
            </a:extLst>
          </p:cNvPr>
          <p:cNvSpPr>
            <a:spLocks noGrp="1"/>
          </p:cNvSpPr>
          <p:nvPr>
            <p:ph type="sldNum" sz="quarter" idx="10"/>
          </p:nvPr>
        </p:nvSpPr>
        <p:spPr/>
        <p:txBody>
          <a:bodyPr/>
          <a:lstStyle/>
          <a:p>
            <a:fld id="{710104DB-87CA-D64F-AB86-DB2520DDF5D7}" type="slidenum">
              <a:rPr lang="en-US" smtClean="0"/>
              <a:t>61</a:t>
            </a:fld>
            <a:endParaRPr lang="en-US"/>
          </a:p>
        </p:txBody>
      </p:sp>
    </p:spTree>
    <p:extLst>
      <p:ext uri="{BB962C8B-B14F-4D97-AF65-F5344CB8AC3E}">
        <p14:creationId xmlns:p14="http://schemas.microsoft.com/office/powerpoint/2010/main" val="3619007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C04BA-8FCF-2876-43EE-74E47DAC2B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C2771C-006C-081F-377D-39F788E93E9D}"/>
              </a:ext>
            </a:extLst>
          </p:cNvPr>
          <p:cNvSpPr>
            <a:spLocks noGrp="1" noRot="1" noChangeAspect="1"/>
          </p:cNvSpPr>
          <p:nvPr>
            <p:ph type="sldImg"/>
          </p:nvPr>
        </p:nvSpPr>
        <p:spPr>
          <a:xfrm>
            <a:off x="685800" y="914400"/>
            <a:ext cx="5614988" cy="3157538"/>
          </a:xfrm>
        </p:spPr>
      </p:sp>
      <p:sp>
        <p:nvSpPr>
          <p:cNvPr id="3" name="Notes Placeholder 2">
            <a:extLst>
              <a:ext uri="{FF2B5EF4-FFF2-40B4-BE49-F238E27FC236}">
                <a16:creationId xmlns:a16="http://schemas.microsoft.com/office/drawing/2014/main" id="{1A826B49-092A-5BA7-B0E2-CF6596BA04A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kern="120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DD8F2468-B3D4-200B-8EBA-E8CC16CD6012}"/>
              </a:ext>
            </a:extLst>
          </p:cNvPr>
          <p:cNvSpPr>
            <a:spLocks noGrp="1"/>
          </p:cNvSpPr>
          <p:nvPr>
            <p:ph type="sldNum" sz="quarter" idx="10"/>
          </p:nvPr>
        </p:nvSpPr>
        <p:spPr/>
        <p:txBody>
          <a:bodyPr/>
          <a:lstStyle/>
          <a:p>
            <a:fld id="{710104DB-87CA-D64F-AB86-DB2520DDF5D7}" type="slidenum">
              <a:rPr lang="en-US" smtClean="0"/>
              <a:t>6</a:t>
            </a:fld>
            <a:endParaRPr lang="en-US"/>
          </a:p>
        </p:txBody>
      </p:sp>
    </p:spTree>
    <p:extLst>
      <p:ext uri="{BB962C8B-B14F-4D97-AF65-F5344CB8AC3E}">
        <p14:creationId xmlns:p14="http://schemas.microsoft.com/office/powerpoint/2010/main" val="1142057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59339B-6D14-6D1C-4AA1-1D2C9506B2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28A3DE-D78B-5695-8C5D-C741130EAC5F}"/>
              </a:ext>
            </a:extLst>
          </p:cNvPr>
          <p:cNvSpPr>
            <a:spLocks noGrp="1" noRot="1" noChangeAspect="1"/>
          </p:cNvSpPr>
          <p:nvPr>
            <p:ph type="sldImg"/>
          </p:nvPr>
        </p:nvSpPr>
        <p:spPr>
          <a:xfrm>
            <a:off x="685800" y="914400"/>
            <a:ext cx="5614988" cy="3157538"/>
          </a:xfrm>
        </p:spPr>
      </p:sp>
      <p:sp>
        <p:nvSpPr>
          <p:cNvPr id="3" name="Notes Placeholder 2">
            <a:extLst>
              <a:ext uri="{FF2B5EF4-FFF2-40B4-BE49-F238E27FC236}">
                <a16:creationId xmlns:a16="http://schemas.microsoft.com/office/drawing/2014/main" id="{4862B2E0-066E-DD54-DF73-4669768C3F3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kern="120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306E9D24-55FD-3676-7A37-2171C4ABE47B}"/>
              </a:ext>
            </a:extLst>
          </p:cNvPr>
          <p:cNvSpPr>
            <a:spLocks noGrp="1"/>
          </p:cNvSpPr>
          <p:nvPr>
            <p:ph type="sldNum" sz="quarter" idx="10"/>
          </p:nvPr>
        </p:nvSpPr>
        <p:spPr/>
        <p:txBody>
          <a:bodyPr/>
          <a:lstStyle/>
          <a:p>
            <a:fld id="{710104DB-87CA-D64F-AB86-DB2520DDF5D7}" type="slidenum">
              <a:rPr lang="en-US" smtClean="0"/>
              <a:t>7</a:t>
            </a:fld>
            <a:endParaRPr lang="en-US"/>
          </a:p>
        </p:txBody>
      </p:sp>
    </p:spTree>
    <p:extLst>
      <p:ext uri="{BB962C8B-B14F-4D97-AF65-F5344CB8AC3E}">
        <p14:creationId xmlns:p14="http://schemas.microsoft.com/office/powerpoint/2010/main" val="773682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B567F4-0E73-5063-77F6-A0484F6FA5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C7D0FE-0081-5E76-5A17-B6D43910883E}"/>
              </a:ext>
            </a:extLst>
          </p:cNvPr>
          <p:cNvSpPr>
            <a:spLocks noGrp="1" noRot="1" noChangeAspect="1"/>
          </p:cNvSpPr>
          <p:nvPr>
            <p:ph type="sldImg"/>
          </p:nvPr>
        </p:nvSpPr>
        <p:spPr>
          <a:xfrm>
            <a:off x="685800" y="914400"/>
            <a:ext cx="5614988" cy="3157538"/>
          </a:xfrm>
        </p:spPr>
      </p:sp>
      <p:sp>
        <p:nvSpPr>
          <p:cNvPr id="3" name="Notes Placeholder 2">
            <a:extLst>
              <a:ext uri="{FF2B5EF4-FFF2-40B4-BE49-F238E27FC236}">
                <a16:creationId xmlns:a16="http://schemas.microsoft.com/office/drawing/2014/main" id="{920E2D94-86DE-2067-5A3A-C81A0D10A07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kern="120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C7EC94CE-822C-E8A2-B39B-5E462E076663}"/>
              </a:ext>
            </a:extLst>
          </p:cNvPr>
          <p:cNvSpPr>
            <a:spLocks noGrp="1"/>
          </p:cNvSpPr>
          <p:nvPr>
            <p:ph type="sldNum" sz="quarter" idx="10"/>
          </p:nvPr>
        </p:nvSpPr>
        <p:spPr/>
        <p:txBody>
          <a:bodyPr/>
          <a:lstStyle/>
          <a:p>
            <a:fld id="{710104DB-87CA-D64F-AB86-DB2520DDF5D7}" type="slidenum">
              <a:rPr lang="en-US" smtClean="0"/>
              <a:t>8</a:t>
            </a:fld>
            <a:endParaRPr lang="en-US"/>
          </a:p>
        </p:txBody>
      </p:sp>
    </p:spTree>
    <p:extLst>
      <p:ext uri="{BB962C8B-B14F-4D97-AF65-F5344CB8AC3E}">
        <p14:creationId xmlns:p14="http://schemas.microsoft.com/office/powerpoint/2010/main" val="2284021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EBF956-6002-5BCC-22DD-09EB407852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AF2DE0-FCBF-8A4F-4330-993D643FF405}"/>
              </a:ext>
            </a:extLst>
          </p:cNvPr>
          <p:cNvSpPr>
            <a:spLocks noGrp="1" noRot="1" noChangeAspect="1"/>
          </p:cNvSpPr>
          <p:nvPr>
            <p:ph type="sldImg"/>
          </p:nvPr>
        </p:nvSpPr>
        <p:spPr>
          <a:xfrm>
            <a:off x="685800" y="914400"/>
            <a:ext cx="5614988" cy="3157538"/>
          </a:xfrm>
        </p:spPr>
      </p:sp>
      <p:sp>
        <p:nvSpPr>
          <p:cNvPr id="3" name="Notes Placeholder 2">
            <a:extLst>
              <a:ext uri="{FF2B5EF4-FFF2-40B4-BE49-F238E27FC236}">
                <a16:creationId xmlns:a16="http://schemas.microsoft.com/office/drawing/2014/main" id="{4297814C-6FD7-047F-0AC1-D4D3C82C47D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kern="120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AEF2F7A1-6E8B-E6FB-2E6F-4D7D96ED17EC}"/>
              </a:ext>
            </a:extLst>
          </p:cNvPr>
          <p:cNvSpPr>
            <a:spLocks noGrp="1"/>
          </p:cNvSpPr>
          <p:nvPr>
            <p:ph type="sldNum" sz="quarter" idx="10"/>
          </p:nvPr>
        </p:nvSpPr>
        <p:spPr/>
        <p:txBody>
          <a:bodyPr/>
          <a:lstStyle/>
          <a:p>
            <a:fld id="{710104DB-87CA-D64F-AB86-DB2520DDF5D7}" type="slidenum">
              <a:rPr lang="en-US" smtClean="0"/>
              <a:t>9</a:t>
            </a:fld>
            <a:endParaRPr lang="en-US"/>
          </a:p>
        </p:txBody>
      </p:sp>
    </p:spTree>
    <p:extLst>
      <p:ext uri="{BB962C8B-B14F-4D97-AF65-F5344CB8AC3E}">
        <p14:creationId xmlns:p14="http://schemas.microsoft.com/office/powerpoint/2010/main" val="2284676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421DF1AC-1D08-B945-A034-B740A35902F9}"/>
              </a:ext>
            </a:extLst>
          </p:cNvPr>
          <p:cNvSpPr txBox="1"/>
          <p:nvPr userDrawn="1"/>
        </p:nvSpPr>
        <p:spPr>
          <a:xfrm>
            <a:off x="1143000" y="6286500"/>
            <a:ext cx="3048000" cy="190500"/>
          </a:xfrm>
          <a:prstGeom prst="rect">
            <a:avLst/>
          </a:prstGeom>
          <a:noFill/>
        </p:spPr>
        <p:txBody>
          <a:bodyPr wrap="square" lIns="0" tIns="0" rIns="0" bIns="0" rtlCol="0" anchor="t" anchorCtr="0">
            <a:noAutofit/>
          </a:bodyPr>
          <a:lstStyle/>
          <a:p>
            <a:pPr marL="0" marR="0" lvl="0" indent="0" algn="l" defTabSz="914363" rtl="0" eaLnBrk="1" fontAlgn="auto" latinLnBrk="0" hangingPunct="1">
              <a:lnSpc>
                <a:spcPct val="100000"/>
              </a:lnSpc>
              <a:spcBef>
                <a:spcPts val="0"/>
              </a:spcBef>
              <a:spcAft>
                <a:spcPts val="500"/>
              </a:spcAft>
              <a:buClrTx/>
              <a:buSzTx/>
              <a:buFontTx/>
              <a:buNone/>
              <a:tabLst/>
              <a:defRPr/>
            </a:pPr>
            <a:r>
              <a:rPr kumimoji="0" lang="en-US" sz="667" b="0" i="0" u="none" strike="noStrike" kern="1200" cap="none" spc="0" normalizeH="0" baseline="0" noProof="0">
                <a:ln>
                  <a:noFill/>
                </a:ln>
                <a:solidFill>
                  <a:srgbClr val="616265">
                    <a:alpha val="75000"/>
                  </a:srgbClr>
                </a:solidFill>
                <a:effectLst/>
                <a:uLnTx/>
                <a:uFillTx/>
                <a:latin typeface="Arial" panose="020B0604020202020204" pitchFamily="34" charset="0"/>
                <a:ea typeface="+mn-ea"/>
                <a:cs typeface="Arial" panose="020B0604020202020204" pitchFamily="34" charset="0"/>
              </a:rPr>
              <a:t>PNNL is operated by Battelle for the U.S. Department of Energy</a:t>
            </a:r>
          </a:p>
        </p:txBody>
      </p:sp>
      <p:sp>
        <p:nvSpPr>
          <p:cNvPr id="2" name="Title 1"/>
          <p:cNvSpPr>
            <a:spLocks noGrp="1"/>
          </p:cNvSpPr>
          <p:nvPr>
            <p:ph type="ctrTitle"/>
          </p:nvPr>
        </p:nvSpPr>
        <p:spPr>
          <a:xfrm>
            <a:off x="1143000" y="2286000"/>
            <a:ext cx="3810000" cy="1524000"/>
          </a:xfrm>
          <a:prstGeom prst="rect">
            <a:avLst/>
          </a:prstGeom>
        </p:spPr>
        <p:txBody>
          <a:bodyPr lIns="0" tIns="0" rIns="0" bIns="0" anchor="b">
            <a:noAutofit/>
          </a:bodyPr>
          <a:lstStyle>
            <a:lvl1pPr algn="l">
              <a:defRPr sz="4000" b="1">
                <a:solidFill>
                  <a:srgbClr val="C8722E"/>
                </a:solidFill>
                <a:latin typeface="Arial" panose="020B0604020202020204" pitchFamily="34" charset="0"/>
                <a:cs typeface="Arial" panose="020B0604020202020204" pitchFamily="34" charset="0"/>
              </a:defRPr>
            </a:lvl1pPr>
          </a:lstStyle>
          <a:p>
            <a:r>
              <a:rPr lang="en-US"/>
              <a:t>Click to edit Master title style</a:t>
            </a:r>
          </a:p>
        </p:txBody>
      </p:sp>
      <p:sp>
        <p:nvSpPr>
          <p:cNvPr id="20" name="Text Placeholder 19">
            <a:extLst>
              <a:ext uri="{FF2B5EF4-FFF2-40B4-BE49-F238E27FC236}">
                <a16:creationId xmlns:a16="http://schemas.microsoft.com/office/drawing/2014/main" id="{3061D5F4-8719-384B-945C-9A27060F99A0}"/>
              </a:ext>
            </a:extLst>
          </p:cNvPr>
          <p:cNvSpPr>
            <a:spLocks noGrp="1"/>
          </p:cNvSpPr>
          <p:nvPr>
            <p:ph type="body" sz="quarter" idx="10" hasCustomPrompt="1"/>
          </p:nvPr>
        </p:nvSpPr>
        <p:spPr>
          <a:xfrm>
            <a:off x="1142108" y="4724400"/>
            <a:ext cx="3810000" cy="228600"/>
          </a:xfrm>
          <a:prstGeom prst="rect">
            <a:avLst/>
          </a:prstGeom>
        </p:spPr>
        <p:txBody>
          <a:bodyPr wrap="none" lIns="0" tIns="0" rIns="0" bIns="0">
            <a:noAutofit/>
          </a:bodyPr>
          <a:lstStyle>
            <a:lvl1pPr marL="0" indent="0" algn="l">
              <a:buNone/>
              <a:defRPr sz="1500" b="1">
                <a:solidFill>
                  <a:srgbClr val="000000"/>
                </a:solidFill>
                <a:latin typeface="Arial" panose="020B0604020202020204" pitchFamily="34" charset="0"/>
                <a:cs typeface="Arial" panose="020B0604020202020204" pitchFamily="34" charset="0"/>
              </a:defRPr>
            </a:lvl1pPr>
            <a:lvl2pPr marL="457182" indent="0">
              <a:buNone/>
              <a:defRPr/>
            </a:lvl2pPr>
            <a:lvl3pPr marL="914363" indent="0">
              <a:buNone/>
              <a:defRPr/>
            </a:lvl3pPr>
            <a:lvl4pPr marL="1371545" indent="0">
              <a:buNone/>
              <a:defRPr/>
            </a:lvl4pPr>
            <a:lvl5pPr marL="1828727" indent="0">
              <a:buNone/>
              <a:defRPr/>
            </a:lvl5pPr>
          </a:lstStyle>
          <a:p>
            <a:pPr lvl="0"/>
            <a:r>
              <a:rPr lang="en-US"/>
              <a:t>Click to add presenter’s name</a:t>
            </a:r>
          </a:p>
        </p:txBody>
      </p:sp>
      <p:sp>
        <p:nvSpPr>
          <p:cNvPr id="21" name="Text Placeholder 19">
            <a:extLst>
              <a:ext uri="{FF2B5EF4-FFF2-40B4-BE49-F238E27FC236}">
                <a16:creationId xmlns:a16="http://schemas.microsoft.com/office/drawing/2014/main" id="{3E2D432E-6648-6643-9C6E-38B1EFF5EE31}"/>
              </a:ext>
            </a:extLst>
          </p:cNvPr>
          <p:cNvSpPr>
            <a:spLocks noGrp="1"/>
          </p:cNvSpPr>
          <p:nvPr>
            <p:ph type="body" sz="quarter" idx="11" hasCustomPrompt="1"/>
          </p:nvPr>
        </p:nvSpPr>
        <p:spPr>
          <a:xfrm>
            <a:off x="1143000" y="4986130"/>
            <a:ext cx="3810000" cy="228600"/>
          </a:xfrm>
          <a:prstGeom prst="rect">
            <a:avLst/>
          </a:prstGeom>
        </p:spPr>
        <p:txBody>
          <a:bodyPr wrap="none" lIns="0" tIns="0" rIns="0" bIns="0">
            <a:noAutofit/>
          </a:bodyPr>
          <a:lstStyle>
            <a:lvl1pPr marL="0" indent="0" algn="l">
              <a:buNone/>
              <a:defRPr sz="1333">
                <a:solidFill>
                  <a:srgbClr val="616265"/>
                </a:solidFill>
                <a:latin typeface="Arial" panose="020B0604020202020204" pitchFamily="34" charset="0"/>
                <a:cs typeface="Arial" panose="020B0604020202020204" pitchFamily="34" charset="0"/>
              </a:defRPr>
            </a:lvl1pPr>
            <a:lvl2pPr marL="457182" indent="0">
              <a:buNone/>
              <a:defRPr/>
            </a:lvl2pPr>
            <a:lvl3pPr marL="914363" indent="0">
              <a:buNone/>
              <a:defRPr/>
            </a:lvl3pPr>
            <a:lvl4pPr marL="1371545" indent="0">
              <a:buNone/>
              <a:defRPr/>
            </a:lvl4pPr>
            <a:lvl5pPr marL="1828727" indent="0">
              <a:buNone/>
              <a:defRPr/>
            </a:lvl5pPr>
          </a:lstStyle>
          <a:p>
            <a:pPr lvl="0"/>
            <a:r>
              <a:rPr lang="en-US"/>
              <a:t>Click to add presenter’s title</a:t>
            </a:r>
          </a:p>
        </p:txBody>
      </p:sp>
      <p:sp>
        <p:nvSpPr>
          <p:cNvPr id="6" name="TextBox 5">
            <a:extLst>
              <a:ext uri="{FF2B5EF4-FFF2-40B4-BE49-F238E27FC236}">
                <a16:creationId xmlns:a16="http://schemas.microsoft.com/office/drawing/2014/main" id="{8915389B-4BB4-1644-9B7E-35A85D0C1E3B}"/>
              </a:ext>
            </a:extLst>
          </p:cNvPr>
          <p:cNvSpPr txBox="1"/>
          <p:nvPr userDrawn="1"/>
        </p:nvSpPr>
        <p:spPr>
          <a:xfrm>
            <a:off x="3092174" y="-1038087"/>
            <a:ext cx="184731" cy="369332"/>
          </a:xfrm>
          <a:prstGeom prst="rect">
            <a:avLst/>
          </a:prstGeom>
          <a:noFill/>
        </p:spPr>
        <p:txBody>
          <a:bodyPr wrap="none" rtlCol="0">
            <a:spAutoFit/>
          </a:body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16265"/>
              </a:solidFill>
              <a:effectLst/>
              <a:uLnTx/>
              <a:uFillTx/>
              <a:latin typeface="Arial"/>
              <a:ea typeface="+mn-ea"/>
              <a:cs typeface="+mn-cs"/>
            </a:endParaRPr>
          </a:p>
        </p:txBody>
      </p:sp>
      <p:pic>
        <p:nvPicPr>
          <p:cNvPr id="13" name="Picture 12">
            <a:extLst>
              <a:ext uri="{FF2B5EF4-FFF2-40B4-BE49-F238E27FC236}">
                <a16:creationId xmlns:a16="http://schemas.microsoft.com/office/drawing/2014/main" id="{56617363-F73D-B74F-9647-C9D747AC7023}"/>
              </a:ext>
            </a:extLst>
          </p:cNvPr>
          <p:cNvPicPr>
            <a:picLocks noChangeAspect="1"/>
          </p:cNvPicPr>
          <p:nvPr userDrawn="1"/>
        </p:nvPicPr>
        <p:blipFill>
          <a:blip r:embed="rId2"/>
          <a:stretch>
            <a:fillRect/>
          </a:stretch>
        </p:blipFill>
        <p:spPr>
          <a:xfrm>
            <a:off x="1142108" y="5981700"/>
            <a:ext cx="687070" cy="190500"/>
          </a:xfrm>
          <a:prstGeom prst="rect">
            <a:avLst/>
          </a:prstGeom>
        </p:spPr>
      </p:pic>
      <p:pic>
        <p:nvPicPr>
          <p:cNvPr id="14" name="Picture 13">
            <a:extLst>
              <a:ext uri="{FF2B5EF4-FFF2-40B4-BE49-F238E27FC236}">
                <a16:creationId xmlns:a16="http://schemas.microsoft.com/office/drawing/2014/main" id="{D290C8FB-601C-A04C-84F7-213A857D3E6A}"/>
              </a:ext>
            </a:extLst>
          </p:cNvPr>
          <p:cNvPicPr>
            <a:picLocks noChangeAspect="1"/>
          </p:cNvPicPr>
          <p:nvPr userDrawn="1"/>
        </p:nvPicPr>
        <p:blipFill>
          <a:blip r:embed="rId3"/>
          <a:stretch>
            <a:fillRect/>
          </a:stretch>
        </p:blipFill>
        <p:spPr>
          <a:xfrm>
            <a:off x="1979613" y="6041364"/>
            <a:ext cx="774841" cy="129540"/>
          </a:xfrm>
          <a:prstGeom prst="rect">
            <a:avLst/>
          </a:prstGeom>
        </p:spPr>
      </p:pic>
      <p:sp>
        <p:nvSpPr>
          <p:cNvPr id="15" name="Date Placeholder 1">
            <a:extLst>
              <a:ext uri="{FF2B5EF4-FFF2-40B4-BE49-F238E27FC236}">
                <a16:creationId xmlns:a16="http://schemas.microsoft.com/office/drawing/2014/main" id="{9D9DB338-5D5C-4ACA-9ECF-C3E34C44127A}"/>
              </a:ext>
            </a:extLst>
          </p:cNvPr>
          <p:cNvSpPr>
            <a:spLocks noGrp="1"/>
          </p:cNvSpPr>
          <p:nvPr>
            <p:ph type="dt" sz="half" idx="2"/>
          </p:nvPr>
        </p:nvSpPr>
        <p:spPr>
          <a:xfrm>
            <a:off x="1142108" y="4096371"/>
            <a:ext cx="3810000" cy="365125"/>
          </a:xfrm>
          <a:prstGeom prst="rect">
            <a:avLst/>
          </a:prstGeom>
        </p:spPr>
        <p:txBody>
          <a:bodyPr vert="horz" lIns="0" tIns="0" rIns="0" bIns="0" rtlCol="0" anchor="ctr"/>
          <a:lstStyle>
            <a:lvl1pPr algn="l">
              <a:defRPr sz="1500">
                <a:solidFill>
                  <a:schemeClr val="tx1">
                    <a:tint val="75000"/>
                  </a:schemeClr>
                </a:solidFill>
              </a:defRPr>
            </a:lvl1pPr>
          </a:lstStyle>
          <a:p>
            <a:pPr defTabSz="914363"/>
            <a:fld id="{6225D09E-3256-F54D-A0CB-82DDE81AE776}" type="datetime4">
              <a:rPr lang="en-US" smtClean="0">
                <a:solidFill>
                  <a:srgbClr val="616265">
                    <a:tint val="75000"/>
                  </a:srgbClr>
                </a:solidFill>
              </a:rPr>
              <a:pPr defTabSz="914363"/>
              <a:t>May 26, 2026</a:t>
            </a:fld>
            <a:endParaRPr lang="en-US">
              <a:solidFill>
                <a:srgbClr val="616265">
                  <a:tint val="75000"/>
                </a:srgbClr>
              </a:solidFill>
            </a:endParaRPr>
          </a:p>
        </p:txBody>
      </p:sp>
      <p:sp>
        <p:nvSpPr>
          <p:cNvPr id="16" name="Footer Placeholder 2">
            <a:extLst>
              <a:ext uri="{FF2B5EF4-FFF2-40B4-BE49-F238E27FC236}">
                <a16:creationId xmlns:a16="http://schemas.microsoft.com/office/drawing/2014/main" id="{F55B65E8-4040-44D0-A4FE-A050FD948A79}"/>
              </a:ext>
            </a:extLst>
          </p:cNvPr>
          <p:cNvSpPr>
            <a:spLocks noGrp="1"/>
          </p:cNvSpPr>
          <p:nvPr>
            <p:ph type="ftr" sz="quarter" idx="3"/>
          </p:nvPr>
        </p:nvSpPr>
        <p:spPr>
          <a:xfrm>
            <a:off x="1143000" y="6477000"/>
            <a:ext cx="3810000" cy="381000"/>
          </a:xfrm>
          <a:prstGeom prst="rect">
            <a:avLst/>
          </a:prstGeom>
        </p:spPr>
        <p:txBody>
          <a:bodyPr vert="horz" lIns="0" tIns="0" rIns="0" bIns="0" rtlCol="0" anchor="ctr"/>
          <a:lstStyle>
            <a:lvl1pPr algn="l">
              <a:defRPr sz="1000">
                <a:solidFill>
                  <a:schemeClr val="tx1">
                    <a:tint val="75000"/>
                  </a:schemeClr>
                </a:solidFill>
              </a:defRPr>
            </a:lvl1pPr>
          </a:lstStyle>
          <a:p>
            <a:pPr defTabSz="914363"/>
            <a:endParaRPr lang="en-US">
              <a:solidFill>
                <a:srgbClr val="616265">
                  <a:tint val="75000"/>
                </a:srgbClr>
              </a:solidFill>
            </a:endParaRPr>
          </a:p>
        </p:txBody>
      </p:sp>
    </p:spTree>
    <p:extLst>
      <p:ext uri="{BB962C8B-B14F-4D97-AF65-F5344CB8AC3E}">
        <p14:creationId xmlns:p14="http://schemas.microsoft.com/office/powerpoint/2010/main" val="3976117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96EEDE-6486-774B-B0E3-751BBA42CE35}"/>
              </a:ext>
            </a:extLst>
          </p:cNvPr>
          <p:cNvSpPr/>
          <p:nvPr userDrawn="1"/>
        </p:nvSpPr>
        <p:spPr>
          <a:xfrm>
            <a:off x="841076" y="0"/>
            <a:ext cx="11350924"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Slide Number Placeholder 3"/>
          <p:cNvSpPr>
            <a:spLocks noGrp="1"/>
          </p:cNvSpPr>
          <p:nvPr>
            <p:ph type="sldNum" sz="quarter" idx="12"/>
          </p:nvPr>
        </p:nvSpPr>
        <p:spPr>
          <a:xfrm>
            <a:off x="11661914" y="6477000"/>
            <a:ext cx="377686" cy="381000"/>
          </a:xfrm>
          <a:prstGeom prst="rect">
            <a:avLst/>
          </a:prstGeom>
        </p:spPr>
        <p:txBody>
          <a:bodyPr lIns="0" tIns="0" rIns="0" bIns="0" anchor="ctr" anchorCtr="0"/>
          <a:lstStyle>
            <a:lvl1pPr algn="r">
              <a:defRPr sz="1000">
                <a:solidFill>
                  <a:srgbClr val="B3B3B3"/>
                </a:solidFill>
                <a:latin typeface="Arial" panose="020B0604020202020204" pitchFamily="34" charset="0"/>
                <a:cs typeface="Arial" panose="020B0604020202020204" pitchFamily="34" charset="0"/>
              </a:defRPr>
            </a:lvl1pPr>
          </a:lstStyle>
          <a:p>
            <a:pPr defTabSz="914363"/>
            <a:fld id="{FE7A4BB3-E848-5A44-82DF-322201952CD8}" type="slidenum">
              <a:rPr lang="en-US" smtClean="0"/>
              <a:pPr defTabSz="914363"/>
              <a:t>‹#›</a:t>
            </a:fld>
            <a:endParaRPr lang="en-US"/>
          </a:p>
        </p:txBody>
      </p:sp>
      <p:sp>
        <p:nvSpPr>
          <p:cNvPr id="6" name="Title 1">
            <a:extLst>
              <a:ext uri="{FF2B5EF4-FFF2-40B4-BE49-F238E27FC236}">
                <a16:creationId xmlns:a16="http://schemas.microsoft.com/office/drawing/2014/main" id="{7C1406DC-BAEC-4717-8F68-46C92F16638A}"/>
              </a:ext>
            </a:extLst>
          </p:cNvPr>
          <p:cNvSpPr>
            <a:spLocks noGrp="1"/>
          </p:cNvSpPr>
          <p:nvPr>
            <p:ph type="title" hasCustomPrompt="1"/>
          </p:nvPr>
        </p:nvSpPr>
        <p:spPr>
          <a:xfrm>
            <a:off x="2667000" y="228599"/>
            <a:ext cx="9144000" cy="1127760"/>
          </a:xfrm>
          <a:prstGeom prst="rect">
            <a:avLst/>
          </a:prstGeom>
        </p:spPr>
        <p:txBody>
          <a:bodyPr lIns="0" anchor="b"/>
          <a:lstStyle>
            <a:lvl1pPr>
              <a:defRPr lang="en-US" sz="3000" b="1" kern="1200" dirty="0">
                <a:solidFill>
                  <a:srgbClr val="C8722E"/>
                </a:solidFill>
                <a:latin typeface="Arial" panose="020B0604020202020204" pitchFamily="34" charset="0"/>
                <a:ea typeface="+mn-ea"/>
                <a:cs typeface="Arial" panose="020B0604020202020204" pitchFamily="34" charset="0"/>
              </a:defRPr>
            </a:lvl1pPr>
          </a:lstStyle>
          <a:p>
            <a:r>
              <a:rPr lang="en-US"/>
              <a:t>Click to edit slide title</a:t>
            </a:r>
          </a:p>
        </p:txBody>
      </p:sp>
      <p:sp>
        <p:nvSpPr>
          <p:cNvPr id="10" name="Content Placeholder 4">
            <a:extLst>
              <a:ext uri="{FF2B5EF4-FFF2-40B4-BE49-F238E27FC236}">
                <a16:creationId xmlns:a16="http://schemas.microsoft.com/office/drawing/2014/main" id="{028E3363-7137-4431-9927-3AE087A5B2BE}"/>
              </a:ext>
            </a:extLst>
          </p:cNvPr>
          <p:cNvSpPr>
            <a:spLocks noGrp="1"/>
          </p:cNvSpPr>
          <p:nvPr>
            <p:ph sz="quarter" idx="20"/>
          </p:nvPr>
        </p:nvSpPr>
        <p:spPr>
          <a:xfrm>
            <a:off x="1143000" y="1714500"/>
            <a:ext cx="10668000" cy="4572001"/>
          </a:xfrm>
          <a:prstGeom prst="rect">
            <a:avLst/>
          </a:prstGeom>
        </p:spPr>
        <p:txBody>
          <a:bodyPr lIns="0" tIns="0" rIns="0" bIns="0"/>
          <a:lstStyle>
            <a:lvl1pPr>
              <a:defRPr sz="2333">
                <a:latin typeface="Arial" panose="020B0604020202020204" pitchFamily="34" charset="0"/>
                <a:cs typeface="Arial" panose="020B0604020202020204" pitchFamily="34" charset="0"/>
              </a:defRPr>
            </a:lvl1pPr>
            <a:lvl2pPr marL="685773" indent="-228591">
              <a:buFont typeface="Wingdings" panose="05000000000000000000" pitchFamily="2" charset="2"/>
              <a:buChar char="§"/>
              <a:defRPr sz="2000">
                <a:latin typeface="Arial" panose="020B0604020202020204" pitchFamily="34" charset="0"/>
                <a:cs typeface="Arial" panose="020B0604020202020204" pitchFamily="34" charset="0"/>
              </a:defRPr>
            </a:lvl2pPr>
            <a:lvl3pPr marL="1142954" indent="-228591">
              <a:buFont typeface="Wingdings" panose="05000000000000000000" pitchFamily="2" charset="2"/>
              <a:buChar char="ü"/>
              <a:defRPr sz="1667">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marL="2057318" indent="-228591">
              <a:buFont typeface="Wingdings" panose="05000000000000000000" pitchFamily="2" charset="2"/>
              <a:buChar char="§"/>
              <a:defRPr sz="1333">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
            <a:extLst>
              <a:ext uri="{FF2B5EF4-FFF2-40B4-BE49-F238E27FC236}">
                <a16:creationId xmlns:a16="http://schemas.microsoft.com/office/drawing/2014/main" id="{E76F451D-D169-4CA9-91EE-97F19A35C6DE}"/>
              </a:ext>
            </a:extLst>
          </p:cNvPr>
          <p:cNvSpPr>
            <a:spLocks noGrp="1"/>
          </p:cNvSpPr>
          <p:nvPr>
            <p:ph type="dt" sz="half" idx="2"/>
          </p:nvPr>
        </p:nvSpPr>
        <p:spPr>
          <a:xfrm>
            <a:off x="8919507" y="6477000"/>
            <a:ext cx="2590006" cy="381000"/>
          </a:xfrm>
          <a:prstGeom prst="rect">
            <a:avLst/>
          </a:prstGeom>
        </p:spPr>
        <p:txBody>
          <a:bodyPr vert="horz" lIns="91440" tIns="45720" rIns="91440" bIns="45720" rtlCol="0" anchor="ctr"/>
          <a:lstStyle>
            <a:lvl1pPr algn="r">
              <a:defRPr sz="1000">
                <a:solidFill>
                  <a:schemeClr val="tx1">
                    <a:tint val="75000"/>
                  </a:schemeClr>
                </a:solidFill>
              </a:defRPr>
            </a:lvl1pPr>
          </a:lstStyle>
          <a:p>
            <a:pPr defTabSz="914363"/>
            <a:fld id="{1A048710-75B1-3B4F-9183-21C017E4EBC1}" type="datetime4">
              <a:rPr lang="en-US" smtClean="0">
                <a:solidFill>
                  <a:srgbClr val="616265">
                    <a:tint val="75000"/>
                  </a:srgbClr>
                </a:solidFill>
              </a:rPr>
              <a:pPr defTabSz="914363"/>
              <a:t>May 26, 2026</a:t>
            </a:fld>
            <a:endParaRPr lang="en-US">
              <a:solidFill>
                <a:srgbClr val="616265">
                  <a:tint val="75000"/>
                </a:srgbClr>
              </a:solidFill>
            </a:endParaRPr>
          </a:p>
        </p:txBody>
      </p:sp>
      <p:sp>
        <p:nvSpPr>
          <p:cNvPr id="15" name="Footer Placeholder 2">
            <a:extLst>
              <a:ext uri="{FF2B5EF4-FFF2-40B4-BE49-F238E27FC236}">
                <a16:creationId xmlns:a16="http://schemas.microsoft.com/office/drawing/2014/main" id="{8A19F790-0343-4862-A140-1B409986B7FB}"/>
              </a:ext>
            </a:extLst>
          </p:cNvPr>
          <p:cNvSpPr>
            <a:spLocks noGrp="1"/>
          </p:cNvSpPr>
          <p:nvPr>
            <p:ph type="ftr" sz="quarter" idx="3"/>
          </p:nvPr>
        </p:nvSpPr>
        <p:spPr>
          <a:xfrm>
            <a:off x="1143000" y="6477000"/>
            <a:ext cx="3810000" cy="381000"/>
          </a:xfrm>
          <a:prstGeom prst="rect">
            <a:avLst/>
          </a:prstGeom>
        </p:spPr>
        <p:txBody>
          <a:bodyPr vert="horz" lIns="0" tIns="0" rIns="0" bIns="0" rtlCol="0" anchor="ctr"/>
          <a:lstStyle>
            <a:lvl1pPr algn="ctr">
              <a:defRPr sz="1000">
                <a:solidFill>
                  <a:schemeClr val="tx1">
                    <a:tint val="75000"/>
                  </a:schemeClr>
                </a:solidFill>
              </a:defRPr>
            </a:lvl1pPr>
          </a:lstStyle>
          <a:p>
            <a:pPr defTabSz="914363"/>
            <a:endParaRPr lang="en-US">
              <a:solidFill>
                <a:srgbClr val="616265">
                  <a:tint val="75000"/>
                </a:srgbClr>
              </a:solidFill>
            </a:endParaRPr>
          </a:p>
        </p:txBody>
      </p:sp>
      <p:pic>
        <p:nvPicPr>
          <p:cNvPr id="3" name="Graphic 2">
            <a:extLst>
              <a:ext uri="{FF2B5EF4-FFF2-40B4-BE49-F238E27FC236}">
                <a16:creationId xmlns:a16="http://schemas.microsoft.com/office/drawing/2014/main" id="{0E2FED27-9D3B-995B-2F8D-B0931C96221A}"/>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1143000" y="186817"/>
            <a:ext cx="1066800" cy="1052763"/>
          </a:xfrm>
          <a:prstGeom prst="rect">
            <a:avLst/>
          </a:prstGeom>
        </p:spPr>
      </p:pic>
    </p:spTree>
    <p:extLst>
      <p:ext uri="{BB962C8B-B14F-4D97-AF65-F5344CB8AC3E}">
        <p14:creationId xmlns:p14="http://schemas.microsoft.com/office/powerpoint/2010/main" val="710332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Thank You / Conclusion">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661914" y="6477000"/>
            <a:ext cx="377686" cy="381000"/>
          </a:xfrm>
          <a:prstGeom prst="rect">
            <a:avLst/>
          </a:prstGeom>
        </p:spPr>
        <p:txBody>
          <a:bodyPr lIns="0" tIns="0" rIns="0" bIns="0" anchor="ctr" anchorCtr="0"/>
          <a:lstStyle>
            <a:lvl1pPr algn="r">
              <a:defRPr sz="1000">
                <a:solidFill>
                  <a:schemeClr val="bg1"/>
                </a:solidFill>
                <a:latin typeface="Arial" panose="020B0604020202020204" pitchFamily="34" charset="0"/>
                <a:cs typeface="Arial" panose="020B0604020202020204" pitchFamily="34" charset="0"/>
              </a:defRPr>
            </a:lvl1pPr>
          </a:lstStyle>
          <a:p>
            <a:pPr defTabSz="914363"/>
            <a:fld id="{FE7A4BB3-E848-5A44-82DF-322201952CD8}" type="slidenum">
              <a:rPr lang="en-US" smtClean="0">
                <a:solidFill>
                  <a:srgbClr val="FFFFFF"/>
                </a:solidFill>
              </a:rPr>
              <a:pPr defTabSz="914363"/>
              <a:t>‹#›</a:t>
            </a:fld>
            <a:endParaRPr lang="en-US">
              <a:solidFill>
                <a:srgbClr val="FFFFFF"/>
              </a:solidFill>
            </a:endParaRPr>
          </a:p>
        </p:txBody>
      </p:sp>
      <p:sp>
        <p:nvSpPr>
          <p:cNvPr id="9" name="Footer Placeholder 2">
            <a:extLst>
              <a:ext uri="{FF2B5EF4-FFF2-40B4-BE49-F238E27FC236}">
                <a16:creationId xmlns:a16="http://schemas.microsoft.com/office/drawing/2014/main" id="{B62A8373-42F9-431F-865E-129CCA0046BE}"/>
              </a:ext>
            </a:extLst>
          </p:cNvPr>
          <p:cNvSpPr>
            <a:spLocks noGrp="1"/>
          </p:cNvSpPr>
          <p:nvPr>
            <p:ph type="ftr" sz="quarter" idx="3"/>
          </p:nvPr>
        </p:nvSpPr>
        <p:spPr>
          <a:xfrm>
            <a:off x="1143000" y="6477000"/>
            <a:ext cx="3810000" cy="381000"/>
          </a:xfrm>
          <a:prstGeom prst="rect">
            <a:avLst/>
          </a:prstGeom>
        </p:spPr>
        <p:txBody>
          <a:bodyPr vert="horz" lIns="0" tIns="0" rIns="0" bIns="0" rtlCol="0" anchor="ctr"/>
          <a:lstStyle>
            <a:lvl1pPr algn="l">
              <a:defRPr sz="1000">
                <a:solidFill>
                  <a:schemeClr val="tx1">
                    <a:tint val="75000"/>
                  </a:schemeClr>
                </a:solidFill>
              </a:defRPr>
            </a:lvl1pPr>
          </a:lstStyle>
          <a:p>
            <a:pPr defTabSz="914363"/>
            <a:endParaRPr lang="en-US">
              <a:solidFill>
                <a:srgbClr val="616265">
                  <a:tint val="75000"/>
                </a:srgbClr>
              </a:solidFill>
            </a:endParaRPr>
          </a:p>
        </p:txBody>
      </p:sp>
    </p:spTree>
    <p:extLst>
      <p:ext uri="{BB962C8B-B14F-4D97-AF65-F5344CB8AC3E}">
        <p14:creationId xmlns:p14="http://schemas.microsoft.com/office/powerpoint/2010/main" val="200694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sv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D556226-2F73-A001-5A4C-787A2175B0B8}"/>
              </a:ext>
            </a:extLst>
          </p:cNvPr>
          <p:cNvSpPr/>
          <p:nvPr userDrawn="1"/>
        </p:nvSpPr>
        <p:spPr>
          <a:xfrm>
            <a:off x="762000" y="0"/>
            <a:ext cx="457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500"/>
          </a:p>
        </p:txBody>
      </p:sp>
      <p:pic>
        <p:nvPicPr>
          <p:cNvPr id="2" name="Graphic 1">
            <a:extLst>
              <a:ext uri="{FF2B5EF4-FFF2-40B4-BE49-F238E27FC236}">
                <a16:creationId xmlns:a16="http://schemas.microsoft.com/office/drawing/2014/main" id="{C191060A-1A15-60EB-B04D-D7B71C51B83D}"/>
              </a:ext>
            </a:extLst>
          </p:cNvPr>
          <p:cNvPicPr>
            <a:picLocks noChangeAspect="1"/>
          </p:cNvPicPr>
          <p:nvPr userDrawn="1"/>
        </p:nvPicPr>
        <p:blipFill>
          <a:blip>
            <a:extLst>
              <a:ext uri="{96DAC541-7B7A-43D3-8B79-37D633B846F1}">
                <asvg:svgBlip xmlns:asvg="http://schemas.microsoft.com/office/drawing/2016/SVG/main" r:embed="rId6"/>
              </a:ext>
            </a:extLst>
          </a:blip>
          <a:srcRect/>
          <a:stretch/>
        </p:blipFill>
        <p:spPr>
          <a:xfrm>
            <a:off x="1143000" y="186817"/>
            <a:ext cx="1066800" cy="1052763"/>
          </a:xfrm>
          <a:prstGeom prst="rect">
            <a:avLst/>
          </a:prstGeom>
        </p:spPr>
      </p:pic>
      <p:sp>
        <p:nvSpPr>
          <p:cNvPr id="3" name="Footer Placeholder 2">
            <a:extLst>
              <a:ext uri="{FF2B5EF4-FFF2-40B4-BE49-F238E27FC236}">
                <a16:creationId xmlns:a16="http://schemas.microsoft.com/office/drawing/2014/main" id="{5EEAA279-64AD-4C24-987C-D056E5350C46}"/>
              </a:ext>
            </a:extLst>
          </p:cNvPr>
          <p:cNvSpPr>
            <a:spLocks noGrp="1"/>
          </p:cNvSpPr>
          <p:nvPr>
            <p:ph type="ftr" sz="quarter" idx="3"/>
          </p:nvPr>
        </p:nvSpPr>
        <p:spPr>
          <a:xfrm>
            <a:off x="1143000" y="6477000"/>
            <a:ext cx="3810000" cy="381000"/>
          </a:xfrm>
          <a:prstGeom prst="rect">
            <a:avLst/>
          </a:prstGeom>
        </p:spPr>
        <p:txBody>
          <a:bodyPr vert="horz" lIns="0" tIns="0" rIns="0" bIns="0" rtlCol="0" anchor="ctr"/>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1733986686"/>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36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1" indent="-228591" algn="l" defTabSz="91436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73" indent="-228591" algn="l" defTabSz="91436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54" indent="-228591" algn="l" defTabSz="91436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6"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8"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hyperlink" Target="https://gcc02.safelinks.protection.outlook.com/?url=https%3A%2F%2Fwashington.zoom.us%2Fj%2F92251532033%3Fpwd%3DdaTMb2wVFzO4HedlGVOezUMckY3dak.1&amp;data=05%7C02%7Clenny.guo%40pnnl.gov%7C30a75d064d0940a4164408debaeecb11%7Cd6faa5f90ae240338c0130048a38deeb%7C0%7C0%7C639153731945666923%7CUnknown%7CTWFpbGZsb3d8eyJFbXB0eU1hcGkiOnRydWUsIlYiOiIwLjAuMDAwMCIsIlAiOiJXaW4zMiIsIkFOIjoiTWFpbCIsIldUIjoyfQ%3D%3D%7C0%7C%7C%7C&amp;sdata=mZzeKVG7zfYComoseWJbL%2BNAOvZFZuFv2mAKO6ybYUg%3D&amp;reserved=0" TargetMode="External"/><Relationship Id="rId3" Type="http://schemas.openxmlformats.org/officeDocument/2006/relationships/hyperlink" Target="https://ocean.readthedocs.io/" TargetMode="External"/><Relationship Id="rId7" Type="http://schemas.openxmlformats.org/officeDocument/2006/relationships/hyperlink" Target="https://docs.google.com/document/d/1u_TabBSlr1Vlxb51-tlG3hLKTDs9XJu7V2wV1wDqYwk/edit?tab=t.0"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s://asplos.dev/cxl2/" TargetMode="External"/><Relationship Id="rId5" Type="http://schemas.openxmlformats.org/officeDocument/2006/relationships/hyperlink" Target="https://docs.google.com/document/d/18nsbhXxNyZQN49KzRqq4YlFLQ-Yk9bth/edit" TargetMode="External"/><Relationship Id="rId10" Type="http://schemas.openxmlformats.org/officeDocument/2006/relationships/image" Target="../media/image13.png"/><Relationship Id="rId4" Type="http://schemas.openxmlformats.org/officeDocument/2006/relationships/hyperlink" Target="https://github.com/cxl-emu/OCEAN" TargetMode="External"/><Relationship Id="rId9"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7.svg"/><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27.svg"/><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27.svg"/><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5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github.com/cxl-emu/OCEAN" TargetMode="External"/><Relationship Id="rId7" Type="http://schemas.openxmlformats.org/officeDocument/2006/relationships/hyperlink" Target="https://gcc02.safelinks.protection.outlook.com/?url=https%3A%2F%2Fwashington.zoom.us%2Fj%2F92251532033%3Fpwd%3DdaTMb2wVFzO4HedlGVOezUMckY3dak.1&amp;data=05%7C02%7Clenny.guo%40pnnl.gov%7C30a75d064d0940a4164408debaeecb11%7Cd6faa5f90ae240338c0130048a38deeb%7C0%7C0%7C639153731945666923%7CUnknown%7CTWFpbGZsb3d8eyJFbXB0eU1hcGkiOnRydWUsIlYiOiIwLjAuMDAwMCIsIlAiOiJXaW4zMiIsIkFOIjoiTWFpbCIsIldUIjoyfQ%3D%3D%7C0%7C%7C%7C&amp;sdata=mZzeKVG7zfYComoseWJbL%2BNAOvZFZuFv2mAKO6ybYUg%3D&amp;reserved=0" TargetMode="External"/><Relationship Id="rId2" Type="http://schemas.openxmlformats.org/officeDocument/2006/relationships/hyperlink" Target="https://ocean.readthedocs.io/" TargetMode="External"/><Relationship Id="rId1" Type="http://schemas.openxmlformats.org/officeDocument/2006/relationships/slideLayout" Target="../slideLayouts/slideLayout2.xml"/><Relationship Id="rId6" Type="http://schemas.openxmlformats.org/officeDocument/2006/relationships/hyperlink" Target="https://docs.google.com/document/d/1u_TabBSlr1Vlxb51-tlG3hLKTDs9XJu7V2wV1wDqYwk/edit?tab=t.0" TargetMode="External"/><Relationship Id="rId5" Type="http://schemas.openxmlformats.org/officeDocument/2006/relationships/hyperlink" Target="https://asplos.dev/cxl2/" TargetMode="External"/><Relationship Id="rId4" Type="http://schemas.openxmlformats.org/officeDocument/2006/relationships/hyperlink" Target="https://docs.google.com/document/d/18nsbhXxNyZQN49KzRqq4YlFLQ-Yk9bth/edit" TargetMode="External"/><Relationship Id="rId9" Type="http://schemas.openxmlformats.org/officeDocument/2006/relationships/image" Target="../media/image13.png"/></Relationships>
</file>

<file path=ppt/slides/_rels/slide5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27.svg"/><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A0085-5F48-59DB-2580-600571CC494C}"/>
            </a:ext>
          </a:extLst>
        </p:cNvPr>
        <p:cNvGrpSpPr/>
        <p:nvPr/>
      </p:nvGrpSpPr>
      <p:grpSpPr>
        <a:xfrm>
          <a:off x="0" y="0"/>
          <a:ext cx="0" cy="0"/>
          <a:chOff x="0" y="0"/>
          <a:chExt cx="0" cy="0"/>
        </a:xfrm>
      </p:grpSpPr>
      <p:sp>
        <p:nvSpPr>
          <p:cNvPr id="16" name="Title 15">
            <a:extLst>
              <a:ext uri="{FF2B5EF4-FFF2-40B4-BE49-F238E27FC236}">
                <a16:creationId xmlns:a16="http://schemas.microsoft.com/office/drawing/2014/main" id="{71E81AA9-A7BF-6424-96F8-CE4BC04EE716}"/>
              </a:ext>
            </a:extLst>
          </p:cNvPr>
          <p:cNvSpPr>
            <a:spLocks noGrp="1"/>
          </p:cNvSpPr>
          <p:nvPr>
            <p:ph type="ctrTitle"/>
          </p:nvPr>
        </p:nvSpPr>
        <p:spPr>
          <a:xfrm>
            <a:off x="1142108" y="1221127"/>
            <a:ext cx="4147068" cy="2452397"/>
          </a:xfrm>
        </p:spPr>
        <p:txBody>
          <a:bodyPr/>
          <a:lstStyle/>
          <a:p>
            <a:pPr algn="l"/>
            <a:r>
              <a:rPr lang="en-US" sz="3000"/>
              <a:t>IPDPS 2026  </a:t>
            </a:r>
            <a:br>
              <a:rPr lang="en-US" sz="3000"/>
            </a:br>
            <a:r>
              <a:rPr lang="en-US" sz="2667"/>
              <a:t>1st Tutorial on OCEAN:</a:t>
            </a:r>
            <a:br>
              <a:rPr lang="en-US" sz="2667" b="0"/>
            </a:br>
            <a:r>
              <a:rPr lang="en-US" sz="2667"/>
              <a:t>An Open-Source CXL Emulation Platform at Hyperscale</a:t>
            </a:r>
            <a:br>
              <a:rPr lang="en-US" sz="2667"/>
            </a:br>
            <a:r>
              <a:rPr lang="en-US" sz="2667"/>
              <a:t>(Opening Remarks)</a:t>
            </a:r>
            <a:endParaRPr lang="en-US" sz="3000" b="0"/>
          </a:p>
        </p:txBody>
      </p:sp>
      <p:sp>
        <p:nvSpPr>
          <p:cNvPr id="3" name="Text Placeholder 2">
            <a:extLst>
              <a:ext uri="{FF2B5EF4-FFF2-40B4-BE49-F238E27FC236}">
                <a16:creationId xmlns:a16="http://schemas.microsoft.com/office/drawing/2014/main" id="{AC1B11FD-6283-D814-1416-2EF3B36712B1}"/>
              </a:ext>
            </a:extLst>
          </p:cNvPr>
          <p:cNvSpPr>
            <a:spLocks noGrp="1"/>
          </p:cNvSpPr>
          <p:nvPr>
            <p:ph type="body" sz="quarter" idx="11"/>
          </p:nvPr>
        </p:nvSpPr>
        <p:spPr>
          <a:xfrm>
            <a:off x="2867813" y="203551"/>
            <a:ext cx="2085187" cy="470539"/>
          </a:xfrm>
        </p:spPr>
        <p:txBody>
          <a:bodyPr/>
          <a:lstStyle/>
          <a:p>
            <a:r>
              <a:rPr lang="en-US" sz="1500"/>
              <a:t>IPDPS 2026 Tutorial</a:t>
            </a:r>
          </a:p>
        </p:txBody>
      </p:sp>
      <p:sp>
        <p:nvSpPr>
          <p:cNvPr id="6" name="TextBox 5">
            <a:extLst>
              <a:ext uri="{FF2B5EF4-FFF2-40B4-BE49-F238E27FC236}">
                <a16:creationId xmlns:a16="http://schemas.microsoft.com/office/drawing/2014/main" id="{E5B79925-880D-B17E-0DDF-42788A2D672A}"/>
              </a:ext>
            </a:extLst>
          </p:cNvPr>
          <p:cNvSpPr txBox="1"/>
          <p:nvPr/>
        </p:nvSpPr>
        <p:spPr>
          <a:xfrm>
            <a:off x="1143000" y="6477000"/>
            <a:ext cx="3810000" cy="381000"/>
          </a:xfrm>
          <a:prstGeom prst="rect">
            <a:avLst/>
          </a:prstGeom>
          <a:noFill/>
        </p:spPr>
        <p:txBody>
          <a:bodyPr wrap="square" lIns="0" tIns="0" rIns="0" bIns="0" rtlCol="0" anchor="ctr" anchorCtr="0">
            <a:noAutofit/>
          </a:bodyPr>
          <a:lstStyle/>
          <a:p>
            <a:pPr>
              <a:spcAft>
                <a:spcPts val="500"/>
              </a:spcAft>
            </a:pPr>
            <a:r>
              <a:rPr lang="en-US" sz="667">
                <a:solidFill>
                  <a:schemeClr val="bg1">
                    <a:lumMod val="50000"/>
                    <a:alpha val="75000"/>
                  </a:schemeClr>
                </a:solidFill>
                <a:latin typeface="Arial" panose="020B0604020202020204" pitchFamily="34" charset="0"/>
                <a:cs typeface="Arial" panose="020B0604020202020204" pitchFamily="34" charset="0"/>
              </a:rPr>
              <a:t>PNNL-SA-160879</a:t>
            </a:r>
          </a:p>
        </p:txBody>
      </p:sp>
      <p:sp>
        <p:nvSpPr>
          <p:cNvPr id="4" name="Rectangle 3">
            <a:extLst>
              <a:ext uri="{FF2B5EF4-FFF2-40B4-BE49-F238E27FC236}">
                <a16:creationId xmlns:a16="http://schemas.microsoft.com/office/drawing/2014/main" id="{1879852F-E26F-9B51-B5E7-F2119CD9139B}"/>
              </a:ext>
            </a:extLst>
          </p:cNvPr>
          <p:cNvSpPr/>
          <p:nvPr/>
        </p:nvSpPr>
        <p:spPr>
          <a:xfrm>
            <a:off x="1049452" y="4384988"/>
            <a:ext cx="4276594" cy="13805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0000"/>
              </a:lnSpc>
            </a:pPr>
            <a:r>
              <a:rPr lang="en-US" sz="2333" b="1">
                <a:solidFill>
                  <a:srgbClr val="C8722E"/>
                </a:solidFill>
                <a:latin typeface="Arial" panose="020B0604020202020204" pitchFamily="34" charset="0"/>
                <a:ea typeface="+mj-ea"/>
                <a:cs typeface="Arial" panose="020B0604020202020204" pitchFamily="34" charset="0"/>
              </a:rPr>
              <a:t>Presenter</a:t>
            </a:r>
            <a:r>
              <a:rPr lang="en-US" sz="2000" b="1">
                <a:solidFill>
                  <a:srgbClr val="C8722E"/>
                </a:solidFill>
                <a:latin typeface="Arial" panose="020B0604020202020204" pitchFamily="34" charset="0"/>
                <a:ea typeface="+mj-ea"/>
                <a:cs typeface="Arial" panose="020B0604020202020204" pitchFamily="34" charset="0"/>
              </a:rPr>
              <a:t>: </a:t>
            </a:r>
          </a:p>
          <a:p>
            <a:pPr>
              <a:lnSpc>
                <a:spcPct val="100000"/>
              </a:lnSpc>
            </a:pPr>
            <a:r>
              <a:rPr lang="en-US" sz="1667">
                <a:solidFill>
                  <a:sysClr val="windowText" lastClr="000000"/>
                </a:solidFill>
              </a:rPr>
              <a:t>Luanzheng (Lenny) Guo, Andres Marquez, Mujahid Al Rafi, </a:t>
            </a:r>
            <a:r>
              <a:rPr lang="en-US" sz="1667" b="1">
                <a:solidFill>
                  <a:sysClr val="windowText" lastClr="000000"/>
                </a:solidFill>
              </a:rPr>
              <a:t>PNNL</a:t>
            </a:r>
          </a:p>
          <a:p>
            <a:pPr>
              <a:lnSpc>
                <a:spcPct val="100000"/>
              </a:lnSpc>
            </a:pPr>
            <a:r>
              <a:rPr lang="en-US" sz="1667">
                <a:solidFill>
                  <a:sysClr val="windowText" lastClr="000000"/>
                </a:solidFill>
              </a:rPr>
              <a:t>Yiwei (Vickie) Yang, </a:t>
            </a:r>
            <a:r>
              <a:rPr lang="en-US" sz="1667" b="1">
                <a:solidFill>
                  <a:sysClr val="windowText" lastClr="000000"/>
                </a:solidFill>
              </a:rPr>
              <a:t>UCSC &amp;</a:t>
            </a:r>
            <a:r>
              <a:rPr lang="en-US" sz="1667">
                <a:solidFill>
                  <a:sysClr val="windowText" lastClr="000000"/>
                </a:solidFill>
              </a:rPr>
              <a:t> </a:t>
            </a:r>
            <a:r>
              <a:rPr lang="en-US" sz="1667" b="1" err="1">
                <a:solidFill>
                  <a:sysClr val="windowText" lastClr="000000"/>
                </a:solidFill>
              </a:rPr>
              <a:t>Zett.ai</a:t>
            </a:r>
            <a:endParaRPr lang="en-US" sz="1667" b="1">
              <a:solidFill>
                <a:sysClr val="windowText" lastClr="000000"/>
              </a:solidFill>
            </a:endParaRPr>
          </a:p>
          <a:p>
            <a:pPr>
              <a:lnSpc>
                <a:spcPct val="100000"/>
              </a:lnSpc>
            </a:pPr>
            <a:r>
              <a:rPr lang="en-US" sz="1667">
                <a:solidFill>
                  <a:sysClr val="windowText" lastClr="000000"/>
                </a:solidFill>
              </a:rPr>
              <a:t>Meng (Candice) Tang, </a:t>
            </a:r>
            <a:r>
              <a:rPr lang="en-US" sz="1667" b="1">
                <a:solidFill>
                  <a:sysClr val="windowText" lastClr="000000"/>
                </a:solidFill>
              </a:rPr>
              <a:t>Illinois Institute of Technology</a:t>
            </a:r>
          </a:p>
          <a:p>
            <a:pPr>
              <a:lnSpc>
                <a:spcPct val="100000"/>
              </a:lnSpc>
            </a:pPr>
            <a:r>
              <a:rPr lang="en-US" sz="1667">
                <a:solidFill>
                  <a:sysClr val="windowText" lastClr="000000"/>
                </a:solidFill>
              </a:rPr>
              <a:t>Kenza </a:t>
            </a:r>
            <a:r>
              <a:rPr lang="en-US" sz="1667" err="1">
                <a:solidFill>
                  <a:sysClr val="windowText" lastClr="000000"/>
                </a:solidFill>
              </a:rPr>
              <a:t>Bouasker</a:t>
            </a:r>
            <a:r>
              <a:rPr lang="en-US" sz="1667">
                <a:solidFill>
                  <a:sysClr val="windowText" lastClr="000000"/>
                </a:solidFill>
              </a:rPr>
              <a:t>, </a:t>
            </a:r>
            <a:r>
              <a:rPr lang="en-US" sz="1667" b="1">
                <a:solidFill>
                  <a:sysClr val="windowText" lastClr="000000"/>
                </a:solidFill>
              </a:rPr>
              <a:t>UW &amp; EPFL</a:t>
            </a:r>
          </a:p>
          <a:p>
            <a:pPr>
              <a:lnSpc>
                <a:spcPct val="100000"/>
              </a:lnSpc>
            </a:pPr>
            <a:endParaRPr lang="en-US" sz="1667">
              <a:solidFill>
                <a:sysClr val="windowText" lastClr="000000"/>
              </a:solidFill>
            </a:endParaRPr>
          </a:p>
        </p:txBody>
      </p:sp>
      <p:pic>
        <p:nvPicPr>
          <p:cNvPr id="1026" name="Picture 2">
            <a:extLst>
              <a:ext uri="{FF2B5EF4-FFF2-40B4-BE49-F238E27FC236}">
                <a16:creationId xmlns:a16="http://schemas.microsoft.com/office/drawing/2014/main" id="{E9A132AC-E7DE-A792-C5C0-F2F8E10FD8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6046" y="0"/>
            <a:ext cx="6907921" cy="173388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430E7251-2A45-FC3A-3AEF-610BEF529D9C}"/>
              </a:ext>
            </a:extLst>
          </p:cNvPr>
          <p:cNvPicPr>
            <a:picLocks noChangeAspect="1"/>
          </p:cNvPicPr>
          <p:nvPr/>
        </p:nvPicPr>
        <p:blipFill>
          <a:blip r:embed="rId4"/>
          <a:stretch>
            <a:fillRect/>
          </a:stretch>
        </p:blipFill>
        <p:spPr>
          <a:xfrm>
            <a:off x="5902941" y="2311337"/>
            <a:ext cx="999885" cy="1117663"/>
          </a:xfrm>
          <a:prstGeom prst="rect">
            <a:avLst/>
          </a:prstGeom>
        </p:spPr>
      </p:pic>
      <p:pic>
        <p:nvPicPr>
          <p:cNvPr id="18" name="Picture 17">
            <a:extLst>
              <a:ext uri="{FF2B5EF4-FFF2-40B4-BE49-F238E27FC236}">
                <a16:creationId xmlns:a16="http://schemas.microsoft.com/office/drawing/2014/main" id="{722C3B0C-B688-2F59-152C-D1D7F8FB3CBC}"/>
              </a:ext>
            </a:extLst>
          </p:cNvPr>
          <p:cNvPicPr>
            <a:picLocks noChangeAspect="1"/>
          </p:cNvPicPr>
          <p:nvPr/>
        </p:nvPicPr>
        <p:blipFill>
          <a:blip r:embed="rId5"/>
          <a:stretch>
            <a:fillRect/>
          </a:stretch>
        </p:blipFill>
        <p:spPr>
          <a:xfrm>
            <a:off x="5902940" y="3813570"/>
            <a:ext cx="1157098" cy="1380548"/>
          </a:xfrm>
          <a:prstGeom prst="rect">
            <a:avLst/>
          </a:prstGeom>
        </p:spPr>
      </p:pic>
      <p:pic>
        <p:nvPicPr>
          <p:cNvPr id="19" name="Picture 2" descr="UC Santa Cruz relaunches goslugs.com ...">
            <a:extLst>
              <a:ext uri="{FF2B5EF4-FFF2-40B4-BE49-F238E27FC236}">
                <a16:creationId xmlns:a16="http://schemas.microsoft.com/office/drawing/2014/main" id="{86342703-45F7-B765-4810-62618FD8DBF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8944" t="23529" r="9303" b="24145"/>
          <a:stretch/>
        </p:blipFill>
        <p:spPr bwMode="auto">
          <a:xfrm>
            <a:off x="7544276" y="2340748"/>
            <a:ext cx="2543736" cy="9525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Logos – UW Brand">
            <a:extLst>
              <a:ext uri="{FF2B5EF4-FFF2-40B4-BE49-F238E27FC236}">
                <a16:creationId xmlns:a16="http://schemas.microsoft.com/office/drawing/2014/main" id="{853D0228-6E90-583C-11D7-72B988FE4FA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44276" y="3988890"/>
            <a:ext cx="1953218" cy="9582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dentity ‒ Organization and identity ‐ EPFL">
            <a:extLst>
              <a:ext uri="{FF2B5EF4-FFF2-40B4-BE49-F238E27FC236}">
                <a16:creationId xmlns:a16="http://schemas.microsoft.com/office/drawing/2014/main" id="{641ABEA2-8100-7863-7560-200A4C2FEC0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00785" y="3997726"/>
            <a:ext cx="1510866" cy="97220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D1591C78-9537-F1AA-8115-3EB2F4E2737A}"/>
              </a:ext>
            </a:extLst>
          </p:cNvPr>
          <p:cNvPicPr>
            <a:picLocks noChangeAspect="1"/>
          </p:cNvPicPr>
          <p:nvPr/>
        </p:nvPicPr>
        <p:blipFill>
          <a:blip r:embed="rId9"/>
          <a:stretch>
            <a:fillRect/>
          </a:stretch>
        </p:blipFill>
        <p:spPr>
          <a:xfrm>
            <a:off x="10265034" y="2444899"/>
            <a:ext cx="1991290" cy="651290"/>
          </a:xfrm>
          <a:prstGeom prst="rect">
            <a:avLst/>
          </a:prstGeom>
        </p:spPr>
      </p:pic>
      <p:pic>
        <p:nvPicPr>
          <p:cNvPr id="2" name="Picture 1">
            <a:extLst>
              <a:ext uri="{FF2B5EF4-FFF2-40B4-BE49-F238E27FC236}">
                <a16:creationId xmlns:a16="http://schemas.microsoft.com/office/drawing/2014/main" id="{366A4280-E265-7CE2-DD48-4FEC912D2DD2}"/>
              </a:ext>
            </a:extLst>
          </p:cNvPr>
          <p:cNvPicPr>
            <a:picLocks noChangeAspect="1"/>
          </p:cNvPicPr>
          <p:nvPr/>
        </p:nvPicPr>
        <p:blipFill>
          <a:blip r:embed="rId10"/>
          <a:stretch>
            <a:fillRect/>
          </a:stretch>
        </p:blipFill>
        <p:spPr>
          <a:xfrm>
            <a:off x="10158327" y="5351610"/>
            <a:ext cx="1102352" cy="1117663"/>
          </a:xfrm>
          <a:prstGeom prst="rect">
            <a:avLst/>
          </a:prstGeom>
        </p:spPr>
      </p:pic>
      <p:pic>
        <p:nvPicPr>
          <p:cNvPr id="5" name="Picture 4">
            <a:extLst>
              <a:ext uri="{FF2B5EF4-FFF2-40B4-BE49-F238E27FC236}">
                <a16:creationId xmlns:a16="http://schemas.microsoft.com/office/drawing/2014/main" id="{6A9B4F15-32E0-9C84-4B25-5204D0444823}"/>
              </a:ext>
            </a:extLst>
          </p:cNvPr>
          <p:cNvPicPr>
            <a:picLocks noChangeAspect="1"/>
          </p:cNvPicPr>
          <p:nvPr/>
        </p:nvPicPr>
        <p:blipFill>
          <a:blip r:embed="rId11"/>
          <a:stretch>
            <a:fillRect/>
          </a:stretch>
        </p:blipFill>
        <p:spPr>
          <a:xfrm>
            <a:off x="8259246" y="5351611"/>
            <a:ext cx="1113795" cy="1117663"/>
          </a:xfrm>
          <a:prstGeom prst="rect">
            <a:avLst/>
          </a:prstGeom>
        </p:spPr>
      </p:pic>
      <p:pic>
        <p:nvPicPr>
          <p:cNvPr id="7" name="Picture 6" descr="A qr code on a white background&#10;&#10;AI-generated content may be incorrect.">
            <a:extLst>
              <a:ext uri="{FF2B5EF4-FFF2-40B4-BE49-F238E27FC236}">
                <a16:creationId xmlns:a16="http://schemas.microsoft.com/office/drawing/2014/main" id="{2282749D-2327-4CDA-B83D-D63EE3D8199E}"/>
              </a:ext>
            </a:extLst>
          </p:cNvPr>
          <p:cNvPicPr>
            <a:picLocks noChangeAspect="1"/>
          </p:cNvPicPr>
          <p:nvPr/>
        </p:nvPicPr>
        <p:blipFill>
          <a:blip r:embed="rId12"/>
          <a:stretch>
            <a:fillRect/>
          </a:stretch>
        </p:blipFill>
        <p:spPr>
          <a:xfrm>
            <a:off x="6345794" y="5364278"/>
            <a:ext cx="1115246" cy="1110199"/>
          </a:xfrm>
          <a:prstGeom prst="rect">
            <a:avLst/>
          </a:prstGeom>
        </p:spPr>
      </p:pic>
      <p:sp>
        <p:nvSpPr>
          <p:cNvPr id="9" name="TextBox 8">
            <a:extLst>
              <a:ext uri="{FF2B5EF4-FFF2-40B4-BE49-F238E27FC236}">
                <a16:creationId xmlns:a16="http://schemas.microsoft.com/office/drawing/2014/main" id="{A883D17B-14C0-3C65-F57E-E814AA0CFF9C}"/>
              </a:ext>
            </a:extLst>
          </p:cNvPr>
          <p:cNvSpPr txBox="1"/>
          <p:nvPr/>
        </p:nvSpPr>
        <p:spPr>
          <a:xfrm>
            <a:off x="6090954" y="6469274"/>
            <a:ext cx="1500669" cy="3404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8" name="TextBox 7">
            <a:extLst>
              <a:ext uri="{FF2B5EF4-FFF2-40B4-BE49-F238E27FC236}">
                <a16:creationId xmlns:a16="http://schemas.microsoft.com/office/drawing/2014/main" id="{B2D9A9AC-095A-0B72-B451-C74883BB3419}"/>
              </a:ext>
            </a:extLst>
          </p:cNvPr>
          <p:cNvSpPr txBox="1"/>
          <p:nvPr/>
        </p:nvSpPr>
        <p:spPr>
          <a:xfrm>
            <a:off x="6410187" y="6489296"/>
            <a:ext cx="8575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rgbClr val="FFC000"/>
                </a:solidFill>
                <a:cs typeface="Arial"/>
              </a:rPr>
              <a:t>Slides</a:t>
            </a:r>
          </a:p>
        </p:txBody>
      </p:sp>
    </p:spTree>
    <p:extLst>
      <p:ext uri="{BB962C8B-B14F-4D97-AF65-F5344CB8AC3E}">
        <p14:creationId xmlns:p14="http://schemas.microsoft.com/office/powerpoint/2010/main" val="13276709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3C4C7-6148-40D7-4B60-1EA456E589F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EB2481-5B99-0BC4-2BD3-3B9474203EDE}"/>
              </a:ext>
            </a:extLst>
          </p:cNvPr>
          <p:cNvSpPr>
            <a:spLocks noGrp="1"/>
          </p:cNvSpPr>
          <p:nvPr>
            <p:ph type="sldNum" sz="quarter" idx="12"/>
          </p:nvPr>
        </p:nvSpPr>
        <p:spPr/>
        <p:txBody>
          <a:bodyPr/>
          <a:lstStyle/>
          <a:p>
            <a:fld id="{FE7A4BB3-E848-5A44-82DF-322201952CD8}" type="slidenum">
              <a:rPr lang="en-US" smtClean="0"/>
              <a:pPr/>
              <a:t>10</a:t>
            </a:fld>
            <a:endParaRPr lang="en-US"/>
          </a:p>
        </p:txBody>
      </p:sp>
      <p:sp>
        <p:nvSpPr>
          <p:cNvPr id="4" name="Title 3">
            <a:extLst>
              <a:ext uri="{FF2B5EF4-FFF2-40B4-BE49-F238E27FC236}">
                <a16:creationId xmlns:a16="http://schemas.microsoft.com/office/drawing/2014/main" id="{50CF5FD8-7CFA-9258-0F65-116B93BE3CDE}"/>
              </a:ext>
            </a:extLst>
          </p:cNvPr>
          <p:cNvSpPr>
            <a:spLocks noGrp="1"/>
          </p:cNvSpPr>
          <p:nvPr>
            <p:ph type="title"/>
          </p:nvPr>
        </p:nvSpPr>
        <p:spPr/>
        <p:txBody>
          <a:bodyPr/>
          <a:lstStyle/>
          <a:p>
            <a:r>
              <a:rPr lang="en-US"/>
              <a:t>Presenters</a:t>
            </a:r>
          </a:p>
        </p:txBody>
      </p:sp>
      <p:sp>
        <p:nvSpPr>
          <p:cNvPr id="3" name="Text 5">
            <a:extLst>
              <a:ext uri="{FF2B5EF4-FFF2-40B4-BE49-F238E27FC236}">
                <a16:creationId xmlns:a16="http://schemas.microsoft.com/office/drawing/2014/main" id="{CBE903B8-4EC5-3DC0-1EFB-14EAE3AE1025}"/>
              </a:ext>
            </a:extLst>
          </p:cNvPr>
          <p:cNvSpPr/>
          <p:nvPr/>
        </p:nvSpPr>
        <p:spPr>
          <a:xfrm>
            <a:off x="1271075" y="2622375"/>
            <a:ext cx="10120847" cy="3457433"/>
          </a:xfrm>
          <a:prstGeom prst="rect">
            <a:avLst/>
          </a:prstGeom>
          <a:noFill/>
          <a:ln/>
        </p:spPr>
        <p:txBody>
          <a:bodyPr wrap="square" lIns="0" tIns="0" rIns="0" bIns="0" rtlCol="0" anchor="ctr"/>
          <a:lstStyle/>
          <a:p>
            <a:pPr marL="285115" indent="-285115">
              <a:lnSpc>
                <a:spcPct val="150000"/>
              </a:lnSpc>
              <a:buFont typeface="Arial" panose="020B0604020202020204" pitchFamily="34" charset="0"/>
              <a:buChar char="•"/>
            </a:pPr>
            <a:r>
              <a:rPr lang="en-US" sz="2000" b="1"/>
              <a:t>Meng (Candice) Tang</a:t>
            </a:r>
            <a:r>
              <a:rPr lang="en-US" sz="2000"/>
              <a:t>: </a:t>
            </a:r>
            <a:endParaRPr lang="en-US" sz="2000">
              <a:cs typeface="Arial"/>
            </a:endParaRPr>
          </a:p>
          <a:p>
            <a:pPr marL="742315" lvl="1" indent="-285115">
              <a:lnSpc>
                <a:spcPct val="150000"/>
              </a:lnSpc>
              <a:buFont typeface="Arial" panose="020B0604020202020204" pitchFamily="34" charset="0"/>
              <a:buChar char="•"/>
            </a:pPr>
            <a:r>
              <a:rPr lang="en-US" sz="2000"/>
              <a:t>Meng Tang is a Ph.D. candidate in Computer Science at Illinois Institute of Technology, advised by Xian-He Sun and Anthony Kougkas. Her research focuses on storage and I/O performance for data-intensive scientific workflows on high-performance computing systems, including data-movement modeling and storage-aware workflow scheduling.</a:t>
            </a:r>
            <a:endParaRPr lang="en-US" sz="2000">
              <a:cs typeface="Arial"/>
            </a:endParaRPr>
          </a:p>
        </p:txBody>
      </p:sp>
      <p:pic>
        <p:nvPicPr>
          <p:cNvPr id="9218" name="Picture 2" descr="Meng Tang">
            <a:extLst>
              <a:ext uri="{FF2B5EF4-FFF2-40B4-BE49-F238E27FC236}">
                <a16:creationId xmlns:a16="http://schemas.microsoft.com/office/drawing/2014/main" id="{D696E4A8-1273-3F86-2B40-C20649190C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3625" y="777486"/>
            <a:ext cx="2042160" cy="2042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824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086727-449D-81EB-8CD6-62EDC209A34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DB52C4-B2A1-D8F7-3755-1D29EDACC2FA}"/>
              </a:ext>
            </a:extLst>
          </p:cNvPr>
          <p:cNvSpPr>
            <a:spLocks noGrp="1"/>
          </p:cNvSpPr>
          <p:nvPr>
            <p:ph type="sldNum" sz="quarter" idx="12"/>
          </p:nvPr>
        </p:nvSpPr>
        <p:spPr/>
        <p:txBody>
          <a:bodyPr/>
          <a:lstStyle/>
          <a:p>
            <a:fld id="{FE7A4BB3-E848-5A44-82DF-322201952CD8}" type="slidenum">
              <a:rPr lang="en-US" smtClean="0"/>
              <a:pPr/>
              <a:t>11</a:t>
            </a:fld>
            <a:endParaRPr lang="en-US"/>
          </a:p>
        </p:txBody>
      </p:sp>
      <p:sp>
        <p:nvSpPr>
          <p:cNvPr id="4" name="Title 3">
            <a:extLst>
              <a:ext uri="{FF2B5EF4-FFF2-40B4-BE49-F238E27FC236}">
                <a16:creationId xmlns:a16="http://schemas.microsoft.com/office/drawing/2014/main" id="{E6D21B9B-4257-BEAC-B932-953F5318D73B}"/>
              </a:ext>
            </a:extLst>
          </p:cNvPr>
          <p:cNvSpPr>
            <a:spLocks noGrp="1"/>
          </p:cNvSpPr>
          <p:nvPr>
            <p:ph type="title"/>
          </p:nvPr>
        </p:nvSpPr>
        <p:spPr/>
        <p:txBody>
          <a:bodyPr/>
          <a:lstStyle/>
          <a:p>
            <a:r>
              <a:rPr lang="en-US"/>
              <a:t>Presenters</a:t>
            </a:r>
          </a:p>
        </p:txBody>
      </p:sp>
      <p:sp>
        <p:nvSpPr>
          <p:cNvPr id="3" name="Text 5">
            <a:extLst>
              <a:ext uri="{FF2B5EF4-FFF2-40B4-BE49-F238E27FC236}">
                <a16:creationId xmlns:a16="http://schemas.microsoft.com/office/drawing/2014/main" id="{33A48A1A-0F27-9E1F-8299-1FE395FE2E8C}"/>
              </a:ext>
            </a:extLst>
          </p:cNvPr>
          <p:cNvSpPr/>
          <p:nvPr/>
        </p:nvSpPr>
        <p:spPr>
          <a:xfrm>
            <a:off x="1244357" y="3009636"/>
            <a:ext cx="10120847" cy="2866643"/>
          </a:xfrm>
          <a:prstGeom prst="rect">
            <a:avLst/>
          </a:prstGeom>
          <a:noFill/>
          <a:ln/>
        </p:spPr>
        <p:txBody>
          <a:bodyPr wrap="square" lIns="0" tIns="0" rIns="0" bIns="0" rtlCol="0" anchor="ctr"/>
          <a:lstStyle/>
          <a:p>
            <a:pPr marL="285115" indent="-285115">
              <a:lnSpc>
                <a:spcPct val="150000"/>
              </a:lnSpc>
              <a:buFont typeface="Arial" panose="020B0604020202020204" pitchFamily="34" charset="0"/>
              <a:buChar char="•"/>
            </a:pPr>
            <a:r>
              <a:rPr lang="en-US" sz="2000" b="1"/>
              <a:t>Kenza Bouasker</a:t>
            </a:r>
            <a:r>
              <a:rPr lang="en-US" sz="2000"/>
              <a:t>: </a:t>
            </a:r>
            <a:endParaRPr lang="en-US" sz="2000">
              <a:cs typeface="Arial"/>
            </a:endParaRPr>
          </a:p>
          <a:p>
            <a:pPr marL="742315" lvl="1" indent="-285115">
              <a:lnSpc>
                <a:spcPct val="150000"/>
              </a:lnSpc>
              <a:buFont typeface="Arial" panose="020B0604020202020204" pitchFamily="34" charset="0"/>
              <a:buChar char="•"/>
            </a:pPr>
            <a:r>
              <a:rPr lang="en-US" sz="2000"/>
              <a:t>Kenza Bouasker is an undergraduate exchange student from the École Polytechnique Fédérale de Lausanne (EPFL), Switzerland, currently studying Computer Science at the University of Washington, Seattle. She will begin a master's program in machine learning at EPFL next year. She recently joined the advanced memory emulation workgroup, where she is beginning to explore topics related to CXL-based memory systems, large-scale computing environments, and systems-oriented software development.</a:t>
            </a:r>
            <a:endParaRPr lang="en-US" sz="2000">
              <a:cs typeface="Arial"/>
            </a:endParaRPr>
          </a:p>
        </p:txBody>
      </p:sp>
      <p:pic>
        <p:nvPicPr>
          <p:cNvPr id="6146" name="Picture 2">
            <a:extLst>
              <a:ext uri="{FF2B5EF4-FFF2-40B4-BE49-F238E27FC236}">
                <a16:creationId xmlns:a16="http://schemas.microsoft.com/office/drawing/2014/main" id="{956EC710-E595-A6A0-B1EE-90E6A105BF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6447" y="596161"/>
            <a:ext cx="20574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4590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C9B702-BD9E-4361-A98D-AAF50A63BFA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4FDEAF-D99F-D525-8352-BD7EFC471964}"/>
              </a:ext>
            </a:extLst>
          </p:cNvPr>
          <p:cNvSpPr>
            <a:spLocks noGrp="1"/>
          </p:cNvSpPr>
          <p:nvPr>
            <p:ph type="sldNum" sz="quarter" idx="12"/>
          </p:nvPr>
        </p:nvSpPr>
        <p:spPr/>
        <p:txBody>
          <a:bodyPr/>
          <a:lstStyle/>
          <a:p>
            <a:fld id="{FE7A4BB3-E848-5A44-82DF-322201952CD8}" type="slidenum">
              <a:rPr lang="en-US" smtClean="0"/>
              <a:pPr/>
              <a:t>12</a:t>
            </a:fld>
            <a:endParaRPr lang="en-US"/>
          </a:p>
        </p:txBody>
      </p:sp>
      <p:sp>
        <p:nvSpPr>
          <p:cNvPr id="4" name="Title 3">
            <a:extLst>
              <a:ext uri="{FF2B5EF4-FFF2-40B4-BE49-F238E27FC236}">
                <a16:creationId xmlns:a16="http://schemas.microsoft.com/office/drawing/2014/main" id="{37D65D26-7734-4662-E3F7-9748F7488A8A}"/>
              </a:ext>
            </a:extLst>
          </p:cNvPr>
          <p:cNvSpPr>
            <a:spLocks noGrp="1"/>
          </p:cNvSpPr>
          <p:nvPr>
            <p:ph type="title"/>
          </p:nvPr>
        </p:nvSpPr>
        <p:spPr/>
        <p:txBody>
          <a:bodyPr/>
          <a:lstStyle/>
          <a:p>
            <a:r>
              <a:rPr lang="en-US"/>
              <a:t>Acknowledgment</a:t>
            </a:r>
          </a:p>
        </p:txBody>
      </p:sp>
      <p:sp>
        <p:nvSpPr>
          <p:cNvPr id="7" name="Text 5">
            <a:extLst>
              <a:ext uri="{FF2B5EF4-FFF2-40B4-BE49-F238E27FC236}">
                <a16:creationId xmlns:a16="http://schemas.microsoft.com/office/drawing/2014/main" id="{BFA54243-CA83-B0B6-3C58-D5A222CB4EBE}"/>
              </a:ext>
            </a:extLst>
          </p:cNvPr>
          <p:cNvSpPr/>
          <p:nvPr/>
        </p:nvSpPr>
        <p:spPr>
          <a:xfrm>
            <a:off x="1210237" y="1840622"/>
            <a:ext cx="10333494" cy="3659193"/>
          </a:xfrm>
          <a:prstGeom prst="rect">
            <a:avLst/>
          </a:prstGeom>
          <a:noFill/>
          <a:ln/>
        </p:spPr>
        <p:txBody>
          <a:bodyPr wrap="square" lIns="0" tIns="0" rIns="0" bIns="0" rtlCol="0" anchor="ctr"/>
          <a:lstStyle/>
          <a:p>
            <a:pPr marL="285115" indent="-285115">
              <a:lnSpc>
                <a:spcPct val="150000"/>
              </a:lnSpc>
              <a:buFont typeface="Arial" panose="020B0604020202020204" pitchFamily="34" charset="0"/>
              <a:buChar char="•"/>
            </a:pPr>
            <a:r>
              <a:rPr lang="en-US" sz="2000"/>
              <a:t>This work was partially supported by the </a:t>
            </a:r>
            <a:r>
              <a:rPr lang="en-US" sz="2000" b="1"/>
              <a:t>U.S. DOE Office of Science</a:t>
            </a:r>
            <a:r>
              <a:rPr lang="en-US" sz="2000"/>
              <a:t>, Office of Advanced Scientific Computing Research, under award 76125: “</a:t>
            </a:r>
            <a:r>
              <a:rPr lang="en-US" sz="2000" b="1"/>
              <a:t>AMAIS - Advanced Memory to support Artificial Intelligence for Science</a:t>
            </a:r>
            <a:r>
              <a:rPr lang="en-US" sz="2000"/>
              <a:t>”. The Pacific Northwest National Laboratory is operated by Battelle for the U.S. Department of Energy under contract DE-AC05-76RL01830</a:t>
            </a:r>
            <a:endParaRPr lang="en-US" sz="2000">
              <a:cs typeface="Arial"/>
            </a:endParaRPr>
          </a:p>
          <a:p>
            <a:pPr marL="285115" indent="-285115">
              <a:lnSpc>
                <a:spcPct val="150000"/>
              </a:lnSpc>
              <a:buFont typeface="Arial" panose="020B0604020202020204" pitchFamily="34" charset="0"/>
              <a:buChar char="•"/>
            </a:pPr>
            <a:r>
              <a:rPr lang="en-US" sz="2000"/>
              <a:t>partially supported by </a:t>
            </a:r>
            <a:r>
              <a:rPr lang="en-US" sz="2000" b="1"/>
              <a:t>National Science Foundation</a:t>
            </a:r>
            <a:r>
              <a:rPr lang="en-US" sz="2000"/>
              <a:t> under grants 1955650, 2047521, 2324940, 2324941, 2104116, 2316202, 2348350, and 2341039</a:t>
            </a:r>
            <a:endParaRPr lang="en-US" sz="2000">
              <a:cs typeface="Arial"/>
            </a:endParaRPr>
          </a:p>
          <a:p>
            <a:pPr marL="285115" indent="-285115">
              <a:lnSpc>
                <a:spcPct val="150000"/>
              </a:lnSpc>
              <a:buFont typeface="Arial" panose="020B0604020202020204" pitchFamily="34" charset="0"/>
              <a:buChar char="•"/>
            </a:pPr>
            <a:r>
              <a:rPr lang="en-US" sz="2000"/>
              <a:t>partially supported by </a:t>
            </a:r>
            <a:r>
              <a:rPr lang="en-US" sz="2000" b="1"/>
              <a:t>Zett.ai</a:t>
            </a:r>
            <a:r>
              <a:rPr lang="en-US" sz="2000"/>
              <a:t>, </a:t>
            </a:r>
            <a:r>
              <a:rPr lang="en-US" sz="2000" b="1"/>
              <a:t>a Contributor member of The CXL Consortium</a:t>
            </a:r>
            <a:endParaRPr lang="en-US" sz="2000" b="1">
              <a:cs typeface="Arial"/>
            </a:endParaRPr>
          </a:p>
        </p:txBody>
      </p:sp>
    </p:spTree>
    <p:extLst>
      <p:ext uri="{BB962C8B-B14F-4D97-AF65-F5344CB8AC3E}">
        <p14:creationId xmlns:p14="http://schemas.microsoft.com/office/powerpoint/2010/main" val="2599927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9BE29-7565-375D-8667-90ED49905EC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97D1E8-877D-CDD9-EE36-B3EEB97974FE}"/>
              </a:ext>
            </a:extLst>
          </p:cNvPr>
          <p:cNvSpPr>
            <a:spLocks noGrp="1"/>
          </p:cNvSpPr>
          <p:nvPr>
            <p:ph type="sldNum" sz="quarter" idx="12"/>
          </p:nvPr>
        </p:nvSpPr>
        <p:spPr/>
        <p:txBody>
          <a:bodyPr/>
          <a:lstStyle/>
          <a:p>
            <a:fld id="{FE7A4BB3-E848-5A44-82DF-322201952CD8}" type="slidenum">
              <a:rPr lang="en-US" smtClean="0"/>
              <a:pPr/>
              <a:t>13</a:t>
            </a:fld>
            <a:endParaRPr lang="en-US"/>
          </a:p>
        </p:txBody>
      </p:sp>
      <p:sp>
        <p:nvSpPr>
          <p:cNvPr id="4" name="Title 3">
            <a:extLst>
              <a:ext uri="{FF2B5EF4-FFF2-40B4-BE49-F238E27FC236}">
                <a16:creationId xmlns:a16="http://schemas.microsoft.com/office/drawing/2014/main" id="{1FD991E6-F812-A2B5-CF5E-30C3A0ED4151}"/>
              </a:ext>
            </a:extLst>
          </p:cNvPr>
          <p:cNvSpPr>
            <a:spLocks noGrp="1"/>
          </p:cNvSpPr>
          <p:nvPr>
            <p:ph type="title"/>
          </p:nvPr>
        </p:nvSpPr>
        <p:spPr>
          <a:xfrm>
            <a:off x="2746612" y="344726"/>
            <a:ext cx="5430673" cy="1127760"/>
          </a:xfrm>
        </p:spPr>
        <p:txBody>
          <a:bodyPr/>
          <a:lstStyle/>
          <a:p>
            <a:r>
              <a:rPr lang="en-US"/>
              <a:t>AMAIS - Advanced Memory to support Artificial Intelligence for Science</a:t>
            </a:r>
            <a:endParaRPr lang="en-US">
              <a:latin typeface="Aptos Display"/>
            </a:endParaRPr>
          </a:p>
        </p:txBody>
      </p:sp>
      <p:pic>
        <p:nvPicPr>
          <p:cNvPr id="10242" name="Picture 2" descr="Logo for the Advanced Memory to Support AI for Science project featuring a microscope, computer chip, and brain">
            <a:extLst>
              <a:ext uri="{FF2B5EF4-FFF2-40B4-BE49-F238E27FC236}">
                <a16:creationId xmlns:a16="http://schemas.microsoft.com/office/drawing/2014/main" id="{4362B114-1435-8D14-E144-EB624DF096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0627" y="-131125"/>
            <a:ext cx="3821373" cy="1748974"/>
          </a:xfrm>
          <a:prstGeom prst="rect">
            <a:avLst/>
          </a:prstGeom>
          <a:noFill/>
          <a:extLst>
            <a:ext uri="{909E8E84-426E-40DD-AFC4-6F175D3DCCD1}">
              <a14:hiddenFill xmlns:a14="http://schemas.microsoft.com/office/drawing/2010/main">
                <a:solidFill>
                  <a:srgbClr val="FFFFFF"/>
                </a:solidFill>
              </a14:hiddenFill>
            </a:ext>
          </a:extLst>
        </p:spPr>
      </p:pic>
      <p:sp>
        <p:nvSpPr>
          <p:cNvPr id="3" name="Text 5">
            <a:extLst>
              <a:ext uri="{FF2B5EF4-FFF2-40B4-BE49-F238E27FC236}">
                <a16:creationId xmlns:a16="http://schemas.microsoft.com/office/drawing/2014/main" id="{08CCE604-81CE-CFF4-169B-3F87E4A22CDB}"/>
              </a:ext>
            </a:extLst>
          </p:cNvPr>
          <p:cNvSpPr/>
          <p:nvPr/>
        </p:nvSpPr>
        <p:spPr>
          <a:xfrm>
            <a:off x="1128282" y="1716191"/>
            <a:ext cx="10824882" cy="4307462"/>
          </a:xfrm>
          <a:prstGeom prst="rect">
            <a:avLst/>
          </a:prstGeom>
          <a:noFill/>
          <a:ln/>
        </p:spPr>
        <p:txBody>
          <a:bodyPr wrap="square" lIns="0" tIns="0" rIns="0" bIns="0" rtlCol="0" anchor="ctr"/>
          <a:lstStyle/>
          <a:p>
            <a:pPr marL="285115" indent="-285115">
              <a:lnSpc>
                <a:spcPct val="150000"/>
              </a:lnSpc>
              <a:buFont typeface="Arial" panose="020B0604020202020204" pitchFamily="34" charset="0"/>
              <a:buChar char="•"/>
            </a:pPr>
            <a:r>
              <a:rPr lang="en-US"/>
              <a:t>The AMAIS project focuses on new memory systems applicable to scientific computational research. These new memory systems are needed to enable the convergence of first-principles scientific modeling/simulation with AI data driven science. The resulting requirements increase demand on memory capacity to satisfy the large volume processed by large scale AI boosted simulations. </a:t>
            </a:r>
            <a:endParaRPr lang="en-US">
              <a:cs typeface="Arial"/>
            </a:endParaRPr>
          </a:p>
          <a:p>
            <a:pPr marL="285115" indent="-285115">
              <a:lnSpc>
                <a:spcPct val="150000"/>
              </a:lnSpc>
              <a:buFont typeface="Arial" panose="020B0604020202020204" pitchFamily="34" charset="0"/>
              <a:buChar char="•"/>
            </a:pPr>
            <a:r>
              <a:rPr lang="en-US"/>
              <a:t>A key focus for AMAIS is Fabric Attached Memory (FAM), a system architecture that allows large data sets to be stored in memory that is accessible to all nearby and remote compute nodes. The architecture is well suited to handle large data sets that are too big to fit into a single node.</a:t>
            </a:r>
            <a:endParaRPr lang="en-US">
              <a:cs typeface="Arial"/>
            </a:endParaRPr>
          </a:p>
          <a:p>
            <a:pPr marL="285115" indent="-285115">
              <a:lnSpc>
                <a:spcPct val="150000"/>
              </a:lnSpc>
              <a:buFont typeface="Arial" panose="020B0604020202020204" pitchFamily="34" charset="0"/>
              <a:buChar char="•"/>
            </a:pPr>
            <a:r>
              <a:rPr lang="en-US"/>
              <a:t>Therefore, the resulting fabric memory architectures introduce additional tiers in the memory hierarchy that require revisiting architectural models and refactoring algorithmic kernels, performance analysis, compilers and runtime systems and cybersecurity. </a:t>
            </a:r>
            <a:endParaRPr lang="en-US" b="1">
              <a:cs typeface="Arial"/>
            </a:endParaRPr>
          </a:p>
        </p:txBody>
      </p:sp>
      <p:sp>
        <p:nvSpPr>
          <p:cNvPr id="6" name="TextBox 5">
            <a:extLst>
              <a:ext uri="{FF2B5EF4-FFF2-40B4-BE49-F238E27FC236}">
                <a16:creationId xmlns:a16="http://schemas.microsoft.com/office/drawing/2014/main" id="{1F500564-9298-2D1E-7733-9147E622EFED}"/>
              </a:ext>
            </a:extLst>
          </p:cNvPr>
          <p:cNvSpPr txBox="1"/>
          <p:nvPr/>
        </p:nvSpPr>
        <p:spPr>
          <a:xfrm>
            <a:off x="1319283" y="6336303"/>
            <a:ext cx="6096000" cy="323165"/>
          </a:xfrm>
          <a:prstGeom prst="rect">
            <a:avLst/>
          </a:prstGeom>
          <a:noFill/>
        </p:spPr>
        <p:txBody>
          <a:bodyPr wrap="square">
            <a:spAutoFit/>
          </a:bodyPr>
          <a:lstStyle/>
          <a:p>
            <a:r>
              <a:rPr lang="en-US" sz="1500" b="1">
                <a:solidFill>
                  <a:srgbClr val="C8722E"/>
                </a:solidFill>
              </a:rPr>
              <a:t>https://</a:t>
            </a:r>
            <a:r>
              <a:rPr lang="en-US" sz="1500" b="1" err="1">
                <a:solidFill>
                  <a:srgbClr val="C8722E"/>
                </a:solidFill>
              </a:rPr>
              <a:t>www.pnnl.gov</a:t>
            </a:r>
            <a:r>
              <a:rPr lang="en-US" sz="1500" b="1">
                <a:solidFill>
                  <a:srgbClr val="C8722E"/>
                </a:solidFill>
              </a:rPr>
              <a:t>/projects/</a:t>
            </a:r>
            <a:r>
              <a:rPr lang="en-US" sz="1500" b="1" err="1">
                <a:solidFill>
                  <a:srgbClr val="C8722E"/>
                </a:solidFill>
              </a:rPr>
              <a:t>amais</a:t>
            </a:r>
            <a:endParaRPr lang="en-US" sz="1500" b="1">
              <a:solidFill>
                <a:srgbClr val="C8722E"/>
              </a:solidFill>
            </a:endParaRPr>
          </a:p>
        </p:txBody>
      </p:sp>
    </p:spTree>
    <p:extLst>
      <p:ext uri="{BB962C8B-B14F-4D97-AF65-F5344CB8AC3E}">
        <p14:creationId xmlns:p14="http://schemas.microsoft.com/office/powerpoint/2010/main" val="2103529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C71FD-1891-D96E-2711-81F8E50B7326}"/>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702EE806-7D85-2EED-3141-5D4F1A42B306}"/>
              </a:ext>
            </a:extLst>
          </p:cNvPr>
          <p:cNvPicPr>
            <a:picLocks noChangeAspect="1"/>
          </p:cNvPicPr>
          <p:nvPr/>
        </p:nvPicPr>
        <p:blipFill>
          <a:blip r:embed="rId3"/>
          <a:stretch>
            <a:fillRect/>
          </a:stretch>
        </p:blipFill>
        <p:spPr>
          <a:xfrm>
            <a:off x="2360547" y="3006237"/>
            <a:ext cx="8555533" cy="3618078"/>
          </a:xfrm>
          <a:prstGeom prst="rect">
            <a:avLst/>
          </a:prstGeom>
        </p:spPr>
      </p:pic>
      <p:sp>
        <p:nvSpPr>
          <p:cNvPr id="2" name="Slide Number Placeholder 1">
            <a:extLst>
              <a:ext uri="{FF2B5EF4-FFF2-40B4-BE49-F238E27FC236}">
                <a16:creationId xmlns:a16="http://schemas.microsoft.com/office/drawing/2014/main" id="{D8D42A2C-B3A7-111C-3FE9-5944EBE8709C}"/>
              </a:ext>
            </a:extLst>
          </p:cNvPr>
          <p:cNvSpPr>
            <a:spLocks noGrp="1"/>
          </p:cNvSpPr>
          <p:nvPr>
            <p:ph type="sldNum" sz="quarter" idx="12"/>
          </p:nvPr>
        </p:nvSpPr>
        <p:spPr/>
        <p:txBody>
          <a:bodyPr/>
          <a:lstStyle/>
          <a:p>
            <a:fld id="{FE7A4BB3-E848-5A44-82DF-322201952CD8}" type="slidenum">
              <a:rPr lang="en-US" smtClean="0"/>
              <a:pPr/>
              <a:t>14</a:t>
            </a:fld>
            <a:endParaRPr lang="en-US"/>
          </a:p>
        </p:txBody>
      </p:sp>
      <p:sp>
        <p:nvSpPr>
          <p:cNvPr id="4" name="Title 3">
            <a:extLst>
              <a:ext uri="{FF2B5EF4-FFF2-40B4-BE49-F238E27FC236}">
                <a16:creationId xmlns:a16="http://schemas.microsoft.com/office/drawing/2014/main" id="{DE329827-1B79-7F9E-4ECE-C6EF59BED90A}"/>
              </a:ext>
            </a:extLst>
          </p:cNvPr>
          <p:cNvSpPr>
            <a:spLocks noGrp="1"/>
          </p:cNvSpPr>
          <p:nvPr>
            <p:ph type="title"/>
          </p:nvPr>
        </p:nvSpPr>
        <p:spPr>
          <a:xfrm>
            <a:off x="2757986" y="135083"/>
            <a:ext cx="3576850" cy="1127760"/>
          </a:xfrm>
        </p:spPr>
        <p:txBody>
          <a:bodyPr/>
          <a:lstStyle/>
          <a:p>
            <a:r>
              <a:rPr lang="en-US"/>
              <a:t>The Crete computing system</a:t>
            </a:r>
            <a:endParaRPr lang="en-US">
              <a:latin typeface="Aptos Display"/>
            </a:endParaRPr>
          </a:p>
        </p:txBody>
      </p:sp>
      <p:pic>
        <p:nvPicPr>
          <p:cNvPr id="10242" name="Picture 2" descr="Logo for the Advanced Memory to Support AI for Science project featuring a microscope, computer chip, and brain">
            <a:extLst>
              <a:ext uri="{FF2B5EF4-FFF2-40B4-BE49-F238E27FC236}">
                <a16:creationId xmlns:a16="http://schemas.microsoft.com/office/drawing/2014/main" id="{F86D3BB2-CC1E-2268-2A46-D03C399C40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70627" y="-131125"/>
            <a:ext cx="3821373" cy="1748974"/>
          </a:xfrm>
          <a:prstGeom prst="rect">
            <a:avLst/>
          </a:prstGeom>
          <a:noFill/>
          <a:extLst>
            <a:ext uri="{909E8E84-426E-40DD-AFC4-6F175D3DCCD1}">
              <a14:hiddenFill xmlns:a14="http://schemas.microsoft.com/office/drawing/2010/main">
                <a:solidFill>
                  <a:srgbClr val="FFFFFF"/>
                </a:solidFill>
              </a14:hiddenFill>
            </a:ext>
          </a:extLst>
        </p:spPr>
      </p:pic>
      <p:sp>
        <p:nvSpPr>
          <p:cNvPr id="3" name="Text 5">
            <a:extLst>
              <a:ext uri="{FF2B5EF4-FFF2-40B4-BE49-F238E27FC236}">
                <a16:creationId xmlns:a16="http://schemas.microsoft.com/office/drawing/2014/main" id="{CD3E34E7-1100-B708-FE44-A1F741134113}"/>
              </a:ext>
            </a:extLst>
          </p:cNvPr>
          <p:cNvSpPr/>
          <p:nvPr/>
        </p:nvSpPr>
        <p:spPr>
          <a:xfrm>
            <a:off x="1042824" y="1611637"/>
            <a:ext cx="10824882" cy="1210511"/>
          </a:xfrm>
          <a:prstGeom prst="rect">
            <a:avLst/>
          </a:prstGeom>
          <a:noFill/>
          <a:ln/>
        </p:spPr>
        <p:txBody>
          <a:bodyPr wrap="square" lIns="0" tIns="0" rIns="0" bIns="0" rtlCol="0" anchor="ctr"/>
          <a:lstStyle/>
          <a:p>
            <a:pPr marL="285115" indent="-285115">
              <a:lnSpc>
                <a:spcPct val="150000"/>
              </a:lnSpc>
              <a:buFont typeface="Arial" panose="020B0604020202020204" pitchFamily="34" charset="0"/>
              <a:buChar char="•"/>
            </a:pPr>
            <a:r>
              <a:rPr lang="en-US"/>
              <a:t>The Crete computing system—a prototype memory-to-processor configuration that will offer </a:t>
            </a:r>
            <a:r>
              <a:rPr lang="en-US" b="1"/>
              <a:t>15 Terabytes</a:t>
            </a:r>
            <a:r>
              <a:rPr lang="en-US"/>
              <a:t> of active CXL memory co-located with the system processors—was developed as part of the AMAIS project</a:t>
            </a:r>
            <a:endParaRPr lang="en-US">
              <a:cs typeface="Arial"/>
            </a:endParaRPr>
          </a:p>
          <a:p>
            <a:pPr marL="285115" indent="-285115">
              <a:lnSpc>
                <a:spcPct val="150000"/>
              </a:lnSpc>
              <a:buFont typeface="Arial" panose="020B0604020202020204" pitchFamily="34" charset="0"/>
              <a:buChar char="•"/>
            </a:pPr>
            <a:r>
              <a:rPr lang="en-US"/>
              <a:t>Will open to the public access soon with an application process</a:t>
            </a:r>
            <a:endParaRPr lang="en-US">
              <a:cs typeface="Arial"/>
            </a:endParaRPr>
          </a:p>
        </p:txBody>
      </p:sp>
      <p:sp>
        <p:nvSpPr>
          <p:cNvPr id="6" name="TextBox 5">
            <a:extLst>
              <a:ext uri="{FF2B5EF4-FFF2-40B4-BE49-F238E27FC236}">
                <a16:creationId xmlns:a16="http://schemas.microsoft.com/office/drawing/2014/main" id="{F75CAD4A-E321-5E2C-EEDB-816B19F5CD2A}"/>
              </a:ext>
            </a:extLst>
          </p:cNvPr>
          <p:cNvSpPr txBox="1"/>
          <p:nvPr/>
        </p:nvSpPr>
        <p:spPr>
          <a:xfrm>
            <a:off x="1244394" y="6564877"/>
            <a:ext cx="6096000" cy="348878"/>
          </a:xfrm>
          <a:prstGeom prst="rect">
            <a:avLst/>
          </a:prstGeom>
          <a:noFill/>
        </p:spPr>
        <p:txBody>
          <a:bodyPr wrap="square">
            <a:spAutoFit/>
          </a:bodyPr>
          <a:lstStyle/>
          <a:p>
            <a:r>
              <a:rPr lang="en-US" sz="1667" b="1" dirty="0">
                <a:solidFill>
                  <a:srgbClr val="C8722E"/>
                </a:solidFill>
              </a:rPr>
              <a:t>https://</a:t>
            </a:r>
            <a:r>
              <a:rPr lang="en-US" sz="1667" b="1" dirty="0" err="1">
                <a:solidFill>
                  <a:srgbClr val="C8722E"/>
                </a:solidFill>
              </a:rPr>
              <a:t>www.pnnl.gov</a:t>
            </a:r>
            <a:r>
              <a:rPr lang="en-US" sz="1667" b="1" dirty="0">
                <a:solidFill>
                  <a:srgbClr val="C8722E"/>
                </a:solidFill>
              </a:rPr>
              <a:t>/projects/</a:t>
            </a:r>
            <a:r>
              <a:rPr lang="en-US" sz="1667" b="1" dirty="0" err="1">
                <a:solidFill>
                  <a:srgbClr val="C8722E"/>
                </a:solidFill>
              </a:rPr>
              <a:t>amais</a:t>
            </a:r>
            <a:r>
              <a:rPr lang="en-US" sz="1667" b="1" dirty="0">
                <a:solidFill>
                  <a:srgbClr val="C8722E"/>
                </a:solidFill>
              </a:rPr>
              <a:t>/</a:t>
            </a:r>
            <a:r>
              <a:rPr lang="en-US" sz="1667" b="1" dirty="0" err="1">
                <a:solidFill>
                  <a:srgbClr val="C8722E"/>
                </a:solidFill>
              </a:rPr>
              <a:t>crete</a:t>
            </a:r>
            <a:endParaRPr lang="en-US" sz="1667" b="1" dirty="0">
              <a:solidFill>
                <a:srgbClr val="C8722E"/>
              </a:solidFill>
            </a:endParaRPr>
          </a:p>
        </p:txBody>
      </p:sp>
    </p:spTree>
    <p:extLst>
      <p:ext uri="{BB962C8B-B14F-4D97-AF65-F5344CB8AC3E}">
        <p14:creationId xmlns:p14="http://schemas.microsoft.com/office/powerpoint/2010/main" val="3416744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D7A018-432D-BE44-2A80-85B9278A3B3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A09373-663B-D602-3788-F332D1596B2E}"/>
              </a:ext>
            </a:extLst>
          </p:cNvPr>
          <p:cNvSpPr>
            <a:spLocks noGrp="1"/>
          </p:cNvSpPr>
          <p:nvPr>
            <p:ph type="sldNum" sz="quarter" idx="12"/>
          </p:nvPr>
        </p:nvSpPr>
        <p:spPr/>
        <p:txBody>
          <a:bodyPr/>
          <a:lstStyle/>
          <a:p>
            <a:fld id="{FE7A4BB3-E848-5A44-82DF-322201952CD8}" type="slidenum">
              <a:rPr lang="en-US" smtClean="0"/>
              <a:pPr/>
              <a:t>15</a:t>
            </a:fld>
            <a:endParaRPr lang="en-US"/>
          </a:p>
        </p:txBody>
      </p:sp>
      <p:sp>
        <p:nvSpPr>
          <p:cNvPr id="4" name="Title 3">
            <a:extLst>
              <a:ext uri="{FF2B5EF4-FFF2-40B4-BE49-F238E27FC236}">
                <a16:creationId xmlns:a16="http://schemas.microsoft.com/office/drawing/2014/main" id="{6D1FD96F-2283-FC1D-E02F-79C1C58CF833}"/>
              </a:ext>
            </a:extLst>
          </p:cNvPr>
          <p:cNvSpPr>
            <a:spLocks noGrp="1"/>
          </p:cNvSpPr>
          <p:nvPr>
            <p:ph type="title"/>
          </p:nvPr>
        </p:nvSpPr>
        <p:spPr>
          <a:xfrm>
            <a:off x="2667000" y="228599"/>
            <a:ext cx="9144000" cy="1000433"/>
          </a:xfrm>
        </p:spPr>
        <p:txBody>
          <a:bodyPr/>
          <a:lstStyle/>
          <a:p>
            <a:r>
              <a:rPr lang="en-US" err="1"/>
              <a:t>Zett.ai</a:t>
            </a:r>
            <a:endParaRPr lang="en-US"/>
          </a:p>
        </p:txBody>
      </p:sp>
      <p:sp>
        <p:nvSpPr>
          <p:cNvPr id="3" name="Text 5">
            <a:extLst>
              <a:ext uri="{FF2B5EF4-FFF2-40B4-BE49-F238E27FC236}">
                <a16:creationId xmlns:a16="http://schemas.microsoft.com/office/drawing/2014/main" id="{E26DAFF7-E4DE-0928-1876-1A61AC574578}"/>
              </a:ext>
            </a:extLst>
          </p:cNvPr>
          <p:cNvSpPr/>
          <p:nvPr/>
        </p:nvSpPr>
        <p:spPr>
          <a:xfrm>
            <a:off x="859186" y="1262953"/>
            <a:ext cx="11368533" cy="2070798"/>
          </a:xfrm>
          <a:prstGeom prst="rect">
            <a:avLst/>
          </a:prstGeom>
          <a:noFill/>
          <a:ln/>
        </p:spPr>
        <p:txBody>
          <a:bodyPr wrap="square" lIns="0" tIns="0" rIns="0" bIns="0" rtlCol="0" anchor="ctr"/>
          <a:lstStyle/>
          <a:p>
            <a:pPr marL="285115" indent="-285115">
              <a:lnSpc>
                <a:spcPct val="150000"/>
              </a:lnSpc>
              <a:buFont typeface="Arial" panose="020B0604020202020204" pitchFamily="34" charset="0"/>
              <a:buChar char="•"/>
            </a:pPr>
            <a:r>
              <a:rPr lang="en-US" altLang="en-US"/>
              <a:t>Zett.ai is aimed at concrete infrastructure deployments where GPU memory, local inference, and expandable memory capacity directly affect cost, density, and service latency</a:t>
            </a:r>
            <a:endParaRPr lang="en-US" altLang="en-US">
              <a:cs typeface="Arial"/>
            </a:endParaRPr>
          </a:p>
          <a:p>
            <a:pPr marL="285115" indent="-285115">
              <a:lnSpc>
                <a:spcPct val="150000"/>
              </a:lnSpc>
              <a:buFont typeface="Arial" panose="020B0604020202020204" pitchFamily="34" charset="0"/>
              <a:buChar char="•"/>
            </a:pPr>
            <a:r>
              <a:rPr lang="en-US" altLang="en-US"/>
              <a:t>Zett.ai organizes the platform around two building blocks: a server-class RISC-V CPU, a programmable NPU compute base, and a CXL/LPU expansion layer for memory, acceleration, storage, and high-speed I/O</a:t>
            </a:r>
            <a:endParaRPr lang="en-US" altLang="en-US">
              <a:cs typeface="Arial"/>
            </a:endParaRPr>
          </a:p>
        </p:txBody>
      </p:sp>
      <p:sp>
        <p:nvSpPr>
          <p:cNvPr id="5" name="TextBox 4">
            <a:extLst>
              <a:ext uri="{FF2B5EF4-FFF2-40B4-BE49-F238E27FC236}">
                <a16:creationId xmlns:a16="http://schemas.microsoft.com/office/drawing/2014/main" id="{87B7F5BA-5866-5023-F5D1-E11E22F88ACA}"/>
              </a:ext>
            </a:extLst>
          </p:cNvPr>
          <p:cNvSpPr txBox="1"/>
          <p:nvPr/>
        </p:nvSpPr>
        <p:spPr>
          <a:xfrm>
            <a:off x="1143000" y="6395450"/>
            <a:ext cx="6096000" cy="400110"/>
          </a:xfrm>
          <a:prstGeom prst="rect">
            <a:avLst/>
          </a:prstGeom>
          <a:noFill/>
        </p:spPr>
        <p:txBody>
          <a:bodyPr wrap="square">
            <a:spAutoFit/>
          </a:bodyPr>
          <a:lstStyle/>
          <a:p>
            <a:r>
              <a:rPr lang="en-US" sz="2000" b="1">
                <a:solidFill>
                  <a:srgbClr val="C8722E"/>
                </a:solidFill>
              </a:rPr>
              <a:t>https://</a:t>
            </a:r>
            <a:r>
              <a:rPr lang="en-US" sz="2000" b="1" err="1">
                <a:solidFill>
                  <a:srgbClr val="C8722E"/>
                </a:solidFill>
              </a:rPr>
              <a:t>zettai.us</a:t>
            </a:r>
            <a:r>
              <a:rPr lang="en-US" sz="2000" b="1">
                <a:solidFill>
                  <a:srgbClr val="C8722E"/>
                </a:solidFill>
              </a:rPr>
              <a:t>/</a:t>
            </a:r>
          </a:p>
        </p:txBody>
      </p:sp>
      <p:pic>
        <p:nvPicPr>
          <p:cNvPr id="7" name="Picture 6">
            <a:extLst>
              <a:ext uri="{FF2B5EF4-FFF2-40B4-BE49-F238E27FC236}">
                <a16:creationId xmlns:a16="http://schemas.microsoft.com/office/drawing/2014/main" id="{96A29D74-6A3D-8A31-93F8-A94C88386F3D}"/>
              </a:ext>
            </a:extLst>
          </p:cNvPr>
          <p:cNvPicPr>
            <a:picLocks noChangeAspect="1"/>
          </p:cNvPicPr>
          <p:nvPr/>
        </p:nvPicPr>
        <p:blipFill>
          <a:blip r:embed="rId3"/>
          <a:stretch>
            <a:fillRect/>
          </a:stretch>
        </p:blipFill>
        <p:spPr>
          <a:xfrm>
            <a:off x="8973939" y="6391662"/>
            <a:ext cx="2345448" cy="388509"/>
          </a:xfrm>
          <a:prstGeom prst="rect">
            <a:avLst/>
          </a:prstGeom>
        </p:spPr>
      </p:pic>
      <p:pic>
        <p:nvPicPr>
          <p:cNvPr id="9" name="Picture 8">
            <a:extLst>
              <a:ext uri="{FF2B5EF4-FFF2-40B4-BE49-F238E27FC236}">
                <a16:creationId xmlns:a16="http://schemas.microsoft.com/office/drawing/2014/main" id="{07577041-F9C6-6E9F-D3BA-A468E5E6360E}"/>
              </a:ext>
            </a:extLst>
          </p:cNvPr>
          <p:cNvPicPr>
            <a:picLocks noChangeAspect="1"/>
          </p:cNvPicPr>
          <p:nvPr/>
        </p:nvPicPr>
        <p:blipFill>
          <a:blip r:embed="rId4"/>
          <a:stretch>
            <a:fillRect/>
          </a:stretch>
        </p:blipFill>
        <p:spPr>
          <a:xfrm>
            <a:off x="3596177" y="3269883"/>
            <a:ext cx="4510293" cy="3185648"/>
          </a:xfrm>
          <a:prstGeom prst="rect">
            <a:avLst/>
          </a:prstGeom>
        </p:spPr>
      </p:pic>
      <p:pic>
        <p:nvPicPr>
          <p:cNvPr id="11" name="Picture 10">
            <a:extLst>
              <a:ext uri="{FF2B5EF4-FFF2-40B4-BE49-F238E27FC236}">
                <a16:creationId xmlns:a16="http://schemas.microsoft.com/office/drawing/2014/main" id="{56D3879D-4E7D-3069-73EA-C6B1244B7BDB}"/>
              </a:ext>
            </a:extLst>
          </p:cNvPr>
          <p:cNvPicPr>
            <a:picLocks noChangeAspect="1"/>
          </p:cNvPicPr>
          <p:nvPr/>
        </p:nvPicPr>
        <p:blipFill>
          <a:blip r:embed="rId5"/>
          <a:stretch>
            <a:fillRect/>
          </a:stretch>
        </p:blipFill>
        <p:spPr>
          <a:xfrm>
            <a:off x="8434917" y="262519"/>
            <a:ext cx="3376083" cy="1121833"/>
          </a:xfrm>
          <a:prstGeom prst="rect">
            <a:avLst/>
          </a:prstGeom>
        </p:spPr>
      </p:pic>
    </p:spTree>
    <p:extLst>
      <p:ext uri="{BB962C8B-B14F-4D97-AF65-F5344CB8AC3E}">
        <p14:creationId xmlns:p14="http://schemas.microsoft.com/office/powerpoint/2010/main" val="3986604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A0085-5F48-59DB-2580-600571CC494C}"/>
            </a:ext>
          </a:extLst>
        </p:cNvPr>
        <p:cNvGrpSpPr/>
        <p:nvPr/>
      </p:nvGrpSpPr>
      <p:grpSpPr>
        <a:xfrm>
          <a:off x="0" y="0"/>
          <a:ext cx="0" cy="0"/>
          <a:chOff x="0" y="0"/>
          <a:chExt cx="0" cy="0"/>
        </a:xfrm>
      </p:grpSpPr>
      <p:sp>
        <p:nvSpPr>
          <p:cNvPr id="16" name="Title 15">
            <a:extLst>
              <a:ext uri="{FF2B5EF4-FFF2-40B4-BE49-F238E27FC236}">
                <a16:creationId xmlns:a16="http://schemas.microsoft.com/office/drawing/2014/main" id="{71E81AA9-A7BF-6424-96F8-CE4BC04EE716}"/>
              </a:ext>
            </a:extLst>
          </p:cNvPr>
          <p:cNvSpPr>
            <a:spLocks noGrp="1"/>
          </p:cNvSpPr>
          <p:nvPr>
            <p:ph type="ctrTitle"/>
          </p:nvPr>
        </p:nvSpPr>
        <p:spPr>
          <a:xfrm>
            <a:off x="1142108" y="1433765"/>
            <a:ext cx="4012598" cy="1995236"/>
          </a:xfrm>
        </p:spPr>
        <p:txBody>
          <a:bodyPr/>
          <a:lstStyle/>
          <a:p>
            <a:r>
              <a:rPr lang="en-US" sz="3000"/>
              <a:t>IPDPS 2026 </a:t>
            </a:r>
            <a:br>
              <a:rPr lang="en-US" sz="3000"/>
            </a:br>
            <a:r>
              <a:rPr lang="en-US" sz="2667"/>
              <a:t>1st Tutorial on OCEAN:</a:t>
            </a:r>
            <a:br>
              <a:rPr lang="en-US" sz="2667" b="0"/>
            </a:br>
            <a:r>
              <a:rPr lang="en-US" sz="2667"/>
              <a:t>An Open-Source CXL Emulation Platform at Hyperscale</a:t>
            </a:r>
            <a:endParaRPr lang="en-US" sz="3000" b="0"/>
          </a:p>
        </p:txBody>
      </p:sp>
      <p:sp>
        <p:nvSpPr>
          <p:cNvPr id="3" name="Text Placeholder 2">
            <a:extLst>
              <a:ext uri="{FF2B5EF4-FFF2-40B4-BE49-F238E27FC236}">
                <a16:creationId xmlns:a16="http://schemas.microsoft.com/office/drawing/2014/main" id="{AC1B11FD-6283-D814-1416-2EF3B36712B1}"/>
              </a:ext>
            </a:extLst>
          </p:cNvPr>
          <p:cNvSpPr>
            <a:spLocks noGrp="1"/>
          </p:cNvSpPr>
          <p:nvPr>
            <p:ph type="body" sz="quarter" idx="11"/>
          </p:nvPr>
        </p:nvSpPr>
        <p:spPr>
          <a:xfrm>
            <a:off x="2867813" y="203551"/>
            <a:ext cx="2085187" cy="470539"/>
          </a:xfrm>
        </p:spPr>
        <p:txBody>
          <a:bodyPr/>
          <a:lstStyle/>
          <a:p>
            <a:r>
              <a:rPr lang="en-US" sz="1500"/>
              <a:t>IPDPS 2026 Tutorial</a:t>
            </a:r>
          </a:p>
        </p:txBody>
      </p:sp>
      <p:sp>
        <p:nvSpPr>
          <p:cNvPr id="6" name="TextBox 5">
            <a:extLst>
              <a:ext uri="{FF2B5EF4-FFF2-40B4-BE49-F238E27FC236}">
                <a16:creationId xmlns:a16="http://schemas.microsoft.com/office/drawing/2014/main" id="{E5B79925-880D-B17E-0DDF-42788A2D672A}"/>
              </a:ext>
            </a:extLst>
          </p:cNvPr>
          <p:cNvSpPr txBox="1"/>
          <p:nvPr/>
        </p:nvSpPr>
        <p:spPr>
          <a:xfrm>
            <a:off x="1143000" y="6477000"/>
            <a:ext cx="3810000" cy="381000"/>
          </a:xfrm>
          <a:prstGeom prst="rect">
            <a:avLst/>
          </a:prstGeom>
          <a:noFill/>
        </p:spPr>
        <p:txBody>
          <a:bodyPr wrap="square" lIns="0" tIns="0" rIns="0" bIns="0" rtlCol="0" anchor="ctr" anchorCtr="0">
            <a:noAutofit/>
          </a:bodyPr>
          <a:lstStyle/>
          <a:p>
            <a:pPr>
              <a:spcAft>
                <a:spcPts val="500"/>
              </a:spcAft>
            </a:pPr>
            <a:r>
              <a:rPr lang="en-US" sz="667">
                <a:solidFill>
                  <a:schemeClr val="bg1">
                    <a:lumMod val="50000"/>
                    <a:alpha val="75000"/>
                  </a:schemeClr>
                </a:solidFill>
                <a:latin typeface="Arial" panose="020B0604020202020204" pitchFamily="34" charset="0"/>
                <a:cs typeface="Arial" panose="020B0604020202020204" pitchFamily="34" charset="0"/>
              </a:rPr>
              <a:t>PNNL-SA-160879</a:t>
            </a:r>
          </a:p>
        </p:txBody>
      </p:sp>
      <p:sp>
        <p:nvSpPr>
          <p:cNvPr id="4" name="Rectangle 3">
            <a:extLst>
              <a:ext uri="{FF2B5EF4-FFF2-40B4-BE49-F238E27FC236}">
                <a16:creationId xmlns:a16="http://schemas.microsoft.com/office/drawing/2014/main" id="{1879852F-E26F-9B51-B5E7-F2119CD9139B}"/>
              </a:ext>
            </a:extLst>
          </p:cNvPr>
          <p:cNvSpPr/>
          <p:nvPr/>
        </p:nvSpPr>
        <p:spPr>
          <a:xfrm>
            <a:off x="1142108" y="3860132"/>
            <a:ext cx="4147068" cy="177674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0000"/>
              </a:lnSpc>
            </a:pPr>
            <a:r>
              <a:rPr lang="en-US" sz="2000" b="1">
                <a:solidFill>
                  <a:srgbClr val="C8722E"/>
                </a:solidFill>
                <a:latin typeface="Arial" panose="020B0604020202020204" pitchFamily="34" charset="0"/>
                <a:cs typeface="Arial" panose="020B0604020202020204" pitchFamily="34" charset="0"/>
              </a:rPr>
              <a:t>Presenters: </a:t>
            </a:r>
          </a:p>
          <a:p>
            <a:pPr>
              <a:lnSpc>
                <a:spcPct val="100000"/>
              </a:lnSpc>
            </a:pPr>
            <a:r>
              <a:rPr lang="en-US" sz="1667">
                <a:solidFill>
                  <a:sysClr val="windowText" lastClr="000000"/>
                </a:solidFill>
              </a:rPr>
              <a:t>Luanzheng (Lenny) Guo, Andres Marquez, Mujahid Al Rafi, </a:t>
            </a:r>
            <a:r>
              <a:rPr lang="en-US" sz="1667" b="1">
                <a:solidFill>
                  <a:sysClr val="windowText" lastClr="000000"/>
                </a:solidFill>
              </a:rPr>
              <a:t>PNNL</a:t>
            </a:r>
          </a:p>
          <a:p>
            <a:r>
              <a:rPr lang="en-US" sz="1667">
                <a:solidFill>
                  <a:sysClr val="windowText" lastClr="000000"/>
                </a:solidFill>
              </a:rPr>
              <a:t>Yiwei (Vickie) Yang, </a:t>
            </a:r>
            <a:r>
              <a:rPr lang="en-US" sz="1667" b="1">
                <a:solidFill>
                  <a:sysClr val="windowText" lastClr="000000"/>
                </a:solidFill>
              </a:rPr>
              <a:t>UCSC &amp; </a:t>
            </a:r>
            <a:r>
              <a:rPr lang="en-US" sz="1667" b="1" err="1">
                <a:solidFill>
                  <a:sysClr val="windowText" lastClr="000000"/>
                </a:solidFill>
              </a:rPr>
              <a:t>Zett.ai</a:t>
            </a:r>
            <a:endParaRPr lang="en-US" sz="1667" b="1">
              <a:solidFill>
                <a:sysClr val="windowText" lastClr="000000"/>
              </a:solidFill>
            </a:endParaRPr>
          </a:p>
          <a:p>
            <a:r>
              <a:rPr lang="en-US" sz="1667">
                <a:solidFill>
                  <a:sysClr val="windowText" lastClr="000000"/>
                </a:solidFill>
              </a:rPr>
              <a:t>Meng (Candice) Tang, </a:t>
            </a:r>
            <a:r>
              <a:rPr lang="en-US" sz="1667" b="1">
                <a:solidFill>
                  <a:sysClr val="windowText" lastClr="000000"/>
                </a:solidFill>
              </a:rPr>
              <a:t>Illinois Institute of Technology</a:t>
            </a:r>
          </a:p>
          <a:p>
            <a:pPr>
              <a:lnSpc>
                <a:spcPct val="100000"/>
              </a:lnSpc>
            </a:pPr>
            <a:r>
              <a:rPr lang="en-US" sz="1667">
                <a:solidFill>
                  <a:sysClr val="windowText" lastClr="000000"/>
                </a:solidFill>
              </a:rPr>
              <a:t>Kenza Bouasker, </a:t>
            </a:r>
            <a:r>
              <a:rPr lang="en-US" sz="1667" b="1">
                <a:solidFill>
                  <a:sysClr val="windowText" lastClr="000000"/>
                </a:solidFill>
              </a:rPr>
              <a:t>UW &amp; EPFL</a:t>
            </a:r>
          </a:p>
        </p:txBody>
      </p:sp>
      <p:sp>
        <p:nvSpPr>
          <p:cNvPr id="8" name="Rounded Rectangular Callout 7">
            <a:extLst>
              <a:ext uri="{FF2B5EF4-FFF2-40B4-BE49-F238E27FC236}">
                <a16:creationId xmlns:a16="http://schemas.microsoft.com/office/drawing/2014/main" id="{603BA31D-4D6D-D984-4E37-6B554B41ECB0}"/>
              </a:ext>
            </a:extLst>
          </p:cNvPr>
          <p:cNvSpPr/>
          <p:nvPr/>
        </p:nvSpPr>
        <p:spPr>
          <a:xfrm>
            <a:off x="5524500" y="293509"/>
            <a:ext cx="6519333" cy="5955949"/>
          </a:xfrm>
          <a:prstGeom prst="wedgeRoundRectCallout">
            <a:avLst/>
          </a:prstGeom>
          <a:solidFill>
            <a:srgbClr val="FFFFFF">
              <a:alpha val="69804"/>
            </a:srgbClr>
          </a:solidFill>
          <a:ln w="76200">
            <a:solidFill>
              <a:srgbClr val="FFFF00"/>
            </a:solidFill>
          </a:ln>
        </p:spPr>
        <p:style>
          <a:lnRef idx="2">
            <a:schemeClr val="accent6">
              <a:shade val="15000"/>
            </a:schemeClr>
          </a:lnRef>
          <a:fillRef idx="1">
            <a:schemeClr val="accent6"/>
          </a:fillRef>
          <a:effectRef idx="0">
            <a:schemeClr val="accent6"/>
          </a:effectRef>
          <a:fontRef idx="minor">
            <a:schemeClr val="lt1"/>
          </a:fontRef>
        </p:style>
        <p:txBody>
          <a:bodyPr lIns="91440" tIns="45720" rIns="91440" bIns="45720" rtlCol="0" anchor="ctr"/>
          <a:lstStyle/>
          <a:p>
            <a:r>
              <a:rPr lang="en-US" sz="2000" b="1" dirty="0">
                <a:solidFill>
                  <a:schemeClr val="accent2"/>
                </a:solidFill>
              </a:rPr>
              <a:t>Materials used in this tutorial: </a:t>
            </a:r>
            <a:endParaRPr lang="en-US" sz="2000" b="1" dirty="0">
              <a:solidFill>
                <a:schemeClr val="accent2"/>
              </a:solidFill>
              <a:cs typeface="Arial"/>
            </a:endParaRPr>
          </a:p>
          <a:p>
            <a:pPr marL="380365" indent="-380365">
              <a:buAutoNum type="arabicParenR"/>
            </a:pPr>
            <a:r>
              <a:rPr lang="en-US" b="1" dirty="0">
                <a:solidFill>
                  <a:schemeClr val="accent2"/>
                </a:solidFill>
                <a:hlinkClick r:id="rId3">
                  <a:extLst>
                    <a:ext uri="{A12FA001-AC4F-418D-AE19-62706E023703}">
                      <ahyp:hlinkClr xmlns:ahyp="http://schemas.microsoft.com/office/drawing/2018/hyperlinkcolor" val="tx"/>
                    </a:ext>
                  </a:extLst>
                </a:hlinkClick>
              </a:rPr>
              <a:t>Document: </a:t>
            </a:r>
            <a:r>
              <a:rPr lang="en-US" dirty="0">
                <a:solidFill>
                  <a:srgbClr val="1E7F8E"/>
                </a:solidFill>
                <a:latin typeface="Aptos"/>
                <a:cs typeface="Arial"/>
                <a:hlinkClick r:id="rId3">
                  <a:extLst>
                    <a:ext uri="{A12FA001-AC4F-418D-AE19-62706E023703}">
                      <ahyp:hlinkClr xmlns:ahyp="http://schemas.microsoft.com/office/drawing/2018/hyperlinkcolor" val="tx"/>
                    </a:ext>
                  </a:extLst>
                </a:hlinkClick>
              </a:rPr>
              <a:t>https://ocean.readthedocs.io</a:t>
            </a:r>
            <a:endParaRPr lang="en-US" dirty="0">
              <a:solidFill>
                <a:srgbClr val="1E7F8E"/>
              </a:solidFill>
              <a:latin typeface="Aptos"/>
              <a:cs typeface="Arial"/>
            </a:endParaRPr>
          </a:p>
          <a:p>
            <a:pPr marL="380365" indent="-380365">
              <a:buAutoNum type="arabicParenR"/>
            </a:pPr>
            <a:r>
              <a:rPr lang="en-US" b="1" dirty="0">
                <a:solidFill>
                  <a:schemeClr val="accent2"/>
                </a:solidFill>
                <a:hlinkClick r:id="rId4">
                  <a:extLst>
                    <a:ext uri="{A12FA001-AC4F-418D-AE19-62706E023703}">
                      <ahyp:hlinkClr xmlns:ahyp="http://schemas.microsoft.com/office/drawing/2018/hyperlinkcolor" val="tx"/>
                    </a:ext>
                  </a:extLst>
                </a:hlinkClick>
              </a:rPr>
              <a:t>Git: </a:t>
            </a:r>
            <a:r>
              <a:rPr lang="en-US" dirty="0">
                <a:solidFill>
                  <a:srgbClr val="1E7F8E"/>
                </a:solidFill>
                <a:latin typeface="Aptos"/>
                <a:cs typeface="Arial"/>
                <a:hlinkClick r:id="rId4">
                  <a:extLst>
                    <a:ext uri="{A12FA001-AC4F-418D-AE19-62706E023703}">
                      <ahyp:hlinkClr xmlns:ahyp="http://schemas.microsoft.com/office/drawing/2018/hyperlinkcolor" val="tx"/>
                    </a:ext>
                  </a:extLst>
                </a:hlinkClick>
              </a:rPr>
              <a:t>https://github.com/cxl-emu/OCEAN</a:t>
            </a:r>
            <a:r>
              <a:rPr lang="en-US" dirty="0">
                <a:solidFill>
                  <a:srgbClr val="1E7F8E"/>
                </a:solidFill>
                <a:latin typeface="Aptos"/>
                <a:cs typeface="Arial"/>
              </a:rPr>
              <a:t>  </a:t>
            </a:r>
          </a:p>
          <a:p>
            <a:pPr marL="380365" indent="-380365">
              <a:buAutoNum type="arabicParenR"/>
            </a:pPr>
            <a:r>
              <a:rPr lang="en-US" b="1" dirty="0">
                <a:solidFill>
                  <a:schemeClr val="accent2"/>
                </a:solidFill>
              </a:rPr>
              <a:t>OCEAN deployment guide: </a:t>
            </a:r>
            <a:r>
              <a:rPr lang="en-US" dirty="0">
                <a:solidFill>
                  <a:srgbClr val="1E7F8E"/>
                </a:solidFill>
                <a:latin typeface="Aptos"/>
                <a:cs typeface="Arial"/>
                <a:hlinkClick r:id="rId5">
                  <a:extLst>
                    <a:ext uri="{A12FA001-AC4F-418D-AE19-62706E023703}">
                      <ahyp:hlinkClr xmlns:ahyp="http://schemas.microsoft.com/office/drawing/2018/hyperlinkcolor" val="tx"/>
                    </a:ext>
                  </a:extLst>
                </a:hlinkClick>
              </a:rPr>
              <a:t>https://docs.google.com/document/d/18nsbhXxNyZQN49KzRqq4YlFLQ-Yk9bth/edit</a:t>
            </a:r>
            <a:r>
              <a:rPr lang="en-US" dirty="0">
                <a:solidFill>
                  <a:srgbClr val="1E7F8E"/>
                </a:solidFill>
                <a:latin typeface="Aptos"/>
                <a:cs typeface="Arial"/>
              </a:rPr>
              <a:t> </a:t>
            </a:r>
          </a:p>
          <a:p>
            <a:pPr marL="380365" indent="-380365">
              <a:buAutoNum type="arabicParenR"/>
            </a:pPr>
            <a:r>
              <a:rPr lang="en-US" b="1" dirty="0">
                <a:solidFill>
                  <a:schemeClr val="accent2"/>
                </a:solidFill>
              </a:rPr>
              <a:t>WASM link: </a:t>
            </a:r>
            <a:r>
              <a:rPr lang="en-US" dirty="0">
                <a:solidFill>
                  <a:srgbClr val="1E7F8E"/>
                </a:solidFill>
                <a:latin typeface="Aptos"/>
                <a:cs typeface="Arial"/>
                <a:hlinkClick r:id="rId6">
                  <a:extLst>
                    <a:ext uri="{A12FA001-AC4F-418D-AE19-62706E023703}">
                      <ahyp:hlinkClr xmlns:ahyp="http://schemas.microsoft.com/office/drawing/2018/hyperlinkcolor" val="tx"/>
                    </a:ext>
                  </a:extLst>
                </a:hlinkClick>
              </a:rPr>
              <a:t>https://asplos.dev/cxl2/</a:t>
            </a:r>
            <a:endParaRPr lang="en-US" dirty="0">
              <a:solidFill>
                <a:srgbClr val="1E7F8E"/>
              </a:solidFill>
              <a:latin typeface="Aptos"/>
              <a:cs typeface="Arial"/>
            </a:endParaRPr>
          </a:p>
          <a:p>
            <a:pPr marL="380365" indent="-380365">
              <a:buAutoNum type="arabicParenR"/>
            </a:pPr>
            <a:r>
              <a:rPr lang="en-US" b="1" dirty="0">
                <a:solidFill>
                  <a:schemeClr val="accent2"/>
                </a:solidFill>
              </a:rPr>
              <a:t>WASM Instructions: </a:t>
            </a:r>
            <a:r>
              <a:rPr lang="en-US" dirty="0">
                <a:solidFill>
                  <a:srgbClr val="1E7F8E"/>
                </a:solidFill>
                <a:latin typeface="Aptos"/>
                <a:cs typeface="Arial"/>
                <a:hlinkClick r:id="rId7">
                  <a:extLst>
                    <a:ext uri="{A12FA001-AC4F-418D-AE19-62706E023703}">
                      <ahyp:hlinkClr xmlns:ahyp="http://schemas.microsoft.com/office/drawing/2018/hyperlinkcolor" val="tx"/>
                    </a:ext>
                  </a:extLst>
                </a:hlinkClick>
              </a:rPr>
              <a:t>https://docs.google.com/document/d/1u_TabBSlr1Vlxb51-tlG3hLKTDs9XJu7V2wV1wDqYwk/edit?tab=t.0</a:t>
            </a:r>
            <a:endParaRPr lang="en-US" dirty="0">
              <a:solidFill>
                <a:srgbClr val="1E7F8E"/>
              </a:solidFill>
              <a:latin typeface="Aptos"/>
              <a:cs typeface="Arial"/>
            </a:endParaRPr>
          </a:p>
          <a:p>
            <a:pPr marL="380365" indent="-380365">
              <a:buAutoNum type="arabicParenR"/>
            </a:pPr>
            <a:r>
              <a:rPr lang="en-US" b="1" dirty="0">
                <a:solidFill>
                  <a:schemeClr val="accent2"/>
                </a:solidFill>
                <a:cs typeface="Arial"/>
              </a:rPr>
              <a:t>Q&amp;A for hands-on session:</a:t>
            </a:r>
            <a:r>
              <a:rPr lang="en-US" dirty="0">
                <a:solidFill>
                  <a:schemeClr val="accent2"/>
                </a:solidFill>
                <a:cs typeface="Arial"/>
              </a:rPr>
              <a:t> </a:t>
            </a:r>
            <a:r>
              <a:rPr lang="en-US" dirty="0">
                <a:solidFill>
                  <a:srgbClr val="1E7F8E"/>
                </a:solidFill>
                <a:latin typeface="Aptos"/>
                <a:cs typeface="Arial"/>
                <a:hlinkClick r:id="rId8">
                  <a:extLst>
                    <a:ext uri="{A12FA001-AC4F-418D-AE19-62706E023703}">
                      <ahyp:hlinkClr xmlns:ahyp="http://schemas.microsoft.com/office/drawing/2018/hyperlinkcolor" val="tx"/>
                    </a:ext>
                  </a:extLst>
                </a:hlinkClick>
              </a:rPr>
              <a:t>https://washington.zoom.us/j/92251532033?pwd=daTMb2wVFzO4HedlGVOezUMckY3dak.1</a:t>
            </a:r>
          </a:p>
        </p:txBody>
      </p:sp>
      <p:pic>
        <p:nvPicPr>
          <p:cNvPr id="2" name="Picture 1">
            <a:extLst>
              <a:ext uri="{FF2B5EF4-FFF2-40B4-BE49-F238E27FC236}">
                <a16:creationId xmlns:a16="http://schemas.microsoft.com/office/drawing/2014/main" id="{967FB1CC-572B-8369-0EE4-8FD03E1DDCD7}"/>
              </a:ext>
            </a:extLst>
          </p:cNvPr>
          <p:cNvPicPr>
            <a:picLocks noChangeAspect="1"/>
          </p:cNvPicPr>
          <p:nvPr/>
        </p:nvPicPr>
        <p:blipFill>
          <a:blip r:embed="rId9"/>
          <a:stretch>
            <a:fillRect/>
          </a:stretch>
        </p:blipFill>
        <p:spPr>
          <a:xfrm>
            <a:off x="10710198" y="5218470"/>
            <a:ext cx="1102352" cy="1117663"/>
          </a:xfrm>
          <a:prstGeom prst="rect">
            <a:avLst/>
          </a:prstGeom>
        </p:spPr>
      </p:pic>
      <p:pic>
        <p:nvPicPr>
          <p:cNvPr id="5" name="Picture 4">
            <a:extLst>
              <a:ext uri="{FF2B5EF4-FFF2-40B4-BE49-F238E27FC236}">
                <a16:creationId xmlns:a16="http://schemas.microsoft.com/office/drawing/2014/main" id="{EB1EB090-BDFC-1898-2AFF-0366981FB6E6}"/>
              </a:ext>
            </a:extLst>
          </p:cNvPr>
          <p:cNvPicPr>
            <a:picLocks noChangeAspect="1"/>
          </p:cNvPicPr>
          <p:nvPr/>
        </p:nvPicPr>
        <p:blipFill>
          <a:blip r:embed="rId10"/>
          <a:stretch>
            <a:fillRect/>
          </a:stretch>
        </p:blipFill>
        <p:spPr>
          <a:xfrm>
            <a:off x="9086990" y="5218288"/>
            <a:ext cx="1113795" cy="1117663"/>
          </a:xfrm>
          <a:prstGeom prst="rect">
            <a:avLst/>
          </a:prstGeom>
        </p:spPr>
      </p:pic>
    </p:spTree>
    <p:extLst>
      <p:ext uri="{BB962C8B-B14F-4D97-AF65-F5344CB8AC3E}">
        <p14:creationId xmlns:p14="http://schemas.microsoft.com/office/powerpoint/2010/main" val="1215815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B664A-DB53-5861-56E4-D5A0F7FFF1B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DE0E17-03E3-923D-C355-9DEB74EE992F}"/>
              </a:ext>
            </a:extLst>
          </p:cNvPr>
          <p:cNvSpPr>
            <a:spLocks noGrp="1"/>
          </p:cNvSpPr>
          <p:nvPr>
            <p:ph type="sldNum" sz="quarter" idx="12"/>
          </p:nvPr>
        </p:nvSpPr>
        <p:spPr/>
        <p:txBody>
          <a:bodyPr/>
          <a:lstStyle/>
          <a:p>
            <a:fld id="{FE7A4BB3-E848-5A44-82DF-322201952CD8}" type="slidenum">
              <a:rPr lang="en-US" smtClean="0"/>
              <a:pPr/>
              <a:t>17</a:t>
            </a:fld>
            <a:endParaRPr lang="en-US"/>
          </a:p>
        </p:txBody>
      </p:sp>
      <p:sp>
        <p:nvSpPr>
          <p:cNvPr id="4" name="Title 3">
            <a:extLst>
              <a:ext uri="{FF2B5EF4-FFF2-40B4-BE49-F238E27FC236}">
                <a16:creationId xmlns:a16="http://schemas.microsoft.com/office/drawing/2014/main" id="{83B5E0FF-0E1F-B8C0-3527-B6929296C97A}"/>
              </a:ext>
            </a:extLst>
          </p:cNvPr>
          <p:cNvSpPr>
            <a:spLocks noGrp="1"/>
          </p:cNvSpPr>
          <p:nvPr>
            <p:ph type="title"/>
          </p:nvPr>
        </p:nvSpPr>
        <p:spPr/>
        <p:txBody>
          <a:bodyPr/>
          <a:lstStyle/>
          <a:p>
            <a:r>
              <a:rPr lang="en-US">
                <a:solidFill>
                  <a:srgbClr val="1E293B"/>
                </a:solidFill>
                <a:latin typeface="Aptos Display"/>
                <a:ea typeface="Aptos Display" pitchFamily="34" charset="-122"/>
                <a:cs typeface="Aptos Display" pitchFamily="34" charset="-120"/>
              </a:rPr>
              <a:t>Why this tutorial now?</a:t>
            </a:r>
            <a:endParaRPr lang="en-US">
              <a:latin typeface="Aptos Display"/>
            </a:endParaRPr>
          </a:p>
        </p:txBody>
      </p:sp>
      <p:sp>
        <p:nvSpPr>
          <p:cNvPr id="15" name="Shape 6">
            <a:extLst>
              <a:ext uri="{FF2B5EF4-FFF2-40B4-BE49-F238E27FC236}">
                <a16:creationId xmlns:a16="http://schemas.microsoft.com/office/drawing/2014/main" id="{F770A154-D1C2-A41D-7FBD-D0F46D587560}"/>
              </a:ext>
            </a:extLst>
          </p:cNvPr>
          <p:cNvSpPr/>
          <p:nvPr/>
        </p:nvSpPr>
        <p:spPr>
          <a:xfrm>
            <a:off x="2285671" y="2449858"/>
            <a:ext cx="2574506" cy="2699590"/>
          </a:xfrm>
          <a:prstGeom prst="roundRect">
            <a:avLst/>
          </a:prstGeom>
          <a:solidFill>
            <a:srgbClr val="FDECEC"/>
          </a:solidFill>
          <a:ln w="12700">
            <a:solidFill>
              <a:srgbClr val="C9D4E5"/>
            </a:solidFill>
            <a:prstDash val="solid"/>
          </a:ln>
          <a:effectLst>
            <a:outerShdw blurRad="12700" dist="12700" dir="2700000" algn="bl" rotWithShape="0">
              <a:srgbClr val="000000">
                <a:alpha val="12000"/>
              </a:srgbClr>
            </a:outerShdw>
          </a:effectLst>
        </p:spPr>
        <p:txBody>
          <a:bodyPr/>
          <a:lstStyle/>
          <a:p>
            <a:endParaRPr lang="en-US" sz="1500"/>
          </a:p>
        </p:txBody>
      </p:sp>
      <p:sp>
        <p:nvSpPr>
          <p:cNvPr id="16" name="Shape 7">
            <a:extLst>
              <a:ext uri="{FF2B5EF4-FFF2-40B4-BE49-F238E27FC236}">
                <a16:creationId xmlns:a16="http://schemas.microsoft.com/office/drawing/2014/main" id="{F55CADAA-9CFC-4BB5-7636-F2F28578BB08}"/>
              </a:ext>
            </a:extLst>
          </p:cNvPr>
          <p:cNvSpPr/>
          <p:nvPr/>
        </p:nvSpPr>
        <p:spPr>
          <a:xfrm>
            <a:off x="2399971" y="2564158"/>
            <a:ext cx="365760" cy="365760"/>
          </a:xfrm>
          <a:prstGeom prst="ellipse">
            <a:avLst/>
          </a:prstGeom>
          <a:solidFill>
            <a:srgbClr val="D94B4B"/>
          </a:solidFill>
          <a:ln w="12700">
            <a:solidFill>
              <a:srgbClr val="D94B4B"/>
            </a:solidFill>
            <a:prstDash val="solid"/>
          </a:ln>
        </p:spPr>
        <p:txBody>
          <a:bodyPr/>
          <a:lstStyle/>
          <a:p>
            <a:endParaRPr lang="en-US" sz="1500"/>
          </a:p>
        </p:txBody>
      </p:sp>
      <p:sp>
        <p:nvSpPr>
          <p:cNvPr id="17" name="Text 8">
            <a:extLst>
              <a:ext uri="{FF2B5EF4-FFF2-40B4-BE49-F238E27FC236}">
                <a16:creationId xmlns:a16="http://schemas.microsoft.com/office/drawing/2014/main" id="{CAEDE6FF-2C01-29E9-7394-27FA93552486}"/>
              </a:ext>
            </a:extLst>
          </p:cNvPr>
          <p:cNvSpPr/>
          <p:nvPr/>
        </p:nvSpPr>
        <p:spPr>
          <a:xfrm>
            <a:off x="2399971" y="2640358"/>
            <a:ext cx="365760" cy="137160"/>
          </a:xfrm>
          <a:prstGeom prst="rect">
            <a:avLst/>
          </a:prstGeom>
          <a:noFill/>
          <a:ln/>
        </p:spPr>
        <p:txBody>
          <a:bodyPr wrap="square" lIns="0" tIns="0" rIns="0" bIns="0" rtlCol="0" anchor="ctr"/>
          <a:lstStyle/>
          <a:p>
            <a:pPr algn="ctr"/>
            <a:r>
              <a:rPr lang="en-US" sz="1500" b="1">
                <a:solidFill>
                  <a:srgbClr val="FFFFFF"/>
                </a:solidFill>
              </a:rPr>
              <a:t>1</a:t>
            </a:r>
            <a:endParaRPr lang="en-US" sz="1500"/>
          </a:p>
        </p:txBody>
      </p:sp>
      <p:sp>
        <p:nvSpPr>
          <p:cNvPr id="18" name="Text 9">
            <a:extLst>
              <a:ext uri="{FF2B5EF4-FFF2-40B4-BE49-F238E27FC236}">
                <a16:creationId xmlns:a16="http://schemas.microsoft.com/office/drawing/2014/main" id="{5F872C33-45C2-AF79-76BB-1B898AFC35A2}"/>
              </a:ext>
            </a:extLst>
          </p:cNvPr>
          <p:cNvSpPr/>
          <p:nvPr/>
        </p:nvSpPr>
        <p:spPr>
          <a:xfrm>
            <a:off x="2857171" y="2587018"/>
            <a:ext cx="1524000" cy="198120"/>
          </a:xfrm>
          <a:prstGeom prst="rect">
            <a:avLst/>
          </a:prstGeom>
          <a:noFill/>
          <a:ln/>
        </p:spPr>
        <p:txBody>
          <a:bodyPr wrap="square" lIns="0" tIns="0" rIns="0" bIns="0" rtlCol="0" anchor="ctr"/>
          <a:lstStyle/>
          <a:p>
            <a:r>
              <a:rPr lang="en-US" sz="1667" b="1">
                <a:solidFill>
                  <a:srgbClr val="1E293B"/>
                </a:solidFill>
              </a:rPr>
              <a:t>Hardware gap</a:t>
            </a:r>
            <a:endParaRPr lang="en-US" sz="1667"/>
          </a:p>
        </p:txBody>
      </p:sp>
      <p:sp>
        <p:nvSpPr>
          <p:cNvPr id="19" name="Text 10">
            <a:extLst>
              <a:ext uri="{FF2B5EF4-FFF2-40B4-BE49-F238E27FC236}">
                <a16:creationId xmlns:a16="http://schemas.microsoft.com/office/drawing/2014/main" id="{05067660-90D9-2247-9C76-5F596CFFD7FD}"/>
              </a:ext>
            </a:extLst>
          </p:cNvPr>
          <p:cNvSpPr/>
          <p:nvPr/>
        </p:nvSpPr>
        <p:spPr>
          <a:xfrm>
            <a:off x="2398383" y="3019770"/>
            <a:ext cx="2359025" cy="1223963"/>
          </a:xfrm>
          <a:prstGeom prst="rect">
            <a:avLst/>
          </a:prstGeom>
          <a:noFill/>
          <a:ln/>
        </p:spPr>
        <p:txBody>
          <a:bodyPr wrap="square" lIns="0" tIns="0" rIns="0" bIns="0" rtlCol="0" anchor="ctr"/>
          <a:lstStyle/>
          <a:p>
            <a:r>
              <a:rPr lang="en-US" sz="2000">
                <a:solidFill>
                  <a:srgbClr val="333333"/>
                </a:solidFill>
              </a:rPr>
              <a:t>Real multi-host CXL 3.0 hardware is not broadly available for researchers.</a:t>
            </a:r>
          </a:p>
        </p:txBody>
      </p:sp>
      <p:sp>
        <p:nvSpPr>
          <p:cNvPr id="20" name="Shape 11">
            <a:extLst>
              <a:ext uri="{FF2B5EF4-FFF2-40B4-BE49-F238E27FC236}">
                <a16:creationId xmlns:a16="http://schemas.microsoft.com/office/drawing/2014/main" id="{9A29320C-000A-56FD-543B-5BF3606DFA4F}"/>
              </a:ext>
            </a:extLst>
          </p:cNvPr>
          <p:cNvSpPr/>
          <p:nvPr/>
        </p:nvSpPr>
        <p:spPr>
          <a:xfrm>
            <a:off x="2704771" y="4629003"/>
            <a:ext cx="1524000" cy="350520"/>
          </a:xfrm>
          <a:prstGeom prst="roundRect">
            <a:avLst/>
          </a:prstGeom>
          <a:solidFill>
            <a:srgbClr val="D94B4B"/>
          </a:solidFill>
          <a:ln w="12700">
            <a:solidFill>
              <a:srgbClr val="D94B4B"/>
            </a:solidFill>
            <a:prstDash val="solid"/>
          </a:ln>
        </p:spPr>
        <p:txBody>
          <a:bodyPr/>
          <a:lstStyle/>
          <a:p>
            <a:endParaRPr lang="en-US" sz="1500"/>
          </a:p>
        </p:txBody>
      </p:sp>
      <p:sp>
        <p:nvSpPr>
          <p:cNvPr id="21" name="Text 12">
            <a:extLst>
              <a:ext uri="{FF2B5EF4-FFF2-40B4-BE49-F238E27FC236}">
                <a16:creationId xmlns:a16="http://schemas.microsoft.com/office/drawing/2014/main" id="{1713BC2F-AFC1-886E-00B3-33765766BF3E}"/>
              </a:ext>
            </a:extLst>
          </p:cNvPr>
          <p:cNvSpPr/>
          <p:nvPr/>
        </p:nvSpPr>
        <p:spPr>
          <a:xfrm>
            <a:off x="2707340" y="4689963"/>
            <a:ext cx="1402080" cy="228600"/>
          </a:xfrm>
          <a:prstGeom prst="rect">
            <a:avLst/>
          </a:prstGeom>
          <a:noFill/>
          <a:ln/>
        </p:spPr>
        <p:txBody>
          <a:bodyPr wrap="square" lIns="0" tIns="0" rIns="0" bIns="0" rtlCol="0" anchor="ctr"/>
          <a:lstStyle/>
          <a:p>
            <a:pPr algn="ctr"/>
            <a:r>
              <a:rPr lang="en-US" sz="1250" b="1">
                <a:solidFill>
                  <a:srgbClr val="FFFFFF"/>
                </a:solidFill>
              </a:rPr>
              <a:t>scarcity</a:t>
            </a:r>
            <a:endParaRPr lang="en-US" sz="1250"/>
          </a:p>
        </p:txBody>
      </p:sp>
      <p:sp>
        <p:nvSpPr>
          <p:cNvPr id="22" name="Shape 13">
            <a:extLst>
              <a:ext uri="{FF2B5EF4-FFF2-40B4-BE49-F238E27FC236}">
                <a16:creationId xmlns:a16="http://schemas.microsoft.com/office/drawing/2014/main" id="{9934DF7B-32E7-C52E-7DB8-E5A71F0031BD}"/>
              </a:ext>
            </a:extLst>
          </p:cNvPr>
          <p:cNvSpPr/>
          <p:nvPr/>
        </p:nvSpPr>
        <p:spPr>
          <a:xfrm>
            <a:off x="5105071" y="2449858"/>
            <a:ext cx="2464383" cy="2705246"/>
          </a:xfrm>
          <a:prstGeom prst="roundRect">
            <a:avLst/>
          </a:prstGeom>
          <a:solidFill>
            <a:srgbClr val="FFF4DD"/>
          </a:solidFill>
          <a:ln w="12700">
            <a:solidFill>
              <a:srgbClr val="C9D4E5"/>
            </a:solidFill>
            <a:prstDash val="solid"/>
          </a:ln>
          <a:effectLst>
            <a:outerShdw blurRad="12700" dist="12700" dir="2700000" algn="bl" rotWithShape="0">
              <a:srgbClr val="000000">
                <a:alpha val="12000"/>
              </a:srgbClr>
            </a:outerShdw>
          </a:effectLst>
        </p:spPr>
        <p:txBody>
          <a:bodyPr/>
          <a:lstStyle/>
          <a:p>
            <a:endParaRPr lang="en-US" sz="1500"/>
          </a:p>
        </p:txBody>
      </p:sp>
      <p:sp>
        <p:nvSpPr>
          <p:cNvPr id="23" name="Shape 14">
            <a:extLst>
              <a:ext uri="{FF2B5EF4-FFF2-40B4-BE49-F238E27FC236}">
                <a16:creationId xmlns:a16="http://schemas.microsoft.com/office/drawing/2014/main" id="{2ABD33BA-7D7E-51DD-0DE7-3D70853090CF}"/>
              </a:ext>
            </a:extLst>
          </p:cNvPr>
          <p:cNvSpPr/>
          <p:nvPr/>
        </p:nvSpPr>
        <p:spPr>
          <a:xfrm>
            <a:off x="5219371" y="2564158"/>
            <a:ext cx="365760" cy="365760"/>
          </a:xfrm>
          <a:prstGeom prst="ellipse">
            <a:avLst/>
          </a:prstGeom>
          <a:solidFill>
            <a:srgbClr val="F59E0B"/>
          </a:solidFill>
          <a:ln w="12700">
            <a:solidFill>
              <a:srgbClr val="F59E0B"/>
            </a:solidFill>
            <a:prstDash val="solid"/>
          </a:ln>
        </p:spPr>
        <p:txBody>
          <a:bodyPr/>
          <a:lstStyle/>
          <a:p>
            <a:endParaRPr lang="en-US" sz="1500"/>
          </a:p>
        </p:txBody>
      </p:sp>
      <p:sp>
        <p:nvSpPr>
          <p:cNvPr id="24" name="Text 15">
            <a:extLst>
              <a:ext uri="{FF2B5EF4-FFF2-40B4-BE49-F238E27FC236}">
                <a16:creationId xmlns:a16="http://schemas.microsoft.com/office/drawing/2014/main" id="{EC88429A-3C2F-DC7F-AB58-14D86FC25343}"/>
              </a:ext>
            </a:extLst>
          </p:cNvPr>
          <p:cNvSpPr/>
          <p:nvPr/>
        </p:nvSpPr>
        <p:spPr>
          <a:xfrm>
            <a:off x="5219371" y="2640358"/>
            <a:ext cx="365760" cy="137160"/>
          </a:xfrm>
          <a:prstGeom prst="rect">
            <a:avLst/>
          </a:prstGeom>
          <a:noFill/>
          <a:ln/>
        </p:spPr>
        <p:txBody>
          <a:bodyPr wrap="square" lIns="0" tIns="0" rIns="0" bIns="0" rtlCol="0" anchor="ctr"/>
          <a:lstStyle/>
          <a:p>
            <a:pPr algn="ctr"/>
            <a:r>
              <a:rPr lang="en-US" sz="1500" b="1">
                <a:solidFill>
                  <a:srgbClr val="FFFFFF"/>
                </a:solidFill>
              </a:rPr>
              <a:t>2</a:t>
            </a:r>
            <a:endParaRPr lang="en-US" sz="1500"/>
          </a:p>
        </p:txBody>
      </p:sp>
      <p:sp>
        <p:nvSpPr>
          <p:cNvPr id="25" name="Text 16">
            <a:extLst>
              <a:ext uri="{FF2B5EF4-FFF2-40B4-BE49-F238E27FC236}">
                <a16:creationId xmlns:a16="http://schemas.microsoft.com/office/drawing/2014/main" id="{665C9334-A950-81EA-CC3F-E49F64FEF64F}"/>
              </a:ext>
            </a:extLst>
          </p:cNvPr>
          <p:cNvSpPr/>
          <p:nvPr/>
        </p:nvSpPr>
        <p:spPr>
          <a:xfrm>
            <a:off x="5676571" y="2587018"/>
            <a:ext cx="1524000" cy="198120"/>
          </a:xfrm>
          <a:prstGeom prst="rect">
            <a:avLst/>
          </a:prstGeom>
          <a:noFill/>
          <a:ln/>
        </p:spPr>
        <p:txBody>
          <a:bodyPr wrap="square" lIns="0" tIns="0" rIns="0" bIns="0" rtlCol="0" anchor="ctr"/>
          <a:lstStyle/>
          <a:p>
            <a:r>
              <a:rPr lang="en-US" sz="1667" b="1">
                <a:solidFill>
                  <a:srgbClr val="1E293B"/>
                </a:solidFill>
              </a:rPr>
              <a:t>Software gap</a:t>
            </a:r>
            <a:endParaRPr lang="en-US" sz="1667"/>
          </a:p>
        </p:txBody>
      </p:sp>
      <p:sp>
        <p:nvSpPr>
          <p:cNvPr id="26" name="Text 17">
            <a:extLst>
              <a:ext uri="{FF2B5EF4-FFF2-40B4-BE49-F238E27FC236}">
                <a16:creationId xmlns:a16="http://schemas.microsoft.com/office/drawing/2014/main" id="{D4DED646-807E-8616-A37D-B98FA693F129}"/>
              </a:ext>
            </a:extLst>
          </p:cNvPr>
          <p:cNvSpPr/>
          <p:nvPr/>
        </p:nvSpPr>
        <p:spPr>
          <a:xfrm>
            <a:off x="5264770" y="3168940"/>
            <a:ext cx="2342055" cy="1220951"/>
          </a:xfrm>
          <a:prstGeom prst="rect">
            <a:avLst/>
          </a:prstGeom>
          <a:noFill/>
          <a:ln/>
        </p:spPr>
        <p:txBody>
          <a:bodyPr wrap="square" lIns="0" tIns="0" rIns="0" bIns="0" rtlCol="0" anchor="ctr"/>
          <a:lstStyle/>
          <a:p>
            <a:r>
              <a:rPr lang="en-US" sz="2000">
                <a:solidFill>
                  <a:srgbClr val="1E293B"/>
                </a:solidFill>
              </a:rPr>
              <a:t>Applications still assume private memory + message passing, not pooled coherent memory.</a:t>
            </a:r>
            <a:endParaRPr lang="en-US" sz="2000"/>
          </a:p>
        </p:txBody>
      </p:sp>
      <p:sp>
        <p:nvSpPr>
          <p:cNvPr id="27" name="Shape 18">
            <a:extLst>
              <a:ext uri="{FF2B5EF4-FFF2-40B4-BE49-F238E27FC236}">
                <a16:creationId xmlns:a16="http://schemas.microsoft.com/office/drawing/2014/main" id="{1B0752AC-F662-9C63-207A-9C1084504872}"/>
              </a:ext>
            </a:extLst>
          </p:cNvPr>
          <p:cNvSpPr/>
          <p:nvPr/>
        </p:nvSpPr>
        <p:spPr>
          <a:xfrm>
            <a:off x="5575263" y="4629003"/>
            <a:ext cx="1524000" cy="350520"/>
          </a:xfrm>
          <a:prstGeom prst="roundRect">
            <a:avLst/>
          </a:prstGeom>
          <a:solidFill>
            <a:srgbClr val="F59E0B"/>
          </a:solidFill>
          <a:ln w="12700">
            <a:solidFill>
              <a:srgbClr val="F59E0B"/>
            </a:solidFill>
            <a:prstDash val="solid"/>
          </a:ln>
        </p:spPr>
        <p:txBody>
          <a:bodyPr/>
          <a:lstStyle/>
          <a:p>
            <a:endParaRPr lang="en-US" sz="1500"/>
          </a:p>
        </p:txBody>
      </p:sp>
      <p:sp>
        <p:nvSpPr>
          <p:cNvPr id="28" name="Text 19">
            <a:extLst>
              <a:ext uri="{FF2B5EF4-FFF2-40B4-BE49-F238E27FC236}">
                <a16:creationId xmlns:a16="http://schemas.microsoft.com/office/drawing/2014/main" id="{304A66BB-9D06-794B-BF98-7C26A13213FB}"/>
              </a:ext>
            </a:extLst>
          </p:cNvPr>
          <p:cNvSpPr/>
          <p:nvPr/>
        </p:nvSpPr>
        <p:spPr>
          <a:xfrm>
            <a:off x="5592430" y="4689963"/>
            <a:ext cx="1402080" cy="228600"/>
          </a:xfrm>
          <a:prstGeom prst="rect">
            <a:avLst/>
          </a:prstGeom>
          <a:noFill/>
          <a:ln/>
        </p:spPr>
        <p:txBody>
          <a:bodyPr wrap="square" lIns="0" tIns="0" rIns="0" bIns="0" rtlCol="0" anchor="ctr"/>
          <a:lstStyle/>
          <a:p>
            <a:pPr algn="ctr"/>
            <a:r>
              <a:rPr lang="en-US" sz="1250" b="1">
                <a:solidFill>
                  <a:srgbClr val="FFFFFF"/>
                </a:solidFill>
              </a:rPr>
              <a:t>compatibility</a:t>
            </a:r>
            <a:endParaRPr lang="en-US" sz="1250"/>
          </a:p>
        </p:txBody>
      </p:sp>
      <p:sp>
        <p:nvSpPr>
          <p:cNvPr id="29" name="Shape 20">
            <a:extLst>
              <a:ext uri="{FF2B5EF4-FFF2-40B4-BE49-F238E27FC236}">
                <a16:creationId xmlns:a16="http://schemas.microsoft.com/office/drawing/2014/main" id="{050AE31C-03A7-6A5F-5260-8C0FAA42186F}"/>
              </a:ext>
            </a:extLst>
          </p:cNvPr>
          <p:cNvSpPr/>
          <p:nvPr/>
        </p:nvSpPr>
        <p:spPr>
          <a:xfrm>
            <a:off x="7924471" y="2449858"/>
            <a:ext cx="2727143" cy="2705246"/>
          </a:xfrm>
          <a:prstGeom prst="roundRect">
            <a:avLst/>
          </a:prstGeom>
          <a:solidFill>
            <a:srgbClr val="EAF2FF"/>
          </a:solidFill>
          <a:ln w="12700">
            <a:solidFill>
              <a:srgbClr val="C9D4E5"/>
            </a:solidFill>
            <a:prstDash val="solid"/>
          </a:ln>
          <a:effectLst>
            <a:outerShdw blurRad="12700" dist="12700" dir="2700000" algn="bl" rotWithShape="0">
              <a:srgbClr val="000000">
                <a:alpha val="12000"/>
              </a:srgbClr>
            </a:outerShdw>
          </a:effectLst>
        </p:spPr>
        <p:txBody>
          <a:bodyPr/>
          <a:lstStyle/>
          <a:p>
            <a:endParaRPr lang="en-US" sz="1500"/>
          </a:p>
        </p:txBody>
      </p:sp>
      <p:sp>
        <p:nvSpPr>
          <p:cNvPr id="30" name="Shape 21">
            <a:extLst>
              <a:ext uri="{FF2B5EF4-FFF2-40B4-BE49-F238E27FC236}">
                <a16:creationId xmlns:a16="http://schemas.microsoft.com/office/drawing/2014/main" id="{09D49FD8-60A9-22DD-6D5E-7BCB008B2E5D}"/>
              </a:ext>
            </a:extLst>
          </p:cNvPr>
          <p:cNvSpPr/>
          <p:nvPr/>
        </p:nvSpPr>
        <p:spPr>
          <a:xfrm>
            <a:off x="8038771" y="2564158"/>
            <a:ext cx="365760" cy="365760"/>
          </a:xfrm>
          <a:prstGeom prst="ellipse">
            <a:avLst/>
          </a:prstGeom>
          <a:solidFill>
            <a:srgbClr val="1F5FBF"/>
          </a:solidFill>
          <a:ln w="12700">
            <a:solidFill>
              <a:srgbClr val="1F5FBF"/>
            </a:solidFill>
            <a:prstDash val="solid"/>
          </a:ln>
        </p:spPr>
        <p:txBody>
          <a:bodyPr/>
          <a:lstStyle/>
          <a:p>
            <a:endParaRPr lang="en-US" sz="1500"/>
          </a:p>
        </p:txBody>
      </p:sp>
      <p:sp>
        <p:nvSpPr>
          <p:cNvPr id="31" name="Text 22">
            <a:extLst>
              <a:ext uri="{FF2B5EF4-FFF2-40B4-BE49-F238E27FC236}">
                <a16:creationId xmlns:a16="http://schemas.microsoft.com/office/drawing/2014/main" id="{06C195DB-8ADE-B6D8-F1BC-B53B66455542}"/>
              </a:ext>
            </a:extLst>
          </p:cNvPr>
          <p:cNvSpPr/>
          <p:nvPr/>
        </p:nvSpPr>
        <p:spPr>
          <a:xfrm>
            <a:off x="8038771" y="2640358"/>
            <a:ext cx="365760" cy="137160"/>
          </a:xfrm>
          <a:prstGeom prst="rect">
            <a:avLst/>
          </a:prstGeom>
          <a:noFill/>
          <a:ln/>
        </p:spPr>
        <p:txBody>
          <a:bodyPr wrap="square" lIns="0" tIns="0" rIns="0" bIns="0" rtlCol="0" anchor="ctr"/>
          <a:lstStyle/>
          <a:p>
            <a:pPr algn="ctr"/>
            <a:r>
              <a:rPr lang="en-US" sz="1500" b="1">
                <a:solidFill>
                  <a:srgbClr val="FFFFFF"/>
                </a:solidFill>
              </a:rPr>
              <a:t>3</a:t>
            </a:r>
            <a:endParaRPr lang="en-US" sz="1500"/>
          </a:p>
        </p:txBody>
      </p:sp>
      <p:sp>
        <p:nvSpPr>
          <p:cNvPr id="32" name="Text 23">
            <a:extLst>
              <a:ext uri="{FF2B5EF4-FFF2-40B4-BE49-F238E27FC236}">
                <a16:creationId xmlns:a16="http://schemas.microsoft.com/office/drawing/2014/main" id="{59903664-B64F-5796-9C9B-86C96DA96BE1}"/>
              </a:ext>
            </a:extLst>
          </p:cNvPr>
          <p:cNvSpPr/>
          <p:nvPr/>
        </p:nvSpPr>
        <p:spPr>
          <a:xfrm>
            <a:off x="8495971" y="2587018"/>
            <a:ext cx="1524000" cy="198120"/>
          </a:xfrm>
          <a:prstGeom prst="rect">
            <a:avLst/>
          </a:prstGeom>
          <a:noFill/>
          <a:ln/>
        </p:spPr>
        <p:txBody>
          <a:bodyPr wrap="square" lIns="0" tIns="0" rIns="0" bIns="0" rtlCol="0" anchor="ctr"/>
          <a:lstStyle/>
          <a:p>
            <a:r>
              <a:rPr lang="en-US" sz="1667" b="1">
                <a:solidFill>
                  <a:srgbClr val="1E293B"/>
                </a:solidFill>
              </a:rPr>
              <a:t>Scale gap</a:t>
            </a:r>
            <a:endParaRPr lang="en-US" sz="1667"/>
          </a:p>
        </p:txBody>
      </p:sp>
      <p:sp>
        <p:nvSpPr>
          <p:cNvPr id="33" name="Text 24">
            <a:extLst>
              <a:ext uri="{FF2B5EF4-FFF2-40B4-BE49-F238E27FC236}">
                <a16:creationId xmlns:a16="http://schemas.microsoft.com/office/drawing/2014/main" id="{8AFF2D91-842B-A8B9-6D28-01A0831D3119}"/>
              </a:ext>
            </a:extLst>
          </p:cNvPr>
          <p:cNvSpPr/>
          <p:nvPr/>
        </p:nvSpPr>
        <p:spPr>
          <a:xfrm>
            <a:off x="8040377" y="3095952"/>
            <a:ext cx="2604813" cy="1366928"/>
          </a:xfrm>
          <a:prstGeom prst="rect">
            <a:avLst/>
          </a:prstGeom>
          <a:noFill/>
          <a:ln/>
        </p:spPr>
        <p:txBody>
          <a:bodyPr wrap="square" lIns="0" tIns="0" rIns="0" bIns="0" rtlCol="0" anchor="ctr"/>
          <a:lstStyle/>
          <a:p>
            <a:r>
              <a:rPr lang="en-US" sz="2000">
                <a:solidFill>
                  <a:srgbClr val="1E293B"/>
                </a:solidFill>
              </a:rPr>
              <a:t>Single-host tools cannot expose the cross-host behaviors that matter at hyperscale.</a:t>
            </a:r>
            <a:endParaRPr lang="en-US" sz="2000"/>
          </a:p>
        </p:txBody>
      </p:sp>
      <p:sp>
        <p:nvSpPr>
          <p:cNvPr id="34" name="Shape 25">
            <a:extLst>
              <a:ext uri="{FF2B5EF4-FFF2-40B4-BE49-F238E27FC236}">
                <a16:creationId xmlns:a16="http://schemas.microsoft.com/office/drawing/2014/main" id="{C00EE86C-0B64-AA7F-8BEF-9C257E9FFF3B}"/>
              </a:ext>
            </a:extLst>
          </p:cNvPr>
          <p:cNvSpPr/>
          <p:nvPr/>
        </p:nvSpPr>
        <p:spPr>
          <a:xfrm>
            <a:off x="8533341" y="4629003"/>
            <a:ext cx="1524000" cy="350520"/>
          </a:xfrm>
          <a:prstGeom prst="roundRect">
            <a:avLst/>
          </a:prstGeom>
          <a:solidFill>
            <a:srgbClr val="1F5FBF"/>
          </a:solidFill>
          <a:ln w="12700">
            <a:solidFill>
              <a:srgbClr val="1F5FBF"/>
            </a:solidFill>
            <a:prstDash val="solid"/>
          </a:ln>
        </p:spPr>
        <p:txBody>
          <a:bodyPr/>
          <a:lstStyle/>
          <a:p>
            <a:endParaRPr lang="en-US" sz="1500"/>
          </a:p>
        </p:txBody>
      </p:sp>
      <p:sp>
        <p:nvSpPr>
          <p:cNvPr id="35" name="Text 26">
            <a:extLst>
              <a:ext uri="{FF2B5EF4-FFF2-40B4-BE49-F238E27FC236}">
                <a16:creationId xmlns:a16="http://schemas.microsoft.com/office/drawing/2014/main" id="{71CC9492-0DED-2929-4AC5-AB4AE289B119}"/>
              </a:ext>
            </a:extLst>
          </p:cNvPr>
          <p:cNvSpPr/>
          <p:nvPr/>
        </p:nvSpPr>
        <p:spPr>
          <a:xfrm>
            <a:off x="8557807" y="4689963"/>
            <a:ext cx="1402080" cy="228600"/>
          </a:xfrm>
          <a:prstGeom prst="rect">
            <a:avLst/>
          </a:prstGeom>
          <a:noFill/>
          <a:ln/>
        </p:spPr>
        <p:txBody>
          <a:bodyPr wrap="square" lIns="0" tIns="0" rIns="0" bIns="0" rtlCol="0" anchor="ctr"/>
          <a:lstStyle/>
          <a:p>
            <a:pPr algn="ctr"/>
            <a:r>
              <a:rPr lang="en-US" sz="1250" b="1">
                <a:solidFill>
                  <a:srgbClr val="FFFFFF"/>
                </a:solidFill>
              </a:rPr>
              <a:t>fidelity</a:t>
            </a:r>
            <a:endParaRPr lang="en-US" sz="1250"/>
          </a:p>
        </p:txBody>
      </p:sp>
      <p:sp>
        <p:nvSpPr>
          <p:cNvPr id="38" name="Text 2">
            <a:extLst>
              <a:ext uri="{FF2B5EF4-FFF2-40B4-BE49-F238E27FC236}">
                <a16:creationId xmlns:a16="http://schemas.microsoft.com/office/drawing/2014/main" id="{7F825627-23AE-22E9-518D-875730DC2CD4}"/>
              </a:ext>
            </a:extLst>
          </p:cNvPr>
          <p:cNvSpPr/>
          <p:nvPr/>
        </p:nvSpPr>
        <p:spPr>
          <a:xfrm>
            <a:off x="10516230" y="228599"/>
            <a:ext cx="1333500" cy="213360"/>
          </a:xfrm>
          <a:prstGeom prst="rect">
            <a:avLst/>
          </a:prstGeom>
          <a:solidFill>
            <a:srgbClr val="EAF2FF"/>
          </a:solidFill>
          <a:ln>
            <a:solidFill>
              <a:srgbClr val="1F5FBF"/>
            </a:solidFill>
          </a:ln>
        </p:spPr>
        <p:txBody>
          <a:bodyPr wrap="square" lIns="0" tIns="0" rIns="0" bIns="0" rtlCol="0" anchor="ctr"/>
          <a:lstStyle/>
          <a:p>
            <a:pPr algn="ctr"/>
            <a:r>
              <a:rPr lang="en-US" sz="1167" b="1">
                <a:solidFill>
                  <a:srgbClr val="1F5FBF"/>
                </a:solidFill>
              </a:rPr>
              <a:t>CONTEXT</a:t>
            </a:r>
            <a:endParaRPr lang="en-US" sz="1167"/>
          </a:p>
        </p:txBody>
      </p:sp>
    </p:spTree>
    <p:extLst>
      <p:ext uri="{BB962C8B-B14F-4D97-AF65-F5344CB8AC3E}">
        <p14:creationId xmlns:p14="http://schemas.microsoft.com/office/powerpoint/2010/main" val="1763246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170F25-E157-D7C0-43D1-EE70FC6A879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8FF627B-D6FE-01B0-AC48-B256AA80B528}"/>
              </a:ext>
            </a:extLst>
          </p:cNvPr>
          <p:cNvSpPr>
            <a:spLocks noGrp="1"/>
          </p:cNvSpPr>
          <p:nvPr>
            <p:ph type="sldNum" sz="quarter" idx="12"/>
          </p:nvPr>
        </p:nvSpPr>
        <p:spPr/>
        <p:txBody>
          <a:bodyPr/>
          <a:lstStyle/>
          <a:p>
            <a:fld id="{FE7A4BB3-E848-5A44-82DF-322201952CD8}" type="slidenum">
              <a:rPr lang="en-US" smtClean="0"/>
              <a:pPr/>
              <a:t>18</a:t>
            </a:fld>
            <a:endParaRPr lang="en-US"/>
          </a:p>
        </p:txBody>
      </p:sp>
      <p:sp>
        <p:nvSpPr>
          <p:cNvPr id="4" name="Title 3">
            <a:extLst>
              <a:ext uri="{FF2B5EF4-FFF2-40B4-BE49-F238E27FC236}">
                <a16:creationId xmlns:a16="http://schemas.microsoft.com/office/drawing/2014/main" id="{2D1B91AA-9CCD-1C7E-2084-FA334D7A704B}"/>
              </a:ext>
            </a:extLst>
          </p:cNvPr>
          <p:cNvSpPr>
            <a:spLocks noGrp="1"/>
          </p:cNvSpPr>
          <p:nvPr>
            <p:ph type="title"/>
          </p:nvPr>
        </p:nvSpPr>
        <p:spPr/>
        <p:txBody>
          <a:bodyPr/>
          <a:lstStyle/>
          <a:p>
            <a:r>
              <a:rPr lang="en-US">
                <a:solidFill>
                  <a:srgbClr val="1E293B"/>
                </a:solidFill>
                <a:latin typeface="Aptos Display"/>
                <a:ea typeface="Aptos Display" pitchFamily="34" charset="-122"/>
                <a:cs typeface="Aptos Display" pitchFamily="34" charset="-120"/>
              </a:rPr>
              <a:t>What attendees should walk away with</a:t>
            </a:r>
          </a:p>
        </p:txBody>
      </p:sp>
      <p:sp>
        <p:nvSpPr>
          <p:cNvPr id="3" name="Text 2">
            <a:extLst>
              <a:ext uri="{FF2B5EF4-FFF2-40B4-BE49-F238E27FC236}">
                <a16:creationId xmlns:a16="http://schemas.microsoft.com/office/drawing/2014/main" id="{26DC8E08-4E98-75F7-A785-8482CFC9EEDD}"/>
              </a:ext>
            </a:extLst>
          </p:cNvPr>
          <p:cNvSpPr/>
          <p:nvPr/>
        </p:nvSpPr>
        <p:spPr>
          <a:xfrm>
            <a:off x="10517256" y="228599"/>
            <a:ext cx="1333500" cy="213360"/>
          </a:xfrm>
          <a:prstGeom prst="rect">
            <a:avLst/>
          </a:prstGeom>
          <a:solidFill>
            <a:srgbClr val="EAF2FF"/>
          </a:solidFill>
          <a:ln>
            <a:solidFill>
              <a:srgbClr val="1F5FBF"/>
            </a:solidFill>
          </a:ln>
        </p:spPr>
        <p:txBody>
          <a:bodyPr wrap="square" lIns="0" tIns="0" rIns="0" bIns="0" rtlCol="0" anchor="ctr"/>
          <a:lstStyle/>
          <a:p>
            <a:pPr algn="ctr"/>
            <a:r>
              <a:rPr lang="en-US" sz="1167" b="1">
                <a:solidFill>
                  <a:srgbClr val="1F5FBF"/>
                </a:solidFill>
              </a:rPr>
              <a:t>ROADMAP</a:t>
            </a:r>
            <a:endParaRPr lang="en-US" sz="1167"/>
          </a:p>
        </p:txBody>
      </p:sp>
      <p:sp>
        <p:nvSpPr>
          <p:cNvPr id="5" name="Shape 5">
            <a:extLst>
              <a:ext uri="{FF2B5EF4-FFF2-40B4-BE49-F238E27FC236}">
                <a16:creationId xmlns:a16="http://schemas.microsoft.com/office/drawing/2014/main" id="{8FD75E9F-03FA-D727-8F4B-EDFC8DB9D6E4}"/>
              </a:ext>
            </a:extLst>
          </p:cNvPr>
          <p:cNvSpPr/>
          <p:nvPr/>
        </p:nvSpPr>
        <p:spPr>
          <a:xfrm>
            <a:off x="1965815" y="2056418"/>
            <a:ext cx="2019300" cy="3200400"/>
          </a:xfrm>
          <a:prstGeom prst="roundRect">
            <a:avLst/>
          </a:prstGeom>
          <a:solidFill>
            <a:srgbClr val="FFFFFF"/>
          </a:solidFill>
          <a:ln w="12700">
            <a:solidFill>
              <a:srgbClr val="C9D4E5"/>
            </a:solidFill>
            <a:prstDash val="solid"/>
          </a:ln>
          <a:effectLst>
            <a:outerShdw blurRad="12700" dist="12700" dir="2700000" algn="bl" rotWithShape="0">
              <a:srgbClr val="000000">
                <a:alpha val="8000"/>
              </a:srgbClr>
            </a:outerShdw>
          </a:effectLst>
        </p:spPr>
        <p:txBody>
          <a:bodyPr/>
          <a:lstStyle/>
          <a:p>
            <a:endParaRPr lang="en-US" sz="1500"/>
          </a:p>
        </p:txBody>
      </p:sp>
      <p:sp>
        <p:nvSpPr>
          <p:cNvPr id="6" name="Shape 6">
            <a:extLst>
              <a:ext uri="{FF2B5EF4-FFF2-40B4-BE49-F238E27FC236}">
                <a16:creationId xmlns:a16="http://schemas.microsoft.com/office/drawing/2014/main" id="{FFDBAB9D-E2C5-049C-9834-43FF84F773CC}"/>
              </a:ext>
            </a:extLst>
          </p:cNvPr>
          <p:cNvSpPr/>
          <p:nvPr/>
        </p:nvSpPr>
        <p:spPr>
          <a:xfrm>
            <a:off x="2055350" y="2224058"/>
            <a:ext cx="320040" cy="320040"/>
          </a:xfrm>
          <a:prstGeom prst="ellipse">
            <a:avLst/>
          </a:prstGeom>
          <a:solidFill>
            <a:srgbClr val="1F5FBF"/>
          </a:solidFill>
          <a:ln w="12700">
            <a:solidFill>
              <a:srgbClr val="1F5FBF"/>
            </a:solidFill>
            <a:prstDash val="solid"/>
          </a:ln>
        </p:spPr>
        <p:txBody>
          <a:bodyPr/>
          <a:lstStyle/>
          <a:p>
            <a:endParaRPr lang="en-US" sz="1500"/>
          </a:p>
        </p:txBody>
      </p:sp>
      <p:sp>
        <p:nvSpPr>
          <p:cNvPr id="7" name="Text 7">
            <a:extLst>
              <a:ext uri="{FF2B5EF4-FFF2-40B4-BE49-F238E27FC236}">
                <a16:creationId xmlns:a16="http://schemas.microsoft.com/office/drawing/2014/main" id="{D6FB1F80-7E89-D387-F298-1F4BE9308287}"/>
              </a:ext>
            </a:extLst>
          </p:cNvPr>
          <p:cNvSpPr/>
          <p:nvPr/>
        </p:nvSpPr>
        <p:spPr>
          <a:xfrm>
            <a:off x="2055350" y="2307878"/>
            <a:ext cx="320040" cy="121920"/>
          </a:xfrm>
          <a:prstGeom prst="rect">
            <a:avLst/>
          </a:prstGeom>
          <a:noFill/>
          <a:ln/>
        </p:spPr>
        <p:txBody>
          <a:bodyPr wrap="square" lIns="0" tIns="0" rIns="0" bIns="0" rtlCol="0" anchor="ctr"/>
          <a:lstStyle/>
          <a:p>
            <a:pPr algn="ctr"/>
            <a:r>
              <a:rPr lang="en-US" sz="1333" b="1">
                <a:solidFill>
                  <a:srgbClr val="FFFFFF"/>
                </a:solidFill>
              </a:rPr>
              <a:t>1</a:t>
            </a:r>
            <a:endParaRPr lang="en-US" sz="1333"/>
          </a:p>
        </p:txBody>
      </p:sp>
      <p:sp>
        <p:nvSpPr>
          <p:cNvPr id="8" name="Text 8">
            <a:extLst>
              <a:ext uri="{FF2B5EF4-FFF2-40B4-BE49-F238E27FC236}">
                <a16:creationId xmlns:a16="http://schemas.microsoft.com/office/drawing/2014/main" id="{41787C36-98F2-E17D-616E-0B4C2874EF93}"/>
              </a:ext>
            </a:extLst>
          </p:cNvPr>
          <p:cNvSpPr/>
          <p:nvPr/>
        </p:nvSpPr>
        <p:spPr>
          <a:xfrm>
            <a:off x="2430336" y="2341161"/>
            <a:ext cx="1310640" cy="182880"/>
          </a:xfrm>
          <a:prstGeom prst="rect">
            <a:avLst/>
          </a:prstGeom>
          <a:noFill/>
          <a:ln/>
        </p:spPr>
        <p:txBody>
          <a:bodyPr wrap="square" lIns="0" tIns="0" rIns="0" bIns="0" rtlCol="0" anchor="ctr"/>
          <a:lstStyle/>
          <a:p>
            <a:r>
              <a:rPr lang="en-US" sz="2000" b="1">
                <a:solidFill>
                  <a:srgbClr val="1E293B"/>
                </a:solidFill>
              </a:rPr>
              <a:t>CXL essentials</a:t>
            </a:r>
            <a:endParaRPr lang="en-US" sz="2000"/>
          </a:p>
        </p:txBody>
      </p:sp>
      <p:sp>
        <p:nvSpPr>
          <p:cNvPr id="9" name="Text 9">
            <a:extLst>
              <a:ext uri="{FF2B5EF4-FFF2-40B4-BE49-F238E27FC236}">
                <a16:creationId xmlns:a16="http://schemas.microsoft.com/office/drawing/2014/main" id="{A0B42777-F4F1-E5EC-865D-3C126F0B4456}"/>
              </a:ext>
            </a:extLst>
          </p:cNvPr>
          <p:cNvSpPr/>
          <p:nvPr/>
        </p:nvSpPr>
        <p:spPr>
          <a:xfrm>
            <a:off x="2071225" y="2540606"/>
            <a:ext cx="1808798" cy="2389188"/>
          </a:xfrm>
          <a:prstGeom prst="rect">
            <a:avLst/>
          </a:prstGeom>
          <a:noFill/>
          <a:ln/>
        </p:spPr>
        <p:txBody>
          <a:bodyPr wrap="square" lIns="0" tIns="0" rIns="0" bIns="0" rtlCol="0" anchor="ctr"/>
          <a:lstStyle/>
          <a:p>
            <a:pPr algn="ctr"/>
            <a:r>
              <a:rPr lang="en-US">
                <a:solidFill>
                  <a:srgbClr val="333333"/>
                </a:solidFill>
                <a:latin typeface="Aptos"/>
                <a:ea typeface="Calibri"/>
                <a:cs typeface="Calibri"/>
              </a:rPr>
              <a:t>What CXL 3.0 adds over earlier versions: pooling, fabric, coherence, dynamic capacity.</a:t>
            </a:r>
          </a:p>
        </p:txBody>
      </p:sp>
      <p:sp>
        <p:nvSpPr>
          <p:cNvPr id="10" name="Shape 12">
            <a:extLst>
              <a:ext uri="{FF2B5EF4-FFF2-40B4-BE49-F238E27FC236}">
                <a16:creationId xmlns:a16="http://schemas.microsoft.com/office/drawing/2014/main" id="{D2C39148-4249-983A-F619-1BA4421B47FB}"/>
              </a:ext>
            </a:extLst>
          </p:cNvPr>
          <p:cNvSpPr/>
          <p:nvPr/>
        </p:nvSpPr>
        <p:spPr>
          <a:xfrm>
            <a:off x="4242290" y="2056418"/>
            <a:ext cx="2019300" cy="3200400"/>
          </a:xfrm>
          <a:prstGeom prst="roundRect">
            <a:avLst/>
          </a:prstGeom>
          <a:solidFill>
            <a:srgbClr val="F5F7FB"/>
          </a:solidFill>
          <a:ln w="12700">
            <a:solidFill>
              <a:srgbClr val="C9D4E5"/>
            </a:solidFill>
            <a:prstDash val="solid"/>
          </a:ln>
          <a:effectLst>
            <a:outerShdw blurRad="12700" dist="12700" dir="2700000" algn="bl" rotWithShape="0">
              <a:srgbClr val="000000">
                <a:alpha val="8000"/>
              </a:srgbClr>
            </a:outerShdw>
          </a:effectLst>
        </p:spPr>
        <p:txBody>
          <a:bodyPr/>
          <a:lstStyle/>
          <a:p>
            <a:endParaRPr lang="en-US" sz="1500"/>
          </a:p>
        </p:txBody>
      </p:sp>
      <p:sp>
        <p:nvSpPr>
          <p:cNvPr id="11" name="Shape 13">
            <a:extLst>
              <a:ext uri="{FF2B5EF4-FFF2-40B4-BE49-F238E27FC236}">
                <a16:creationId xmlns:a16="http://schemas.microsoft.com/office/drawing/2014/main" id="{2E2BA45B-90FF-808E-B732-184CBB226715}"/>
              </a:ext>
            </a:extLst>
          </p:cNvPr>
          <p:cNvSpPr/>
          <p:nvPr/>
        </p:nvSpPr>
        <p:spPr>
          <a:xfrm>
            <a:off x="4379450" y="2224058"/>
            <a:ext cx="320040" cy="320040"/>
          </a:xfrm>
          <a:prstGeom prst="ellipse">
            <a:avLst/>
          </a:prstGeom>
          <a:solidFill>
            <a:srgbClr val="2C9C91"/>
          </a:solidFill>
          <a:ln w="12700">
            <a:solidFill>
              <a:srgbClr val="2C9C91"/>
            </a:solidFill>
            <a:prstDash val="solid"/>
          </a:ln>
        </p:spPr>
        <p:txBody>
          <a:bodyPr/>
          <a:lstStyle/>
          <a:p>
            <a:endParaRPr lang="en-US" sz="1500"/>
          </a:p>
        </p:txBody>
      </p:sp>
      <p:sp>
        <p:nvSpPr>
          <p:cNvPr id="12" name="Text 14">
            <a:extLst>
              <a:ext uri="{FF2B5EF4-FFF2-40B4-BE49-F238E27FC236}">
                <a16:creationId xmlns:a16="http://schemas.microsoft.com/office/drawing/2014/main" id="{71D44C6F-B8AB-528F-2ADE-2A8B40A223B1}"/>
              </a:ext>
            </a:extLst>
          </p:cNvPr>
          <p:cNvSpPr/>
          <p:nvPr/>
        </p:nvSpPr>
        <p:spPr>
          <a:xfrm>
            <a:off x="4379450" y="2307878"/>
            <a:ext cx="320040" cy="121920"/>
          </a:xfrm>
          <a:prstGeom prst="rect">
            <a:avLst/>
          </a:prstGeom>
          <a:noFill/>
          <a:ln/>
        </p:spPr>
        <p:txBody>
          <a:bodyPr wrap="square" lIns="0" tIns="0" rIns="0" bIns="0" rtlCol="0" anchor="ctr"/>
          <a:lstStyle/>
          <a:p>
            <a:pPr algn="ctr"/>
            <a:r>
              <a:rPr lang="en-US" sz="1333" b="1">
                <a:solidFill>
                  <a:srgbClr val="FFFFFF"/>
                </a:solidFill>
              </a:rPr>
              <a:t>2</a:t>
            </a:r>
            <a:endParaRPr lang="en-US" sz="1333"/>
          </a:p>
        </p:txBody>
      </p:sp>
      <p:sp>
        <p:nvSpPr>
          <p:cNvPr id="13" name="Text 15">
            <a:extLst>
              <a:ext uri="{FF2B5EF4-FFF2-40B4-BE49-F238E27FC236}">
                <a16:creationId xmlns:a16="http://schemas.microsoft.com/office/drawing/2014/main" id="{548EDABC-D975-5D01-F11F-15501E276C23}"/>
              </a:ext>
            </a:extLst>
          </p:cNvPr>
          <p:cNvSpPr/>
          <p:nvPr/>
        </p:nvSpPr>
        <p:spPr>
          <a:xfrm>
            <a:off x="4812827" y="2326563"/>
            <a:ext cx="1310640" cy="182880"/>
          </a:xfrm>
          <a:prstGeom prst="rect">
            <a:avLst/>
          </a:prstGeom>
          <a:noFill/>
          <a:ln/>
        </p:spPr>
        <p:txBody>
          <a:bodyPr wrap="square" lIns="0" tIns="0" rIns="0" bIns="0" rtlCol="0" anchor="ctr"/>
          <a:lstStyle/>
          <a:p>
            <a:r>
              <a:rPr lang="en-US" sz="2000" b="1">
                <a:solidFill>
                  <a:srgbClr val="1E293B"/>
                </a:solidFill>
              </a:rPr>
              <a:t>OCEAN internals</a:t>
            </a:r>
            <a:endParaRPr lang="en-US" sz="2000"/>
          </a:p>
        </p:txBody>
      </p:sp>
      <p:sp>
        <p:nvSpPr>
          <p:cNvPr id="14" name="Text 16">
            <a:extLst>
              <a:ext uri="{FF2B5EF4-FFF2-40B4-BE49-F238E27FC236}">
                <a16:creationId xmlns:a16="http://schemas.microsoft.com/office/drawing/2014/main" id="{6911A136-1EED-821E-2E55-DB4402F219AC}"/>
              </a:ext>
            </a:extLst>
          </p:cNvPr>
          <p:cNvSpPr/>
          <p:nvPr/>
        </p:nvSpPr>
        <p:spPr>
          <a:xfrm>
            <a:off x="4380088" y="3297325"/>
            <a:ext cx="1737360" cy="1143000"/>
          </a:xfrm>
          <a:prstGeom prst="rect">
            <a:avLst/>
          </a:prstGeom>
          <a:noFill/>
          <a:ln/>
        </p:spPr>
        <p:txBody>
          <a:bodyPr wrap="square" lIns="0" tIns="0" rIns="0" bIns="0" rtlCol="0" anchor="ctr"/>
          <a:lstStyle/>
          <a:p>
            <a:pPr algn="ctr"/>
            <a:r>
              <a:rPr lang="en-US">
                <a:solidFill>
                  <a:srgbClr val="333333"/>
                </a:solidFill>
                <a:latin typeface="Aptos"/>
                <a:ea typeface="Calibri"/>
                <a:cs typeface="Calibri"/>
              </a:rPr>
              <a:t>How QEMU, the memory server, the switch, and the fabric manager fit together.</a:t>
            </a:r>
          </a:p>
        </p:txBody>
      </p:sp>
      <p:sp>
        <p:nvSpPr>
          <p:cNvPr id="39" name="Text 18">
            <a:extLst>
              <a:ext uri="{FF2B5EF4-FFF2-40B4-BE49-F238E27FC236}">
                <a16:creationId xmlns:a16="http://schemas.microsoft.com/office/drawing/2014/main" id="{67B4176D-F68F-686C-6B9E-8C470FA7EC33}"/>
              </a:ext>
            </a:extLst>
          </p:cNvPr>
          <p:cNvSpPr/>
          <p:nvPr/>
        </p:nvSpPr>
        <p:spPr>
          <a:xfrm>
            <a:off x="4745210" y="4708178"/>
            <a:ext cx="1021080" cy="182880"/>
          </a:xfrm>
          <a:prstGeom prst="rect">
            <a:avLst/>
          </a:prstGeom>
          <a:noFill/>
          <a:ln/>
        </p:spPr>
        <p:txBody>
          <a:bodyPr wrap="square" lIns="0" tIns="0" rIns="0" bIns="0" rtlCol="0" anchor="ctr"/>
          <a:lstStyle/>
          <a:p>
            <a:pPr algn="ctr"/>
            <a:endParaRPr lang="en-US" sz="1167"/>
          </a:p>
        </p:txBody>
      </p:sp>
      <p:sp>
        <p:nvSpPr>
          <p:cNvPr id="40" name="Shape 19">
            <a:extLst>
              <a:ext uri="{FF2B5EF4-FFF2-40B4-BE49-F238E27FC236}">
                <a16:creationId xmlns:a16="http://schemas.microsoft.com/office/drawing/2014/main" id="{0D286421-3270-2193-6A33-02CCEC6F3897}"/>
              </a:ext>
            </a:extLst>
          </p:cNvPr>
          <p:cNvSpPr/>
          <p:nvPr/>
        </p:nvSpPr>
        <p:spPr>
          <a:xfrm>
            <a:off x="6566390" y="2056418"/>
            <a:ext cx="2019300" cy="3200400"/>
          </a:xfrm>
          <a:prstGeom prst="roundRect">
            <a:avLst/>
          </a:prstGeom>
          <a:solidFill>
            <a:srgbClr val="FFFFFF"/>
          </a:solidFill>
          <a:ln w="12700">
            <a:solidFill>
              <a:srgbClr val="C9D4E5"/>
            </a:solidFill>
            <a:prstDash val="solid"/>
          </a:ln>
          <a:effectLst>
            <a:outerShdw blurRad="12700" dist="12700" dir="2700000" algn="bl" rotWithShape="0">
              <a:srgbClr val="000000">
                <a:alpha val="8000"/>
              </a:srgbClr>
            </a:outerShdw>
          </a:effectLst>
        </p:spPr>
        <p:txBody>
          <a:bodyPr/>
          <a:lstStyle/>
          <a:p>
            <a:endParaRPr lang="en-US" sz="1500"/>
          </a:p>
        </p:txBody>
      </p:sp>
      <p:sp>
        <p:nvSpPr>
          <p:cNvPr id="41" name="Shape 20">
            <a:extLst>
              <a:ext uri="{FF2B5EF4-FFF2-40B4-BE49-F238E27FC236}">
                <a16:creationId xmlns:a16="http://schemas.microsoft.com/office/drawing/2014/main" id="{223DDD4E-88C2-DA4B-F9C0-AEFD47C3521B}"/>
              </a:ext>
            </a:extLst>
          </p:cNvPr>
          <p:cNvSpPr/>
          <p:nvPr/>
        </p:nvSpPr>
        <p:spPr>
          <a:xfrm>
            <a:off x="6703550" y="2224058"/>
            <a:ext cx="320040" cy="320040"/>
          </a:xfrm>
          <a:prstGeom prst="ellipse">
            <a:avLst/>
          </a:prstGeom>
          <a:solidFill>
            <a:srgbClr val="F59E0B"/>
          </a:solidFill>
          <a:ln w="12700">
            <a:solidFill>
              <a:srgbClr val="F59E0B"/>
            </a:solidFill>
            <a:prstDash val="solid"/>
          </a:ln>
        </p:spPr>
        <p:txBody>
          <a:bodyPr/>
          <a:lstStyle/>
          <a:p>
            <a:endParaRPr lang="en-US" sz="1500"/>
          </a:p>
        </p:txBody>
      </p:sp>
      <p:sp>
        <p:nvSpPr>
          <p:cNvPr id="42" name="Text 21">
            <a:extLst>
              <a:ext uri="{FF2B5EF4-FFF2-40B4-BE49-F238E27FC236}">
                <a16:creationId xmlns:a16="http://schemas.microsoft.com/office/drawing/2014/main" id="{FFE6FAB1-7020-7307-1494-06EC4A5E9A67}"/>
              </a:ext>
            </a:extLst>
          </p:cNvPr>
          <p:cNvSpPr/>
          <p:nvPr/>
        </p:nvSpPr>
        <p:spPr>
          <a:xfrm>
            <a:off x="6703550" y="2307878"/>
            <a:ext cx="320040" cy="121920"/>
          </a:xfrm>
          <a:prstGeom prst="rect">
            <a:avLst/>
          </a:prstGeom>
          <a:noFill/>
          <a:ln/>
        </p:spPr>
        <p:txBody>
          <a:bodyPr wrap="square" lIns="0" tIns="0" rIns="0" bIns="0" rtlCol="0" anchor="ctr"/>
          <a:lstStyle/>
          <a:p>
            <a:pPr algn="ctr"/>
            <a:r>
              <a:rPr lang="en-US" sz="1333" b="1">
                <a:solidFill>
                  <a:srgbClr val="FFFFFF"/>
                </a:solidFill>
              </a:rPr>
              <a:t>3</a:t>
            </a:r>
            <a:endParaRPr lang="en-US" sz="1333"/>
          </a:p>
        </p:txBody>
      </p:sp>
      <p:sp>
        <p:nvSpPr>
          <p:cNvPr id="43" name="Text 22">
            <a:extLst>
              <a:ext uri="{FF2B5EF4-FFF2-40B4-BE49-F238E27FC236}">
                <a16:creationId xmlns:a16="http://schemas.microsoft.com/office/drawing/2014/main" id="{2D12A795-BB8C-1306-6E9D-D10001B57987}"/>
              </a:ext>
            </a:extLst>
          </p:cNvPr>
          <p:cNvSpPr/>
          <p:nvPr/>
        </p:nvSpPr>
        <p:spPr>
          <a:xfrm>
            <a:off x="7071238" y="2100300"/>
            <a:ext cx="1434719" cy="657304"/>
          </a:xfrm>
          <a:prstGeom prst="rect">
            <a:avLst/>
          </a:prstGeom>
          <a:noFill/>
          <a:ln/>
        </p:spPr>
        <p:txBody>
          <a:bodyPr wrap="square" lIns="0" tIns="0" rIns="0" bIns="0" rtlCol="0" anchor="ctr"/>
          <a:lstStyle/>
          <a:p>
            <a:r>
              <a:rPr lang="en-US" sz="2000" b="1">
                <a:solidFill>
                  <a:srgbClr val="1E293B"/>
                </a:solidFill>
              </a:rPr>
              <a:t>Fidelity and evaluation</a:t>
            </a:r>
            <a:endParaRPr lang="en-US" sz="2000"/>
          </a:p>
        </p:txBody>
      </p:sp>
      <p:sp>
        <p:nvSpPr>
          <p:cNvPr id="44" name="Text 23">
            <a:extLst>
              <a:ext uri="{FF2B5EF4-FFF2-40B4-BE49-F238E27FC236}">
                <a16:creationId xmlns:a16="http://schemas.microsoft.com/office/drawing/2014/main" id="{6D88BEEA-6A4E-9A54-7F51-818B2DC3AF00}"/>
              </a:ext>
            </a:extLst>
          </p:cNvPr>
          <p:cNvSpPr/>
          <p:nvPr/>
        </p:nvSpPr>
        <p:spPr>
          <a:xfrm>
            <a:off x="6711488" y="3295039"/>
            <a:ext cx="1737360" cy="1143000"/>
          </a:xfrm>
          <a:prstGeom prst="rect">
            <a:avLst/>
          </a:prstGeom>
          <a:noFill/>
          <a:ln/>
        </p:spPr>
        <p:txBody>
          <a:bodyPr wrap="square" lIns="0" tIns="0" rIns="0" bIns="0" rtlCol="0" anchor="ctr"/>
          <a:lstStyle/>
          <a:p>
            <a:pPr algn="ctr"/>
            <a:r>
              <a:rPr lang="en-US">
                <a:solidFill>
                  <a:srgbClr val="333333"/>
                </a:solidFill>
                <a:latin typeface="Aptos"/>
                <a:ea typeface="Calibri"/>
                <a:cs typeface="Calibri"/>
              </a:rPr>
              <a:t>Why active latency injection, bandwidth caps, and calibration matter.</a:t>
            </a:r>
          </a:p>
        </p:txBody>
      </p:sp>
      <p:sp>
        <p:nvSpPr>
          <p:cNvPr id="45" name="Text 25">
            <a:extLst>
              <a:ext uri="{FF2B5EF4-FFF2-40B4-BE49-F238E27FC236}">
                <a16:creationId xmlns:a16="http://schemas.microsoft.com/office/drawing/2014/main" id="{B9CA3989-13B6-1F88-4087-BABF72A765DD}"/>
              </a:ext>
            </a:extLst>
          </p:cNvPr>
          <p:cNvSpPr/>
          <p:nvPr/>
        </p:nvSpPr>
        <p:spPr>
          <a:xfrm>
            <a:off x="7069310" y="4708178"/>
            <a:ext cx="1021080" cy="182880"/>
          </a:xfrm>
          <a:prstGeom prst="rect">
            <a:avLst/>
          </a:prstGeom>
          <a:noFill/>
          <a:ln/>
        </p:spPr>
        <p:txBody>
          <a:bodyPr wrap="square" lIns="0" tIns="0" rIns="0" bIns="0" rtlCol="0" anchor="ctr"/>
          <a:lstStyle/>
          <a:p>
            <a:pPr algn="ctr"/>
            <a:endParaRPr lang="en-US" sz="1167"/>
          </a:p>
        </p:txBody>
      </p:sp>
      <p:sp>
        <p:nvSpPr>
          <p:cNvPr id="46" name="Shape 26">
            <a:extLst>
              <a:ext uri="{FF2B5EF4-FFF2-40B4-BE49-F238E27FC236}">
                <a16:creationId xmlns:a16="http://schemas.microsoft.com/office/drawing/2014/main" id="{DE06D3E4-31CF-789E-6151-F5C93E2DB4F0}"/>
              </a:ext>
            </a:extLst>
          </p:cNvPr>
          <p:cNvSpPr/>
          <p:nvPr/>
        </p:nvSpPr>
        <p:spPr>
          <a:xfrm>
            <a:off x="8890490" y="2056418"/>
            <a:ext cx="2019300" cy="3200400"/>
          </a:xfrm>
          <a:prstGeom prst="roundRect">
            <a:avLst/>
          </a:prstGeom>
          <a:solidFill>
            <a:srgbClr val="F5F7FB"/>
          </a:solidFill>
          <a:ln w="12700">
            <a:solidFill>
              <a:srgbClr val="C9D4E5"/>
            </a:solidFill>
            <a:prstDash val="solid"/>
          </a:ln>
          <a:effectLst>
            <a:outerShdw blurRad="12700" dist="12700" dir="2700000" algn="bl" rotWithShape="0">
              <a:srgbClr val="000000">
                <a:alpha val="8000"/>
              </a:srgbClr>
            </a:outerShdw>
          </a:effectLst>
        </p:spPr>
        <p:txBody>
          <a:bodyPr/>
          <a:lstStyle/>
          <a:p>
            <a:endParaRPr lang="en-US" sz="1500"/>
          </a:p>
        </p:txBody>
      </p:sp>
      <p:sp>
        <p:nvSpPr>
          <p:cNvPr id="47" name="Shape 27">
            <a:extLst>
              <a:ext uri="{FF2B5EF4-FFF2-40B4-BE49-F238E27FC236}">
                <a16:creationId xmlns:a16="http://schemas.microsoft.com/office/drawing/2014/main" id="{C9A1D9FB-49AC-BB9C-9500-1DDCF78F8C94}"/>
              </a:ext>
            </a:extLst>
          </p:cNvPr>
          <p:cNvSpPr/>
          <p:nvPr/>
        </p:nvSpPr>
        <p:spPr>
          <a:xfrm>
            <a:off x="9027650" y="2224058"/>
            <a:ext cx="320040" cy="320040"/>
          </a:xfrm>
          <a:prstGeom prst="ellipse">
            <a:avLst/>
          </a:prstGeom>
          <a:solidFill>
            <a:srgbClr val="7C5CE0"/>
          </a:solidFill>
          <a:ln w="12700">
            <a:solidFill>
              <a:srgbClr val="7C5CE0"/>
            </a:solidFill>
            <a:prstDash val="solid"/>
          </a:ln>
        </p:spPr>
        <p:txBody>
          <a:bodyPr/>
          <a:lstStyle/>
          <a:p>
            <a:endParaRPr lang="en-US" sz="1500"/>
          </a:p>
        </p:txBody>
      </p:sp>
      <p:sp>
        <p:nvSpPr>
          <p:cNvPr id="48" name="Text 28">
            <a:extLst>
              <a:ext uri="{FF2B5EF4-FFF2-40B4-BE49-F238E27FC236}">
                <a16:creationId xmlns:a16="http://schemas.microsoft.com/office/drawing/2014/main" id="{1ED2A04C-F9E9-8DC4-D9BC-633F6DD1AD09}"/>
              </a:ext>
            </a:extLst>
          </p:cNvPr>
          <p:cNvSpPr/>
          <p:nvPr/>
        </p:nvSpPr>
        <p:spPr>
          <a:xfrm>
            <a:off x="9027650" y="2307878"/>
            <a:ext cx="320040" cy="121920"/>
          </a:xfrm>
          <a:prstGeom prst="rect">
            <a:avLst/>
          </a:prstGeom>
          <a:noFill/>
          <a:ln/>
        </p:spPr>
        <p:txBody>
          <a:bodyPr wrap="square" lIns="0" tIns="0" rIns="0" bIns="0" rtlCol="0" anchor="ctr"/>
          <a:lstStyle/>
          <a:p>
            <a:pPr algn="ctr"/>
            <a:r>
              <a:rPr lang="en-US" sz="1333" b="1">
                <a:solidFill>
                  <a:srgbClr val="FFFFFF"/>
                </a:solidFill>
              </a:rPr>
              <a:t>4</a:t>
            </a:r>
            <a:endParaRPr lang="en-US" sz="1333"/>
          </a:p>
        </p:txBody>
      </p:sp>
      <p:sp>
        <p:nvSpPr>
          <p:cNvPr id="49" name="Text 29">
            <a:extLst>
              <a:ext uri="{FF2B5EF4-FFF2-40B4-BE49-F238E27FC236}">
                <a16:creationId xmlns:a16="http://schemas.microsoft.com/office/drawing/2014/main" id="{67746BD0-1A12-992A-25BD-E070297D0718}"/>
              </a:ext>
            </a:extLst>
          </p:cNvPr>
          <p:cNvSpPr/>
          <p:nvPr/>
        </p:nvSpPr>
        <p:spPr>
          <a:xfrm>
            <a:off x="9461027" y="2341161"/>
            <a:ext cx="1310640" cy="182880"/>
          </a:xfrm>
          <a:prstGeom prst="rect">
            <a:avLst/>
          </a:prstGeom>
          <a:noFill/>
          <a:ln/>
        </p:spPr>
        <p:txBody>
          <a:bodyPr wrap="square" lIns="0" tIns="0" rIns="0" bIns="0" rtlCol="0" anchor="ctr"/>
          <a:lstStyle/>
          <a:p>
            <a:r>
              <a:rPr lang="en-US" sz="2000" b="1">
                <a:solidFill>
                  <a:srgbClr val="1E293B"/>
                </a:solidFill>
              </a:rPr>
              <a:t>Hands-on use</a:t>
            </a:r>
            <a:endParaRPr lang="en-US" sz="2000"/>
          </a:p>
        </p:txBody>
      </p:sp>
      <p:sp>
        <p:nvSpPr>
          <p:cNvPr id="50" name="Text 30">
            <a:extLst>
              <a:ext uri="{FF2B5EF4-FFF2-40B4-BE49-F238E27FC236}">
                <a16:creationId xmlns:a16="http://schemas.microsoft.com/office/drawing/2014/main" id="{B8600C57-2CEC-16FD-D6A6-F0EFB2D55EA9}"/>
              </a:ext>
            </a:extLst>
          </p:cNvPr>
          <p:cNvSpPr/>
          <p:nvPr/>
        </p:nvSpPr>
        <p:spPr>
          <a:xfrm>
            <a:off x="8892979" y="3162849"/>
            <a:ext cx="2015098" cy="1143000"/>
          </a:xfrm>
          <a:prstGeom prst="rect">
            <a:avLst/>
          </a:prstGeom>
          <a:noFill/>
          <a:ln/>
        </p:spPr>
        <p:txBody>
          <a:bodyPr wrap="square" lIns="0" tIns="0" rIns="0" bIns="0" rtlCol="0" anchor="ctr"/>
          <a:lstStyle/>
          <a:p>
            <a:pPr algn="ctr"/>
            <a:r>
              <a:rPr lang="en-US">
                <a:solidFill>
                  <a:srgbClr val="333333"/>
                </a:solidFill>
                <a:latin typeface="Aptos"/>
                <a:ea typeface="Calibri"/>
                <a:cs typeface="Calibri"/>
              </a:rPr>
              <a:t>How to reason about experiments and where to contribute next.</a:t>
            </a:r>
          </a:p>
        </p:txBody>
      </p:sp>
      <p:sp>
        <p:nvSpPr>
          <p:cNvPr id="51" name="Text 32">
            <a:extLst>
              <a:ext uri="{FF2B5EF4-FFF2-40B4-BE49-F238E27FC236}">
                <a16:creationId xmlns:a16="http://schemas.microsoft.com/office/drawing/2014/main" id="{D48FC4F6-0D30-041B-54F1-09E9EBB3AAB1}"/>
              </a:ext>
            </a:extLst>
          </p:cNvPr>
          <p:cNvSpPr/>
          <p:nvPr/>
        </p:nvSpPr>
        <p:spPr>
          <a:xfrm>
            <a:off x="9393410" y="4708178"/>
            <a:ext cx="1021080" cy="182880"/>
          </a:xfrm>
          <a:prstGeom prst="rect">
            <a:avLst/>
          </a:prstGeom>
          <a:noFill/>
          <a:ln/>
        </p:spPr>
        <p:txBody>
          <a:bodyPr wrap="square" lIns="0" tIns="0" rIns="0" bIns="0" rtlCol="0" anchor="ctr"/>
          <a:lstStyle/>
          <a:p>
            <a:pPr algn="ctr"/>
            <a:endParaRPr lang="en-US" sz="1167"/>
          </a:p>
        </p:txBody>
      </p:sp>
    </p:spTree>
    <p:extLst>
      <p:ext uri="{BB962C8B-B14F-4D97-AF65-F5344CB8AC3E}">
        <p14:creationId xmlns:p14="http://schemas.microsoft.com/office/powerpoint/2010/main" val="1112390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C32414-2C80-E8FD-F807-389FADA1C6F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B2CB530-57C6-07E0-8B4D-15AAF295675D}"/>
              </a:ext>
            </a:extLst>
          </p:cNvPr>
          <p:cNvSpPr>
            <a:spLocks noGrp="1"/>
          </p:cNvSpPr>
          <p:nvPr>
            <p:ph type="sldNum" sz="quarter" idx="12"/>
          </p:nvPr>
        </p:nvSpPr>
        <p:spPr/>
        <p:txBody>
          <a:bodyPr/>
          <a:lstStyle/>
          <a:p>
            <a:fld id="{FE7A4BB3-E848-5A44-82DF-322201952CD8}" type="slidenum">
              <a:rPr lang="en-US" smtClean="0"/>
              <a:pPr/>
              <a:t>19</a:t>
            </a:fld>
            <a:endParaRPr lang="en-US"/>
          </a:p>
        </p:txBody>
      </p:sp>
      <p:sp>
        <p:nvSpPr>
          <p:cNvPr id="4" name="Title 3">
            <a:extLst>
              <a:ext uri="{FF2B5EF4-FFF2-40B4-BE49-F238E27FC236}">
                <a16:creationId xmlns:a16="http://schemas.microsoft.com/office/drawing/2014/main" id="{692893A3-069F-218B-FA65-05A8F537BC0B}"/>
              </a:ext>
            </a:extLst>
          </p:cNvPr>
          <p:cNvSpPr>
            <a:spLocks noGrp="1"/>
          </p:cNvSpPr>
          <p:nvPr>
            <p:ph type="title"/>
          </p:nvPr>
        </p:nvSpPr>
        <p:spPr/>
        <p:txBody>
          <a:bodyPr/>
          <a:lstStyle/>
          <a:p>
            <a:r>
              <a:rPr lang="en-US">
                <a:solidFill>
                  <a:srgbClr val="1E293B"/>
                </a:solidFill>
                <a:latin typeface="Aptos Display"/>
                <a:ea typeface="Aptos Display" pitchFamily="34" charset="-122"/>
                <a:cs typeface="Aptos Display" pitchFamily="34" charset="-120"/>
              </a:rPr>
              <a:t>Introduction to CXL</a:t>
            </a:r>
          </a:p>
        </p:txBody>
      </p:sp>
      <p:sp>
        <p:nvSpPr>
          <p:cNvPr id="15" name="Text 2">
            <a:extLst>
              <a:ext uri="{FF2B5EF4-FFF2-40B4-BE49-F238E27FC236}">
                <a16:creationId xmlns:a16="http://schemas.microsoft.com/office/drawing/2014/main" id="{75BC8F24-4915-FE32-E95A-99703232FA49}"/>
              </a:ext>
            </a:extLst>
          </p:cNvPr>
          <p:cNvSpPr/>
          <p:nvPr/>
        </p:nvSpPr>
        <p:spPr>
          <a:xfrm>
            <a:off x="10517256" y="224713"/>
            <a:ext cx="1333500" cy="213360"/>
          </a:xfrm>
          <a:prstGeom prst="rect">
            <a:avLst/>
          </a:prstGeom>
          <a:solidFill>
            <a:srgbClr val="EAF2FF"/>
          </a:solidFill>
          <a:ln>
            <a:solidFill>
              <a:srgbClr val="1F5FBF"/>
            </a:solidFill>
          </a:ln>
        </p:spPr>
        <p:txBody>
          <a:bodyPr wrap="square" lIns="0" tIns="0" rIns="0" bIns="0" rtlCol="0" anchor="ctr"/>
          <a:lstStyle/>
          <a:p>
            <a:pPr algn="ctr"/>
            <a:r>
              <a:rPr lang="en-US" sz="833" b="1">
                <a:solidFill>
                  <a:srgbClr val="1F5FBF"/>
                </a:solidFill>
              </a:rPr>
              <a:t>BASICS</a:t>
            </a:r>
            <a:endParaRPr lang="en-US" sz="833"/>
          </a:p>
        </p:txBody>
      </p:sp>
      <p:sp>
        <p:nvSpPr>
          <p:cNvPr id="222" name="Text 5">
            <a:extLst>
              <a:ext uri="{FF2B5EF4-FFF2-40B4-BE49-F238E27FC236}">
                <a16:creationId xmlns:a16="http://schemas.microsoft.com/office/drawing/2014/main" id="{C33A58C3-F0A1-3033-E09E-A87D1998CAB3}"/>
              </a:ext>
            </a:extLst>
          </p:cNvPr>
          <p:cNvSpPr/>
          <p:nvPr/>
        </p:nvSpPr>
        <p:spPr>
          <a:xfrm>
            <a:off x="1164102" y="1670538"/>
            <a:ext cx="5257800" cy="876300"/>
          </a:xfrm>
          <a:prstGeom prst="rect">
            <a:avLst/>
          </a:prstGeom>
          <a:noFill/>
          <a:ln/>
        </p:spPr>
        <p:txBody>
          <a:bodyPr wrap="square" lIns="0" tIns="0" rIns="0" bIns="0" rtlCol="0" anchor="ctr"/>
          <a:lstStyle/>
          <a:p>
            <a:pPr defTabSz="761970"/>
            <a:r>
              <a:rPr lang="en-US" sz="2000">
                <a:solidFill>
                  <a:srgbClr val="1E293B"/>
                </a:solidFill>
                <a:latin typeface="Aptos"/>
              </a:rPr>
              <a:t>Compute Express Link (CXL) builds on top of the PCIe5.0 interconnect by introducing </a:t>
            </a:r>
            <a:r>
              <a:rPr lang="en-US" sz="2000" b="1">
                <a:solidFill>
                  <a:srgbClr val="C00000"/>
                </a:solidFill>
                <a:latin typeface="Aptos"/>
              </a:rPr>
              <a:t>memory and coherency protocols</a:t>
            </a:r>
          </a:p>
        </p:txBody>
      </p:sp>
      <p:sp>
        <p:nvSpPr>
          <p:cNvPr id="224" name="Shape 6">
            <a:extLst>
              <a:ext uri="{FF2B5EF4-FFF2-40B4-BE49-F238E27FC236}">
                <a16:creationId xmlns:a16="http://schemas.microsoft.com/office/drawing/2014/main" id="{AB8425B3-CB0A-5FF3-7D05-C4849E1C5295}"/>
              </a:ext>
            </a:extLst>
          </p:cNvPr>
          <p:cNvSpPr/>
          <p:nvPr/>
        </p:nvSpPr>
        <p:spPr>
          <a:xfrm>
            <a:off x="5567407" y="2801891"/>
            <a:ext cx="1643415" cy="1933244"/>
          </a:xfrm>
          <a:prstGeom prst="roundRect">
            <a:avLst/>
          </a:prstGeom>
          <a:solidFill>
            <a:srgbClr val="64748B"/>
          </a:solidFill>
          <a:ln w="12700">
            <a:solidFill>
              <a:srgbClr val="64748B"/>
            </a:solidFill>
            <a:prstDash val="solid"/>
          </a:ln>
          <a:effectLst/>
        </p:spPr>
        <p:txBody>
          <a:bodyPr/>
          <a:lstStyle/>
          <a:p>
            <a:pPr defTabSz="761970">
              <a:defRPr/>
            </a:pPr>
            <a:endParaRPr lang="en-US" sz="1667" kern="0">
              <a:solidFill>
                <a:prstClr val="black"/>
              </a:solidFill>
              <a:latin typeface="Aptos"/>
            </a:endParaRPr>
          </a:p>
        </p:txBody>
      </p:sp>
      <p:sp>
        <p:nvSpPr>
          <p:cNvPr id="225" name="Text 7">
            <a:extLst>
              <a:ext uri="{FF2B5EF4-FFF2-40B4-BE49-F238E27FC236}">
                <a16:creationId xmlns:a16="http://schemas.microsoft.com/office/drawing/2014/main" id="{99CE5D70-7F13-C6AD-403A-405B46E7BEA3}"/>
              </a:ext>
            </a:extLst>
          </p:cNvPr>
          <p:cNvSpPr/>
          <p:nvPr/>
        </p:nvSpPr>
        <p:spPr>
          <a:xfrm>
            <a:off x="5563687" y="3543625"/>
            <a:ext cx="1516613" cy="473875"/>
          </a:xfrm>
          <a:prstGeom prst="rect">
            <a:avLst/>
          </a:prstGeom>
          <a:noFill/>
          <a:ln/>
        </p:spPr>
        <p:txBody>
          <a:bodyPr wrap="square" lIns="0" tIns="0" rIns="0" bIns="0" rtlCol="0" anchor="ctr"/>
          <a:lstStyle/>
          <a:p>
            <a:pPr algn="ctr" defTabSz="761970">
              <a:defRPr/>
            </a:pPr>
            <a:r>
              <a:rPr lang="en-US" sz="1667" b="1" kern="0">
                <a:solidFill>
                  <a:srgbClr val="FFFFFF"/>
                </a:solidFill>
                <a:latin typeface="Aptos"/>
              </a:rPr>
              <a:t>Host CPU</a:t>
            </a:r>
            <a:endParaRPr lang="en-US" sz="1667" kern="0">
              <a:solidFill>
                <a:prstClr val="black"/>
              </a:solidFill>
              <a:latin typeface="Aptos"/>
            </a:endParaRPr>
          </a:p>
        </p:txBody>
      </p:sp>
      <p:sp>
        <p:nvSpPr>
          <p:cNvPr id="226" name="Shape 21">
            <a:extLst>
              <a:ext uri="{FF2B5EF4-FFF2-40B4-BE49-F238E27FC236}">
                <a16:creationId xmlns:a16="http://schemas.microsoft.com/office/drawing/2014/main" id="{1B00903C-75B7-8404-B1D9-D6A4A62F5DC9}"/>
              </a:ext>
            </a:extLst>
          </p:cNvPr>
          <p:cNvSpPr/>
          <p:nvPr/>
        </p:nvSpPr>
        <p:spPr>
          <a:xfrm>
            <a:off x="8052192" y="2061883"/>
            <a:ext cx="1500081" cy="3421043"/>
          </a:xfrm>
          <a:prstGeom prst="roundRect">
            <a:avLst/>
          </a:prstGeom>
          <a:solidFill>
            <a:srgbClr val="4472C4">
              <a:lumMod val="60000"/>
              <a:lumOff val="40000"/>
            </a:srgbClr>
          </a:solidFill>
          <a:ln w="12700">
            <a:noFill/>
            <a:prstDash val="solid"/>
          </a:ln>
        </p:spPr>
        <p:txBody>
          <a:bodyPr/>
          <a:lstStyle/>
          <a:p>
            <a:pPr defTabSz="761970">
              <a:defRPr/>
            </a:pPr>
            <a:endParaRPr lang="en-US" sz="1667" kern="0">
              <a:solidFill>
                <a:prstClr val="black"/>
              </a:solidFill>
              <a:latin typeface="Aptos"/>
            </a:endParaRPr>
          </a:p>
        </p:txBody>
      </p:sp>
      <p:sp>
        <p:nvSpPr>
          <p:cNvPr id="227" name="Text 7">
            <a:extLst>
              <a:ext uri="{FF2B5EF4-FFF2-40B4-BE49-F238E27FC236}">
                <a16:creationId xmlns:a16="http://schemas.microsoft.com/office/drawing/2014/main" id="{A1677037-9334-083E-3307-1C6FD9D8B95A}"/>
              </a:ext>
            </a:extLst>
          </p:cNvPr>
          <p:cNvSpPr/>
          <p:nvPr/>
        </p:nvSpPr>
        <p:spPr>
          <a:xfrm>
            <a:off x="8220863" y="3274569"/>
            <a:ext cx="1473278" cy="1004880"/>
          </a:xfrm>
          <a:prstGeom prst="rect">
            <a:avLst/>
          </a:prstGeom>
          <a:noFill/>
          <a:ln/>
        </p:spPr>
        <p:txBody>
          <a:bodyPr wrap="square" lIns="0" tIns="0" rIns="0" bIns="0" rtlCol="0" anchor="ctr"/>
          <a:lstStyle/>
          <a:p>
            <a:pPr algn="ctr" defTabSz="761970">
              <a:defRPr/>
            </a:pPr>
            <a:r>
              <a:rPr lang="en-US" sz="1667" b="1" kern="0">
                <a:solidFill>
                  <a:srgbClr val="FFFFFF"/>
                </a:solidFill>
                <a:latin typeface="Aptos"/>
              </a:rPr>
              <a:t>CXL Mem. Controller</a:t>
            </a:r>
            <a:endParaRPr lang="en-US" sz="1667" kern="0">
              <a:solidFill>
                <a:prstClr val="black"/>
              </a:solidFill>
              <a:latin typeface="Aptos"/>
            </a:endParaRPr>
          </a:p>
        </p:txBody>
      </p:sp>
      <p:sp>
        <p:nvSpPr>
          <p:cNvPr id="228" name="Shape 24">
            <a:extLst>
              <a:ext uri="{FF2B5EF4-FFF2-40B4-BE49-F238E27FC236}">
                <a16:creationId xmlns:a16="http://schemas.microsoft.com/office/drawing/2014/main" id="{D47C6353-CE1A-67E4-D778-D22F089662B9}"/>
              </a:ext>
            </a:extLst>
          </p:cNvPr>
          <p:cNvSpPr/>
          <p:nvPr/>
        </p:nvSpPr>
        <p:spPr>
          <a:xfrm>
            <a:off x="10486381" y="2250595"/>
            <a:ext cx="1478522" cy="1163041"/>
          </a:xfrm>
          <a:prstGeom prst="roundRect">
            <a:avLst/>
          </a:prstGeom>
          <a:solidFill>
            <a:srgbClr val="70AD47">
              <a:lumMod val="60000"/>
              <a:lumOff val="40000"/>
            </a:srgbClr>
          </a:solidFill>
          <a:ln w="12700">
            <a:noFill/>
            <a:prstDash val="solid"/>
          </a:ln>
        </p:spPr>
        <p:txBody>
          <a:bodyPr/>
          <a:lstStyle/>
          <a:p>
            <a:pPr defTabSz="761970">
              <a:defRPr/>
            </a:pPr>
            <a:endParaRPr lang="en-US" sz="1667" kern="0">
              <a:solidFill>
                <a:prstClr val="black"/>
              </a:solidFill>
              <a:latin typeface="Aptos"/>
            </a:endParaRPr>
          </a:p>
        </p:txBody>
      </p:sp>
      <p:sp>
        <p:nvSpPr>
          <p:cNvPr id="229" name="Text 7">
            <a:extLst>
              <a:ext uri="{FF2B5EF4-FFF2-40B4-BE49-F238E27FC236}">
                <a16:creationId xmlns:a16="http://schemas.microsoft.com/office/drawing/2014/main" id="{A2EDD06A-1657-3F9E-9F35-AAF00BC75D8F}"/>
              </a:ext>
            </a:extLst>
          </p:cNvPr>
          <p:cNvSpPr/>
          <p:nvPr/>
        </p:nvSpPr>
        <p:spPr>
          <a:xfrm>
            <a:off x="10825834" y="2580800"/>
            <a:ext cx="1018248" cy="501106"/>
          </a:xfrm>
          <a:prstGeom prst="rect">
            <a:avLst/>
          </a:prstGeom>
          <a:noFill/>
          <a:ln/>
        </p:spPr>
        <p:txBody>
          <a:bodyPr wrap="square" lIns="0" tIns="0" rIns="0" bIns="0" rtlCol="0" anchor="ctr"/>
          <a:lstStyle/>
          <a:p>
            <a:pPr algn="ctr" defTabSz="761970">
              <a:defRPr/>
            </a:pPr>
            <a:r>
              <a:rPr lang="en-US" sz="1667" b="1" kern="0">
                <a:solidFill>
                  <a:srgbClr val="FFFFFF"/>
                </a:solidFill>
                <a:latin typeface="Aptos"/>
              </a:rPr>
              <a:t>GPU</a:t>
            </a:r>
            <a:endParaRPr lang="en-US" sz="1667" kern="0">
              <a:solidFill>
                <a:prstClr val="black"/>
              </a:solidFill>
              <a:latin typeface="Aptos"/>
            </a:endParaRPr>
          </a:p>
        </p:txBody>
      </p:sp>
      <p:sp>
        <p:nvSpPr>
          <p:cNvPr id="230" name="Shape 24">
            <a:extLst>
              <a:ext uri="{FF2B5EF4-FFF2-40B4-BE49-F238E27FC236}">
                <a16:creationId xmlns:a16="http://schemas.microsoft.com/office/drawing/2014/main" id="{1FBFD5E5-EB7F-38D8-899C-5976FAA3CAFF}"/>
              </a:ext>
            </a:extLst>
          </p:cNvPr>
          <p:cNvSpPr/>
          <p:nvPr/>
        </p:nvSpPr>
        <p:spPr>
          <a:xfrm>
            <a:off x="10475545" y="4167842"/>
            <a:ext cx="1716455" cy="1331498"/>
          </a:xfrm>
          <a:prstGeom prst="roundRect">
            <a:avLst/>
          </a:prstGeom>
          <a:solidFill>
            <a:srgbClr val="ED7D31">
              <a:lumMod val="60000"/>
              <a:lumOff val="40000"/>
            </a:srgbClr>
          </a:solidFill>
          <a:ln w="12700">
            <a:noFill/>
            <a:prstDash val="solid"/>
          </a:ln>
        </p:spPr>
        <p:txBody>
          <a:bodyPr/>
          <a:lstStyle/>
          <a:p>
            <a:pPr defTabSz="761970">
              <a:defRPr/>
            </a:pPr>
            <a:endParaRPr lang="en-US" sz="1667" kern="0">
              <a:solidFill>
                <a:prstClr val="black"/>
              </a:solidFill>
              <a:latin typeface="Aptos"/>
            </a:endParaRPr>
          </a:p>
        </p:txBody>
      </p:sp>
      <p:sp>
        <p:nvSpPr>
          <p:cNvPr id="231" name="Text 7">
            <a:extLst>
              <a:ext uri="{FF2B5EF4-FFF2-40B4-BE49-F238E27FC236}">
                <a16:creationId xmlns:a16="http://schemas.microsoft.com/office/drawing/2014/main" id="{C208A8A6-8442-5303-D516-BFE4279236B0}"/>
              </a:ext>
            </a:extLst>
          </p:cNvPr>
          <p:cNvSpPr/>
          <p:nvPr/>
        </p:nvSpPr>
        <p:spPr>
          <a:xfrm>
            <a:off x="10788240" y="4569510"/>
            <a:ext cx="1346058" cy="514722"/>
          </a:xfrm>
          <a:prstGeom prst="rect">
            <a:avLst/>
          </a:prstGeom>
          <a:noFill/>
          <a:ln/>
        </p:spPr>
        <p:txBody>
          <a:bodyPr wrap="square" lIns="0" tIns="0" rIns="0" bIns="0" rtlCol="0" anchor="ctr"/>
          <a:lstStyle/>
          <a:p>
            <a:pPr algn="ctr" defTabSz="761970">
              <a:defRPr/>
            </a:pPr>
            <a:r>
              <a:rPr lang="en-US" sz="1667" b="1" kern="0">
                <a:solidFill>
                  <a:srgbClr val="FFFFFF"/>
                </a:solidFill>
                <a:latin typeface="Aptos"/>
              </a:rPr>
              <a:t>Accelerator</a:t>
            </a:r>
            <a:endParaRPr lang="en-US" sz="1667" kern="0">
              <a:solidFill>
                <a:prstClr val="black"/>
              </a:solidFill>
              <a:latin typeface="Aptos"/>
            </a:endParaRPr>
          </a:p>
        </p:txBody>
      </p:sp>
      <p:sp>
        <p:nvSpPr>
          <p:cNvPr id="232" name="Shape 6">
            <a:extLst>
              <a:ext uri="{FF2B5EF4-FFF2-40B4-BE49-F238E27FC236}">
                <a16:creationId xmlns:a16="http://schemas.microsoft.com/office/drawing/2014/main" id="{D776FF20-8355-E0D0-6C87-FF3F4C5859CE}"/>
              </a:ext>
            </a:extLst>
          </p:cNvPr>
          <p:cNvSpPr/>
          <p:nvPr/>
        </p:nvSpPr>
        <p:spPr>
          <a:xfrm>
            <a:off x="6941380" y="3410912"/>
            <a:ext cx="272801" cy="712067"/>
          </a:xfrm>
          <a:prstGeom prst="roundRect">
            <a:avLst/>
          </a:prstGeom>
          <a:solidFill>
            <a:srgbClr val="ED7D31">
              <a:lumMod val="75000"/>
            </a:srgbClr>
          </a:solidFill>
          <a:ln w="12700">
            <a:noFill/>
            <a:prstDash val="solid"/>
          </a:ln>
          <a:effectLst/>
        </p:spPr>
        <p:txBody>
          <a:bodyPr/>
          <a:lstStyle/>
          <a:p>
            <a:pPr defTabSz="761970">
              <a:defRPr/>
            </a:pPr>
            <a:endParaRPr lang="en-US" sz="2333" kern="0">
              <a:solidFill>
                <a:prstClr val="black"/>
              </a:solidFill>
              <a:latin typeface="Aptos"/>
            </a:endParaRPr>
          </a:p>
        </p:txBody>
      </p:sp>
      <p:cxnSp>
        <p:nvCxnSpPr>
          <p:cNvPr id="233" name="Straight Arrow Connector 232">
            <a:extLst>
              <a:ext uri="{FF2B5EF4-FFF2-40B4-BE49-F238E27FC236}">
                <a16:creationId xmlns:a16="http://schemas.microsoft.com/office/drawing/2014/main" id="{15F6665B-7E88-48E1-F154-D27D45A44E6E}"/>
              </a:ext>
            </a:extLst>
          </p:cNvPr>
          <p:cNvCxnSpPr/>
          <p:nvPr/>
        </p:nvCxnSpPr>
        <p:spPr>
          <a:xfrm flipV="1">
            <a:off x="7221667" y="3651793"/>
            <a:ext cx="840378" cy="0"/>
          </a:xfrm>
          <a:prstGeom prst="straightConnector1">
            <a:avLst/>
          </a:prstGeom>
          <a:noFill/>
          <a:ln w="28575" cap="flat" cmpd="sng" algn="ctr">
            <a:solidFill>
              <a:sysClr val="windowText" lastClr="000000"/>
            </a:solidFill>
            <a:prstDash val="solid"/>
            <a:miter lim="800000"/>
            <a:headEnd type="triangle"/>
            <a:tailEnd type="triangle"/>
          </a:ln>
          <a:effectLst/>
        </p:spPr>
      </p:cxnSp>
      <p:cxnSp>
        <p:nvCxnSpPr>
          <p:cNvPr id="234" name="Straight Arrow Connector 233">
            <a:extLst>
              <a:ext uri="{FF2B5EF4-FFF2-40B4-BE49-F238E27FC236}">
                <a16:creationId xmlns:a16="http://schemas.microsoft.com/office/drawing/2014/main" id="{75F3EC5B-E4BF-1208-C43C-F1E256D04D58}"/>
              </a:ext>
            </a:extLst>
          </p:cNvPr>
          <p:cNvCxnSpPr>
            <a:cxnSpLocks/>
          </p:cNvCxnSpPr>
          <p:nvPr/>
        </p:nvCxnSpPr>
        <p:spPr>
          <a:xfrm>
            <a:off x="9550981" y="4645725"/>
            <a:ext cx="927050" cy="2"/>
          </a:xfrm>
          <a:prstGeom prst="straightConnector1">
            <a:avLst/>
          </a:prstGeom>
          <a:noFill/>
          <a:ln w="28575" cap="flat" cmpd="sng" algn="ctr">
            <a:solidFill>
              <a:sysClr val="windowText" lastClr="000000"/>
            </a:solidFill>
            <a:prstDash val="solid"/>
            <a:miter lim="800000"/>
            <a:headEnd type="triangle"/>
            <a:tailEnd type="triangle"/>
          </a:ln>
          <a:effectLst/>
        </p:spPr>
      </p:cxnSp>
      <p:sp>
        <p:nvSpPr>
          <p:cNvPr id="235" name="Text 7">
            <a:extLst>
              <a:ext uri="{FF2B5EF4-FFF2-40B4-BE49-F238E27FC236}">
                <a16:creationId xmlns:a16="http://schemas.microsoft.com/office/drawing/2014/main" id="{F7EA0BC5-3861-DB0E-DA54-696E75D6DFA4}"/>
              </a:ext>
            </a:extLst>
          </p:cNvPr>
          <p:cNvSpPr/>
          <p:nvPr/>
        </p:nvSpPr>
        <p:spPr>
          <a:xfrm rot="5400000">
            <a:off x="6795416" y="3628733"/>
            <a:ext cx="530819" cy="279562"/>
          </a:xfrm>
          <a:prstGeom prst="rect">
            <a:avLst/>
          </a:prstGeom>
          <a:noFill/>
          <a:ln/>
        </p:spPr>
        <p:txBody>
          <a:bodyPr wrap="square" lIns="0" tIns="0" rIns="0" bIns="0"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761970">
              <a:defRPr/>
            </a:pPr>
            <a:r>
              <a:rPr lang="en-US" sz="1500" b="1">
                <a:solidFill>
                  <a:srgbClr val="FFFFFF"/>
                </a:solidFill>
                <a:latin typeface="Aptos"/>
              </a:rPr>
              <a:t>CXL</a:t>
            </a:r>
            <a:endParaRPr lang="en-US" sz="1500">
              <a:solidFill>
                <a:prstClr val="black"/>
              </a:solidFill>
              <a:latin typeface="Aptos"/>
            </a:endParaRPr>
          </a:p>
        </p:txBody>
      </p:sp>
      <p:sp>
        <p:nvSpPr>
          <p:cNvPr id="236" name="Shape 6">
            <a:extLst>
              <a:ext uri="{FF2B5EF4-FFF2-40B4-BE49-F238E27FC236}">
                <a16:creationId xmlns:a16="http://schemas.microsoft.com/office/drawing/2014/main" id="{D6BC9B70-2512-4C1A-E3EB-86F609C76BA3}"/>
              </a:ext>
            </a:extLst>
          </p:cNvPr>
          <p:cNvSpPr/>
          <p:nvPr/>
        </p:nvSpPr>
        <p:spPr>
          <a:xfrm>
            <a:off x="8057285" y="3424527"/>
            <a:ext cx="272801" cy="712067"/>
          </a:xfrm>
          <a:prstGeom prst="roundRect">
            <a:avLst/>
          </a:prstGeom>
          <a:solidFill>
            <a:srgbClr val="ED7D31">
              <a:lumMod val="75000"/>
            </a:srgbClr>
          </a:solidFill>
          <a:ln w="12700">
            <a:noFill/>
            <a:prstDash val="solid"/>
          </a:ln>
          <a:effectLst/>
        </p:spPr>
        <p:txBody>
          <a:bodyPr/>
          <a:lstStyle/>
          <a:p>
            <a:pPr defTabSz="761970">
              <a:defRPr/>
            </a:pPr>
            <a:endParaRPr lang="en-US" sz="2333" kern="0">
              <a:solidFill>
                <a:prstClr val="black"/>
              </a:solidFill>
              <a:latin typeface="Aptos"/>
            </a:endParaRPr>
          </a:p>
        </p:txBody>
      </p:sp>
      <p:sp>
        <p:nvSpPr>
          <p:cNvPr id="237" name="Text 7">
            <a:extLst>
              <a:ext uri="{FF2B5EF4-FFF2-40B4-BE49-F238E27FC236}">
                <a16:creationId xmlns:a16="http://schemas.microsoft.com/office/drawing/2014/main" id="{CDCF7A09-A14D-AB59-6E6B-416B18271647}"/>
              </a:ext>
            </a:extLst>
          </p:cNvPr>
          <p:cNvSpPr/>
          <p:nvPr/>
        </p:nvSpPr>
        <p:spPr>
          <a:xfrm rot="5400000">
            <a:off x="7911321" y="3642348"/>
            <a:ext cx="530819" cy="279562"/>
          </a:xfrm>
          <a:prstGeom prst="rect">
            <a:avLst/>
          </a:prstGeom>
          <a:noFill/>
          <a:ln/>
        </p:spPr>
        <p:txBody>
          <a:bodyPr wrap="square" lIns="0" tIns="0" rIns="0" bIns="0"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761970">
              <a:defRPr/>
            </a:pPr>
            <a:r>
              <a:rPr lang="en-US" sz="1500" b="1">
                <a:solidFill>
                  <a:srgbClr val="FFFFFF"/>
                </a:solidFill>
                <a:latin typeface="Aptos"/>
              </a:rPr>
              <a:t>CXL</a:t>
            </a:r>
            <a:endParaRPr lang="en-US" sz="1500">
              <a:solidFill>
                <a:prstClr val="black"/>
              </a:solidFill>
              <a:latin typeface="Aptos"/>
            </a:endParaRPr>
          </a:p>
        </p:txBody>
      </p:sp>
      <p:sp>
        <p:nvSpPr>
          <p:cNvPr id="238" name="Shape 6">
            <a:extLst>
              <a:ext uri="{FF2B5EF4-FFF2-40B4-BE49-F238E27FC236}">
                <a16:creationId xmlns:a16="http://schemas.microsoft.com/office/drawing/2014/main" id="{C9071AC0-D416-056D-DDFE-A555C13B6586}"/>
              </a:ext>
            </a:extLst>
          </p:cNvPr>
          <p:cNvSpPr/>
          <p:nvPr/>
        </p:nvSpPr>
        <p:spPr>
          <a:xfrm>
            <a:off x="9259860" y="4336769"/>
            <a:ext cx="283635" cy="929913"/>
          </a:xfrm>
          <a:prstGeom prst="roundRect">
            <a:avLst/>
          </a:prstGeom>
          <a:solidFill>
            <a:srgbClr val="ED7D31">
              <a:lumMod val="75000"/>
            </a:srgbClr>
          </a:solidFill>
          <a:ln w="12700">
            <a:noFill/>
            <a:prstDash val="solid"/>
          </a:ln>
          <a:effectLst/>
        </p:spPr>
        <p:txBody>
          <a:bodyPr/>
          <a:lstStyle/>
          <a:p>
            <a:pPr defTabSz="761970">
              <a:defRPr/>
            </a:pPr>
            <a:endParaRPr lang="en-US" sz="2333" kern="0">
              <a:solidFill>
                <a:prstClr val="black"/>
              </a:solidFill>
              <a:latin typeface="Aptos"/>
            </a:endParaRPr>
          </a:p>
        </p:txBody>
      </p:sp>
      <p:sp>
        <p:nvSpPr>
          <p:cNvPr id="239" name="Shape 6">
            <a:extLst>
              <a:ext uri="{FF2B5EF4-FFF2-40B4-BE49-F238E27FC236}">
                <a16:creationId xmlns:a16="http://schemas.microsoft.com/office/drawing/2014/main" id="{29FB3DB8-773F-4F9F-5F7C-8C73246B1596}"/>
              </a:ext>
            </a:extLst>
          </p:cNvPr>
          <p:cNvSpPr/>
          <p:nvPr/>
        </p:nvSpPr>
        <p:spPr>
          <a:xfrm>
            <a:off x="9270695" y="2362515"/>
            <a:ext cx="283635" cy="929913"/>
          </a:xfrm>
          <a:prstGeom prst="roundRect">
            <a:avLst/>
          </a:prstGeom>
          <a:solidFill>
            <a:srgbClr val="ED7D31">
              <a:lumMod val="75000"/>
            </a:srgbClr>
          </a:solidFill>
          <a:ln w="12700">
            <a:noFill/>
            <a:prstDash val="solid"/>
          </a:ln>
          <a:effectLst/>
        </p:spPr>
        <p:txBody>
          <a:bodyPr/>
          <a:lstStyle/>
          <a:p>
            <a:pPr defTabSz="761970">
              <a:defRPr/>
            </a:pPr>
            <a:endParaRPr lang="en-US" sz="2333" kern="0">
              <a:solidFill>
                <a:prstClr val="black"/>
              </a:solidFill>
              <a:latin typeface="Aptos"/>
            </a:endParaRPr>
          </a:p>
        </p:txBody>
      </p:sp>
      <p:sp>
        <p:nvSpPr>
          <p:cNvPr id="240" name="Text 7">
            <a:extLst>
              <a:ext uri="{FF2B5EF4-FFF2-40B4-BE49-F238E27FC236}">
                <a16:creationId xmlns:a16="http://schemas.microsoft.com/office/drawing/2014/main" id="{5BED3271-233A-FC12-F755-A66F7C9D85FA}"/>
              </a:ext>
            </a:extLst>
          </p:cNvPr>
          <p:cNvSpPr/>
          <p:nvPr/>
        </p:nvSpPr>
        <p:spPr>
          <a:xfrm rot="5400000">
            <a:off x="9135566" y="2675644"/>
            <a:ext cx="530819" cy="279562"/>
          </a:xfrm>
          <a:prstGeom prst="rect">
            <a:avLst/>
          </a:prstGeom>
          <a:noFill/>
          <a:ln/>
        </p:spPr>
        <p:txBody>
          <a:bodyPr wrap="square" lIns="0" tIns="0" rIns="0" bIns="0"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761970">
              <a:defRPr/>
            </a:pPr>
            <a:r>
              <a:rPr lang="en-US" sz="1500" b="1">
                <a:solidFill>
                  <a:srgbClr val="FFFFFF"/>
                </a:solidFill>
                <a:latin typeface="Aptos"/>
              </a:rPr>
              <a:t>CXL</a:t>
            </a:r>
            <a:endParaRPr lang="en-US" sz="1500">
              <a:solidFill>
                <a:prstClr val="black"/>
              </a:solidFill>
              <a:latin typeface="Aptos"/>
            </a:endParaRPr>
          </a:p>
        </p:txBody>
      </p:sp>
      <p:sp>
        <p:nvSpPr>
          <p:cNvPr id="241" name="Shape 24">
            <a:extLst>
              <a:ext uri="{FF2B5EF4-FFF2-40B4-BE49-F238E27FC236}">
                <a16:creationId xmlns:a16="http://schemas.microsoft.com/office/drawing/2014/main" id="{8E876DBD-E019-CD8D-A2C7-844D06FA2AD4}"/>
              </a:ext>
            </a:extLst>
          </p:cNvPr>
          <p:cNvSpPr/>
          <p:nvPr/>
        </p:nvSpPr>
        <p:spPr>
          <a:xfrm>
            <a:off x="10475546" y="4347388"/>
            <a:ext cx="319280" cy="931578"/>
          </a:xfrm>
          <a:prstGeom prst="roundRect">
            <a:avLst/>
          </a:prstGeom>
          <a:solidFill>
            <a:srgbClr val="ED7D31">
              <a:lumMod val="75000"/>
            </a:srgbClr>
          </a:solidFill>
          <a:ln w="12700">
            <a:noFill/>
            <a:prstDash val="solid"/>
          </a:ln>
        </p:spPr>
        <p:txBody>
          <a:bodyPr/>
          <a:lstStyle/>
          <a:p>
            <a:pPr defTabSz="761970">
              <a:defRPr/>
            </a:pPr>
            <a:endParaRPr lang="en-US" sz="2333" kern="0">
              <a:solidFill>
                <a:prstClr val="black"/>
              </a:solidFill>
              <a:latin typeface="Aptos"/>
            </a:endParaRPr>
          </a:p>
        </p:txBody>
      </p:sp>
      <p:sp>
        <p:nvSpPr>
          <p:cNvPr id="242" name="Text 7">
            <a:extLst>
              <a:ext uri="{FF2B5EF4-FFF2-40B4-BE49-F238E27FC236}">
                <a16:creationId xmlns:a16="http://schemas.microsoft.com/office/drawing/2014/main" id="{A48E195B-7B4D-3A71-BEBD-537BE94CA415}"/>
              </a:ext>
            </a:extLst>
          </p:cNvPr>
          <p:cNvSpPr/>
          <p:nvPr/>
        </p:nvSpPr>
        <p:spPr>
          <a:xfrm rot="5400000">
            <a:off x="9124732" y="4663513"/>
            <a:ext cx="530819" cy="279562"/>
          </a:xfrm>
          <a:prstGeom prst="rect">
            <a:avLst/>
          </a:prstGeom>
          <a:noFill/>
          <a:ln/>
        </p:spPr>
        <p:txBody>
          <a:bodyPr wrap="square" lIns="0" tIns="0" rIns="0" bIns="0"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761970">
              <a:defRPr/>
            </a:pPr>
            <a:r>
              <a:rPr lang="en-US" sz="1500" b="1">
                <a:solidFill>
                  <a:srgbClr val="FFFFFF"/>
                </a:solidFill>
                <a:latin typeface="Aptos"/>
              </a:rPr>
              <a:t>CXL</a:t>
            </a:r>
            <a:endParaRPr lang="en-US" sz="1500">
              <a:solidFill>
                <a:prstClr val="black"/>
              </a:solidFill>
              <a:latin typeface="Aptos"/>
            </a:endParaRPr>
          </a:p>
        </p:txBody>
      </p:sp>
      <p:sp>
        <p:nvSpPr>
          <p:cNvPr id="243" name="Text 7">
            <a:extLst>
              <a:ext uri="{FF2B5EF4-FFF2-40B4-BE49-F238E27FC236}">
                <a16:creationId xmlns:a16="http://schemas.microsoft.com/office/drawing/2014/main" id="{BF743E3B-F45D-E0CA-2A27-84117673460D}"/>
              </a:ext>
            </a:extLst>
          </p:cNvPr>
          <p:cNvSpPr/>
          <p:nvPr/>
        </p:nvSpPr>
        <p:spPr>
          <a:xfrm rot="5400000">
            <a:off x="10370645" y="4663513"/>
            <a:ext cx="530819" cy="279562"/>
          </a:xfrm>
          <a:prstGeom prst="rect">
            <a:avLst/>
          </a:prstGeom>
          <a:noFill/>
          <a:ln/>
        </p:spPr>
        <p:txBody>
          <a:bodyPr wrap="square" lIns="0" tIns="0" rIns="0" bIns="0"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761970">
              <a:defRPr/>
            </a:pPr>
            <a:r>
              <a:rPr lang="en-US" sz="1500" b="1">
                <a:solidFill>
                  <a:srgbClr val="FFFFFF"/>
                </a:solidFill>
                <a:latin typeface="Aptos"/>
              </a:rPr>
              <a:t>CXL</a:t>
            </a:r>
            <a:endParaRPr lang="en-US" sz="1500">
              <a:solidFill>
                <a:prstClr val="black"/>
              </a:solidFill>
              <a:latin typeface="Aptos"/>
            </a:endParaRPr>
          </a:p>
        </p:txBody>
      </p:sp>
      <p:cxnSp>
        <p:nvCxnSpPr>
          <p:cNvPr id="244" name="Straight Arrow Connector 243">
            <a:extLst>
              <a:ext uri="{FF2B5EF4-FFF2-40B4-BE49-F238E27FC236}">
                <a16:creationId xmlns:a16="http://schemas.microsoft.com/office/drawing/2014/main" id="{8B9A668D-1990-46B0-81E2-4899656A22EE}"/>
              </a:ext>
            </a:extLst>
          </p:cNvPr>
          <p:cNvCxnSpPr>
            <a:cxnSpLocks/>
          </p:cNvCxnSpPr>
          <p:nvPr/>
        </p:nvCxnSpPr>
        <p:spPr>
          <a:xfrm flipV="1">
            <a:off x="7221667" y="3978565"/>
            <a:ext cx="840378" cy="0"/>
          </a:xfrm>
          <a:prstGeom prst="straightConnector1">
            <a:avLst/>
          </a:prstGeom>
          <a:noFill/>
          <a:ln w="28575" cap="flat" cmpd="sng" algn="ctr">
            <a:solidFill>
              <a:sysClr val="windowText" lastClr="000000"/>
            </a:solidFill>
            <a:prstDash val="solid"/>
            <a:miter lim="800000"/>
            <a:headEnd type="triangle"/>
            <a:tailEnd type="triangle"/>
          </a:ln>
          <a:effectLst/>
        </p:spPr>
      </p:cxnSp>
      <p:sp>
        <p:nvSpPr>
          <p:cNvPr id="245" name="Text 7">
            <a:extLst>
              <a:ext uri="{FF2B5EF4-FFF2-40B4-BE49-F238E27FC236}">
                <a16:creationId xmlns:a16="http://schemas.microsoft.com/office/drawing/2014/main" id="{F1262197-7239-FA83-91D6-9E73147AB6C5}"/>
              </a:ext>
            </a:extLst>
          </p:cNvPr>
          <p:cNvSpPr/>
          <p:nvPr/>
        </p:nvSpPr>
        <p:spPr>
          <a:xfrm>
            <a:off x="6876722" y="3259263"/>
            <a:ext cx="1516613" cy="473875"/>
          </a:xfrm>
          <a:prstGeom prst="rect">
            <a:avLst/>
          </a:prstGeom>
          <a:noFill/>
          <a:ln/>
        </p:spPr>
        <p:txBody>
          <a:bodyPr wrap="square" lIns="0" tIns="0" rIns="0" bIns="0" rtlCol="0" anchor="ctr"/>
          <a:lstStyle/>
          <a:p>
            <a:pPr algn="ctr" defTabSz="761970">
              <a:defRPr/>
            </a:pPr>
            <a:r>
              <a:rPr lang="en-US" sz="1500" b="1" kern="0">
                <a:solidFill>
                  <a:srgbClr val="C00000"/>
                </a:solidFill>
                <a:latin typeface="Aptos"/>
              </a:rPr>
              <a:t>CXL.io</a:t>
            </a:r>
            <a:endParaRPr lang="en-US" sz="1500" kern="0">
              <a:solidFill>
                <a:srgbClr val="C00000"/>
              </a:solidFill>
              <a:latin typeface="Aptos"/>
            </a:endParaRPr>
          </a:p>
        </p:txBody>
      </p:sp>
      <p:sp>
        <p:nvSpPr>
          <p:cNvPr id="246" name="Shape 24">
            <a:extLst>
              <a:ext uri="{FF2B5EF4-FFF2-40B4-BE49-F238E27FC236}">
                <a16:creationId xmlns:a16="http://schemas.microsoft.com/office/drawing/2014/main" id="{9C37780A-4BE8-99B4-7942-9DBE71F97891}"/>
              </a:ext>
            </a:extLst>
          </p:cNvPr>
          <p:cNvSpPr/>
          <p:nvPr/>
        </p:nvSpPr>
        <p:spPr>
          <a:xfrm>
            <a:off x="10486381" y="2359519"/>
            <a:ext cx="319280" cy="931578"/>
          </a:xfrm>
          <a:prstGeom prst="roundRect">
            <a:avLst/>
          </a:prstGeom>
          <a:solidFill>
            <a:srgbClr val="ED7D31">
              <a:lumMod val="75000"/>
            </a:srgbClr>
          </a:solidFill>
          <a:ln w="12700">
            <a:noFill/>
            <a:prstDash val="solid"/>
          </a:ln>
        </p:spPr>
        <p:txBody>
          <a:bodyPr/>
          <a:lstStyle/>
          <a:p>
            <a:pPr defTabSz="761970">
              <a:defRPr/>
            </a:pPr>
            <a:endParaRPr lang="en-US" sz="2333" kern="0">
              <a:solidFill>
                <a:prstClr val="black"/>
              </a:solidFill>
              <a:latin typeface="Aptos"/>
            </a:endParaRPr>
          </a:p>
        </p:txBody>
      </p:sp>
      <p:sp>
        <p:nvSpPr>
          <p:cNvPr id="247" name="Text 7">
            <a:extLst>
              <a:ext uri="{FF2B5EF4-FFF2-40B4-BE49-F238E27FC236}">
                <a16:creationId xmlns:a16="http://schemas.microsoft.com/office/drawing/2014/main" id="{57DA957A-3817-47BA-2BAA-5586A3FE2A24}"/>
              </a:ext>
            </a:extLst>
          </p:cNvPr>
          <p:cNvSpPr/>
          <p:nvPr/>
        </p:nvSpPr>
        <p:spPr>
          <a:xfrm>
            <a:off x="6915326" y="3934250"/>
            <a:ext cx="1458583" cy="461354"/>
          </a:xfrm>
          <a:prstGeom prst="rect">
            <a:avLst/>
          </a:prstGeom>
          <a:noFill/>
          <a:ln/>
        </p:spPr>
        <p:txBody>
          <a:bodyPr wrap="square" lIns="0" tIns="0" rIns="0" bIns="0" rtlCol="0" anchor="ctr"/>
          <a:lstStyle/>
          <a:p>
            <a:pPr algn="ctr" defTabSz="761970">
              <a:defRPr/>
            </a:pPr>
            <a:r>
              <a:rPr lang="en-US" sz="1500" b="1" kern="0" err="1">
                <a:solidFill>
                  <a:srgbClr val="C00000"/>
                </a:solidFill>
                <a:latin typeface="Aptos"/>
              </a:rPr>
              <a:t>CXL.mem</a:t>
            </a:r>
            <a:endParaRPr lang="en-US" sz="1500" kern="0">
              <a:solidFill>
                <a:srgbClr val="C00000"/>
              </a:solidFill>
              <a:latin typeface="Aptos"/>
            </a:endParaRPr>
          </a:p>
        </p:txBody>
      </p:sp>
      <p:cxnSp>
        <p:nvCxnSpPr>
          <p:cNvPr id="248" name="Straight Arrow Connector 247">
            <a:extLst>
              <a:ext uri="{FF2B5EF4-FFF2-40B4-BE49-F238E27FC236}">
                <a16:creationId xmlns:a16="http://schemas.microsoft.com/office/drawing/2014/main" id="{FEA8E358-38CE-6E01-62C2-9746247E25ED}"/>
              </a:ext>
            </a:extLst>
          </p:cNvPr>
          <p:cNvCxnSpPr>
            <a:cxnSpLocks/>
          </p:cNvCxnSpPr>
          <p:nvPr/>
        </p:nvCxnSpPr>
        <p:spPr>
          <a:xfrm>
            <a:off x="9550983" y="2834857"/>
            <a:ext cx="927050" cy="2"/>
          </a:xfrm>
          <a:prstGeom prst="straightConnector1">
            <a:avLst/>
          </a:prstGeom>
          <a:noFill/>
          <a:ln w="28575" cap="flat" cmpd="sng" algn="ctr">
            <a:solidFill>
              <a:sysClr val="windowText" lastClr="000000"/>
            </a:solidFill>
            <a:prstDash val="solid"/>
            <a:miter lim="800000"/>
            <a:headEnd type="triangle"/>
            <a:tailEnd type="triangle"/>
          </a:ln>
          <a:effectLst/>
        </p:spPr>
      </p:cxnSp>
      <p:cxnSp>
        <p:nvCxnSpPr>
          <p:cNvPr id="249" name="Straight Arrow Connector 248">
            <a:extLst>
              <a:ext uri="{FF2B5EF4-FFF2-40B4-BE49-F238E27FC236}">
                <a16:creationId xmlns:a16="http://schemas.microsoft.com/office/drawing/2014/main" id="{0E9DCF9E-202C-4008-CEB6-780A01F42A7B}"/>
              </a:ext>
            </a:extLst>
          </p:cNvPr>
          <p:cNvCxnSpPr>
            <a:cxnSpLocks/>
          </p:cNvCxnSpPr>
          <p:nvPr/>
        </p:nvCxnSpPr>
        <p:spPr>
          <a:xfrm>
            <a:off x="9540146" y="4999728"/>
            <a:ext cx="927050" cy="2"/>
          </a:xfrm>
          <a:prstGeom prst="straightConnector1">
            <a:avLst/>
          </a:prstGeom>
          <a:noFill/>
          <a:ln w="28575" cap="flat" cmpd="sng" algn="ctr">
            <a:solidFill>
              <a:sysClr val="windowText" lastClr="000000"/>
            </a:solidFill>
            <a:prstDash val="solid"/>
            <a:miter lim="800000"/>
            <a:headEnd type="triangle"/>
            <a:tailEnd type="triangle"/>
          </a:ln>
          <a:effectLst/>
        </p:spPr>
      </p:cxnSp>
      <p:sp>
        <p:nvSpPr>
          <p:cNvPr id="250" name="Text 7">
            <a:extLst>
              <a:ext uri="{FF2B5EF4-FFF2-40B4-BE49-F238E27FC236}">
                <a16:creationId xmlns:a16="http://schemas.microsoft.com/office/drawing/2014/main" id="{7F312BCF-31E9-6A5C-FDD6-DD8969D0B34F}"/>
              </a:ext>
            </a:extLst>
          </p:cNvPr>
          <p:cNvSpPr/>
          <p:nvPr/>
        </p:nvSpPr>
        <p:spPr>
          <a:xfrm>
            <a:off x="9473695" y="5013975"/>
            <a:ext cx="1122106" cy="491715"/>
          </a:xfrm>
          <a:prstGeom prst="rect">
            <a:avLst/>
          </a:prstGeom>
          <a:noFill/>
          <a:ln/>
        </p:spPr>
        <p:txBody>
          <a:bodyPr wrap="square" lIns="0" tIns="0" rIns="0" bIns="0" rtlCol="0" anchor="ctr"/>
          <a:lstStyle/>
          <a:p>
            <a:pPr algn="ctr" defTabSz="761970">
              <a:defRPr/>
            </a:pPr>
            <a:r>
              <a:rPr lang="en-US" sz="1500" b="1" kern="0" err="1">
                <a:solidFill>
                  <a:srgbClr val="C00000"/>
                </a:solidFill>
                <a:latin typeface="Aptos"/>
              </a:rPr>
              <a:t>CXL.cache</a:t>
            </a:r>
            <a:endParaRPr lang="en-US" sz="1500" kern="0">
              <a:solidFill>
                <a:srgbClr val="C00000"/>
              </a:solidFill>
              <a:latin typeface="Aptos"/>
            </a:endParaRPr>
          </a:p>
        </p:txBody>
      </p:sp>
      <p:sp>
        <p:nvSpPr>
          <p:cNvPr id="251" name="Text 7">
            <a:extLst>
              <a:ext uri="{FF2B5EF4-FFF2-40B4-BE49-F238E27FC236}">
                <a16:creationId xmlns:a16="http://schemas.microsoft.com/office/drawing/2014/main" id="{30C845AF-0BD5-021E-9007-584FCFA3458E}"/>
              </a:ext>
            </a:extLst>
          </p:cNvPr>
          <p:cNvSpPr/>
          <p:nvPr/>
        </p:nvSpPr>
        <p:spPr>
          <a:xfrm>
            <a:off x="9552728" y="4334887"/>
            <a:ext cx="920743" cy="283260"/>
          </a:xfrm>
          <a:prstGeom prst="rect">
            <a:avLst/>
          </a:prstGeom>
          <a:noFill/>
          <a:ln/>
        </p:spPr>
        <p:txBody>
          <a:bodyPr wrap="square" lIns="0" tIns="0" rIns="0" bIns="0" rtlCol="0" anchor="ctr"/>
          <a:lstStyle/>
          <a:p>
            <a:pPr algn="ctr" defTabSz="761970">
              <a:defRPr/>
            </a:pPr>
            <a:r>
              <a:rPr lang="en-US" sz="1500" b="1" kern="0">
                <a:solidFill>
                  <a:srgbClr val="C00000"/>
                </a:solidFill>
                <a:latin typeface="Aptos"/>
              </a:rPr>
              <a:t>CXL.io</a:t>
            </a:r>
            <a:endParaRPr lang="en-US" sz="1500" kern="0">
              <a:solidFill>
                <a:srgbClr val="C00000"/>
              </a:solidFill>
              <a:latin typeface="Aptos"/>
            </a:endParaRPr>
          </a:p>
        </p:txBody>
      </p:sp>
      <p:cxnSp>
        <p:nvCxnSpPr>
          <p:cNvPr id="252" name="Straight Arrow Connector 251">
            <a:extLst>
              <a:ext uri="{FF2B5EF4-FFF2-40B4-BE49-F238E27FC236}">
                <a16:creationId xmlns:a16="http://schemas.microsoft.com/office/drawing/2014/main" id="{FB8FD18A-1B27-446B-7803-0A1A17E0292A}"/>
              </a:ext>
            </a:extLst>
          </p:cNvPr>
          <p:cNvCxnSpPr>
            <a:cxnSpLocks/>
          </p:cNvCxnSpPr>
          <p:nvPr/>
        </p:nvCxnSpPr>
        <p:spPr>
          <a:xfrm>
            <a:off x="9540146" y="3188862"/>
            <a:ext cx="927050" cy="2"/>
          </a:xfrm>
          <a:prstGeom prst="straightConnector1">
            <a:avLst/>
          </a:prstGeom>
          <a:noFill/>
          <a:ln w="28575" cap="flat" cmpd="sng" algn="ctr">
            <a:solidFill>
              <a:sysClr val="windowText" lastClr="000000"/>
            </a:solidFill>
            <a:prstDash val="solid"/>
            <a:miter lim="800000"/>
            <a:headEnd type="triangle"/>
            <a:tailEnd type="triangle"/>
          </a:ln>
          <a:effectLst/>
        </p:spPr>
      </p:cxnSp>
      <p:cxnSp>
        <p:nvCxnSpPr>
          <p:cNvPr id="253" name="Straight Arrow Connector 252">
            <a:extLst>
              <a:ext uri="{FF2B5EF4-FFF2-40B4-BE49-F238E27FC236}">
                <a16:creationId xmlns:a16="http://schemas.microsoft.com/office/drawing/2014/main" id="{43D915B7-A9FE-C111-A7D2-A15EFEB98B3C}"/>
              </a:ext>
            </a:extLst>
          </p:cNvPr>
          <p:cNvCxnSpPr>
            <a:cxnSpLocks/>
          </p:cNvCxnSpPr>
          <p:nvPr/>
        </p:nvCxnSpPr>
        <p:spPr>
          <a:xfrm>
            <a:off x="9550980" y="2508084"/>
            <a:ext cx="927050" cy="2"/>
          </a:xfrm>
          <a:prstGeom prst="straightConnector1">
            <a:avLst/>
          </a:prstGeom>
          <a:noFill/>
          <a:ln w="28575" cap="flat" cmpd="sng" algn="ctr">
            <a:solidFill>
              <a:sysClr val="windowText" lastClr="000000"/>
            </a:solidFill>
            <a:prstDash val="solid"/>
            <a:miter lim="800000"/>
            <a:headEnd type="triangle"/>
            <a:tailEnd type="triangle"/>
          </a:ln>
          <a:effectLst/>
        </p:spPr>
      </p:cxnSp>
      <p:sp>
        <p:nvSpPr>
          <p:cNvPr id="254" name="Text 7">
            <a:extLst>
              <a:ext uri="{FF2B5EF4-FFF2-40B4-BE49-F238E27FC236}">
                <a16:creationId xmlns:a16="http://schemas.microsoft.com/office/drawing/2014/main" id="{57336788-24D8-CE60-1787-20D2A5097CCC}"/>
              </a:ext>
            </a:extLst>
          </p:cNvPr>
          <p:cNvSpPr/>
          <p:nvPr/>
        </p:nvSpPr>
        <p:spPr>
          <a:xfrm>
            <a:off x="9563561" y="3245643"/>
            <a:ext cx="920743" cy="283260"/>
          </a:xfrm>
          <a:prstGeom prst="rect">
            <a:avLst/>
          </a:prstGeom>
          <a:noFill/>
          <a:ln/>
        </p:spPr>
        <p:txBody>
          <a:bodyPr wrap="square" lIns="0" tIns="0" rIns="0" bIns="0" rtlCol="0" anchor="ctr"/>
          <a:lstStyle/>
          <a:p>
            <a:pPr algn="ctr" defTabSz="761970">
              <a:defRPr/>
            </a:pPr>
            <a:r>
              <a:rPr lang="en-US" sz="1500" b="1" kern="0">
                <a:solidFill>
                  <a:srgbClr val="C00000"/>
                </a:solidFill>
                <a:latin typeface="Aptos"/>
              </a:rPr>
              <a:t>CXL.io</a:t>
            </a:r>
            <a:endParaRPr lang="en-US" sz="1500" kern="0">
              <a:solidFill>
                <a:srgbClr val="C00000"/>
              </a:solidFill>
              <a:latin typeface="Aptos"/>
            </a:endParaRPr>
          </a:p>
        </p:txBody>
      </p:sp>
      <p:sp>
        <p:nvSpPr>
          <p:cNvPr id="255" name="Text 7">
            <a:extLst>
              <a:ext uri="{FF2B5EF4-FFF2-40B4-BE49-F238E27FC236}">
                <a16:creationId xmlns:a16="http://schemas.microsoft.com/office/drawing/2014/main" id="{C083D666-D742-CCDA-2585-600FB0BC7BB5}"/>
              </a:ext>
            </a:extLst>
          </p:cNvPr>
          <p:cNvSpPr/>
          <p:nvPr/>
        </p:nvSpPr>
        <p:spPr>
          <a:xfrm>
            <a:off x="9563561" y="2224478"/>
            <a:ext cx="920743" cy="283260"/>
          </a:xfrm>
          <a:prstGeom prst="rect">
            <a:avLst/>
          </a:prstGeom>
          <a:noFill/>
          <a:ln/>
        </p:spPr>
        <p:txBody>
          <a:bodyPr wrap="square" lIns="0" tIns="0" rIns="0" bIns="0" rtlCol="0" anchor="ctr"/>
          <a:lstStyle/>
          <a:p>
            <a:pPr algn="ctr" defTabSz="761970">
              <a:defRPr/>
            </a:pPr>
            <a:r>
              <a:rPr lang="en-US" sz="1500" b="1" kern="0" err="1">
                <a:solidFill>
                  <a:srgbClr val="C00000"/>
                </a:solidFill>
                <a:latin typeface="Aptos"/>
              </a:rPr>
              <a:t>CXL.mem</a:t>
            </a:r>
            <a:endParaRPr lang="en-US" sz="1500" kern="0">
              <a:solidFill>
                <a:srgbClr val="C00000"/>
              </a:solidFill>
              <a:latin typeface="Aptos"/>
            </a:endParaRPr>
          </a:p>
        </p:txBody>
      </p:sp>
      <p:sp>
        <p:nvSpPr>
          <p:cNvPr id="256" name="Text 7">
            <a:extLst>
              <a:ext uri="{FF2B5EF4-FFF2-40B4-BE49-F238E27FC236}">
                <a16:creationId xmlns:a16="http://schemas.microsoft.com/office/drawing/2014/main" id="{A40DE3AF-8D2E-4789-8E95-2EA2518441A1}"/>
              </a:ext>
            </a:extLst>
          </p:cNvPr>
          <p:cNvSpPr/>
          <p:nvPr/>
        </p:nvSpPr>
        <p:spPr>
          <a:xfrm>
            <a:off x="9472067" y="2833823"/>
            <a:ext cx="1122107" cy="319410"/>
          </a:xfrm>
          <a:prstGeom prst="rect">
            <a:avLst/>
          </a:prstGeom>
          <a:noFill/>
          <a:ln/>
        </p:spPr>
        <p:txBody>
          <a:bodyPr wrap="square" lIns="0" tIns="0" rIns="0" bIns="0" rtlCol="0" anchor="ctr"/>
          <a:lstStyle/>
          <a:p>
            <a:pPr algn="ctr" defTabSz="761970">
              <a:defRPr/>
            </a:pPr>
            <a:r>
              <a:rPr lang="en-US" sz="1500" b="1" kern="0" err="1">
                <a:solidFill>
                  <a:srgbClr val="C00000"/>
                </a:solidFill>
                <a:latin typeface="Aptos"/>
              </a:rPr>
              <a:t>CXL.cache</a:t>
            </a:r>
            <a:endParaRPr lang="en-US" sz="1500" kern="0">
              <a:solidFill>
                <a:srgbClr val="C00000"/>
              </a:solidFill>
              <a:latin typeface="Aptos"/>
            </a:endParaRPr>
          </a:p>
        </p:txBody>
      </p:sp>
      <p:sp>
        <p:nvSpPr>
          <p:cNvPr id="257" name="Text 7">
            <a:extLst>
              <a:ext uri="{FF2B5EF4-FFF2-40B4-BE49-F238E27FC236}">
                <a16:creationId xmlns:a16="http://schemas.microsoft.com/office/drawing/2014/main" id="{C65F7FA8-B3A8-AA00-E0DF-3836E2005627}"/>
              </a:ext>
            </a:extLst>
          </p:cNvPr>
          <p:cNvSpPr/>
          <p:nvPr/>
        </p:nvSpPr>
        <p:spPr>
          <a:xfrm rot="5400000">
            <a:off x="10359811" y="2689259"/>
            <a:ext cx="530819" cy="279562"/>
          </a:xfrm>
          <a:prstGeom prst="rect">
            <a:avLst/>
          </a:prstGeom>
          <a:noFill/>
          <a:ln/>
        </p:spPr>
        <p:txBody>
          <a:bodyPr wrap="square" lIns="0" tIns="0" rIns="0" bIns="0"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761970">
              <a:defRPr/>
            </a:pPr>
            <a:r>
              <a:rPr lang="en-US" sz="1500" b="1">
                <a:solidFill>
                  <a:srgbClr val="FFFFFF"/>
                </a:solidFill>
                <a:latin typeface="Aptos"/>
              </a:rPr>
              <a:t>CXL</a:t>
            </a:r>
            <a:endParaRPr lang="en-US" sz="1500">
              <a:solidFill>
                <a:prstClr val="black"/>
              </a:solidFill>
              <a:latin typeface="Aptos"/>
            </a:endParaRPr>
          </a:p>
        </p:txBody>
      </p:sp>
      <p:sp>
        <p:nvSpPr>
          <p:cNvPr id="258" name="Text 5">
            <a:extLst>
              <a:ext uri="{FF2B5EF4-FFF2-40B4-BE49-F238E27FC236}">
                <a16:creationId xmlns:a16="http://schemas.microsoft.com/office/drawing/2014/main" id="{69D17E43-5EB6-358F-73BB-032F92AD478E}"/>
              </a:ext>
            </a:extLst>
          </p:cNvPr>
          <p:cNvSpPr/>
          <p:nvPr/>
        </p:nvSpPr>
        <p:spPr>
          <a:xfrm>
            <a:off x="1165422" y="2730741"/>
            <a:ext cx="4466112" cy="2543711"/>
          </a:xfrm>
          <a:prstGeom prst="rect">
            <a:avLst/>
          </a:prstGeom>
          <a:noFill/>
          <a:ln/>
        </p:spPr>
        <p:txBody>
          <a:bodyPr wrap="square" lIns="0" tIns="0" rIns="0" bIns="0" rtlCol="0" anchor="ctr"/>
          <a:lstStyle/>
          <a:p>
            <a:pPr marL="285739" indent="-285739" defTabSz="761970">
              <a:buFont typeface="Arial"/>
              <a:buChar char="•"/>
            </a:pPr>
            <a:r>
              <a:rPr lang="en-US" sz="1917" b="1" err="1">
                <a:solidFill>
                  <a:srgbClr val="C00000"/>
                </a:solidFill>
                <a:latin typeface="Aptos"/>
              </a:rPr>
              <a:t>CXL.io</a:t>
            </a:r>
            <a:r>
              <a:rPr lang="en-US" sz="1917">
                <a:solidFill>
                  <a:srgbClr val="1E293B"/>
                </a:solidFill>
                <a:latin typeface="Aptos"/>
              </a:rPr>
              <a:t>: required by devices; uses PCIe features</a:t>
            </a:r>
          </a:p>
          <a:p>
            <a:pPr marL="285739" indent="-285739" defTabSz="761970">
              <a:buFont typeface="Arial"/>
              <a:buChar char="•"/>
            </a:pPr>
            <a:r>
              <a:rPr lang="en-US" sz="1917" b="1" err="1">
                <a:solidFill>
                  <a:srgbClr val="C00000"/>
                </a:solidFill>
                <a:latin typeface="Aptos"/>
              </a:rPr>
              <a:t>CXL.mem</a:t>
            </a:r>
            <a:r>
              <a:rPr lang="en-US" sz="1917">
                <a:solidFill>
                  <a:srgbClr val="1E293B"/>
                </a:solidFill>
                <a:latin typeface="Aptos"/>
              </a:rPr>
              <a:t>: </a:t>
            </a:r>
            <a:r>
              <a:rPr lang="en-US" sz="1917" b="1">
                <a:solidFill>
                  <a:srgbClr val="1E293B"/>
                </a:solidFill>
                <a:latin typeface="Aptos"/>
              </a:rPr>
              <a:t>allows host to directly access the memory</a:t>
            </a:r>
            <a:r>
              <a:rPr lang="en-US" sz="1917">
                <a:solidFill>
                  <a:srgbClr val="1E293B"/>
                </a:solidFill>
                <a:latin typeface="Aptos"/>
              </a:rPr>
              <a:t> of other devices using load/store primitive</a:t>
            </a:r>
          </a:p>
          <a:p>
            <a:pPr marL="285739" indent="-285739" defTabSz="761970">
              <a:buFont typeface="Arial"/>
              <a:buChar char="•"/>
            </a:pPr>
            <a:r>
              <a:rPr lang="en-US" sz="1917" b="1" err="1">
                <a:solidFill>
                  <a:srgbClr val="C00000"/>
                </a:solidFill>
                <a:latin typeface="Aptos"/>
              </a:rPr>
              <a:t>CXL.cache</a:t>
            </a:r>
            <a:r>
              <a:rPr lang="en-US" sz="1917">
                <a:solidFill>
                  <a:srgbClr val="1E293B"/>
                </a:solidFill>
                <a:latin typeface="Aptos"/>
              </a:rPr>
              <a:t>: </a:t>
            </a:r>
            <a:r>
              <a:rPr lang="en-US" sz="1917" b="1">
                <a:solidFill>
                  <a:srgbClr val="1E293B"/>
                </a:solidFill>
                <a:latin typeface="Aptos"/>
              </a:rPr>
              <a:t>allows devices to cache host's memory</a:t>
            </a:r>
            <a:r>
              <a:rPr lang="en-US" sz="1917">
                <a:solidFill>
                  <a:srgbClr val="1E293B"/>
                </a:solidFill>
                <a:latin typeface="Aptos"/>
              </a:rPr>
              <a:t> using the MESI coherence protocol</a:t>
            </a:r>
          </a:p>
        </p:txBody>
      </p:sp>
      <p:sp>
        <p:nvSpPr>
          <p:cNvPr id="259" name="Text 5">
            <a:extLst>
              <a:ext uri="{FF2B5EF4-FFF2-40B4-BE49-F238E27FC236}">
                <a16:creationId xmlns:a16="http://schemas.microsoft.com/office/drawing/2014/main" id="{1575C01F-8368-7A7D-F553-A65EBE9E590B}"/>
              </a:ext>
            </a:extLst>
          </p:cNvPr>
          <p:cNvSpPr/>
          <p:nvPr/>
        </p:nvSpPr>
        <p:spPr>
          <a:xfrm>
            <a:off x="1165421" y="5505690"/>
            <a:ext cx="9292112" cy="460911"/>
          </a:xfrm>
          <a:prstGeom prst="rect">
            <a:avLst/>
          </a:prstGeom>
          <a:noFill/>
          <a:ln/>
        </p:spPr>
        <p:txBody>
          <a:bodyPr wrap="square" lIns="0" tIns="0" rIns="0" bIns="0" rtlCol="0" anchor="ctr"/>
          <a:lstStyle/>
          <a:p>
            <a:pPr defTabSz="761970"/>
            <a:r>
              <a:rPr lang="en-US" sz="1917" b="1">
                <a:solidFill>
                  <a:srgbClr val="70AD47">
                    <a:lumMod val="76000"/>
                  </a:srgbClr>
                </a:solidFill>
                <a:latin typeface="Aptos"/>
              </a:rPr>
              <a:t>Allows </a:t>
            </a:r>
            <a:r>
              <a:rPr lang="en-US" sz="1917" b="1">
                <a:solidFill>
                  <a:srgbClr val="70AD47">
                    <a:lumMod val="76000"/>
                  </a:srgbClr>
                </a:solidFill>
                <a:latin typeface="Aptos"/>
                <a:ea typeface="+mn-lt"/>
                <a:cs typeface="+mn-lt"/>
              </a:rPr>
              <a:t>heterogeneous </a:t>
            </a:r>
            <a:r>
              <a:rPr lang="en-US" sz="1917" b="1">
                <a:solidFill>
                  <a:srgbClr val="70AD47">
                    <a:lumMod val="76000"/>
                  </a:srgbClr>
                </a:solidFill>
                <a:latin typeface="Aptos"/>
              </a:rPr>
              <a:t>devices to achieve better memory capacity and bandwidth!</a:t>
            </a:r>
          </a:p>
        </p:txBody>
      </p:sp>
    </p:spTree>
    <p:extLst>
      <p:ext uri="{BB962C8B-B14F-4D97-AF65-F5344CB8AC3E}">
        <p14:creationId xmlns:p14="http://schemas.microsoft.com/office/powerpoint/2010/main" val="34393839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B664A-DB53-5861-56E4-D5A0F7FFF1B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DE0E17-03E3-923D-C355-9DEB74EE992F}"/>
              </a:ext>
            </a:extLst>
          </p:cNvPr>
          <p:cNvSpPr>
            <a:spLocks noGrp="1"/>
          </p:cNvSpPr>
          <p:nvPr>
            <p:ph type="sldNum" sz="quarter" idx="12"/>
          </p:nvPr>
        </p:nvSpPr>
        <p:spPr/>
        <p:txBody>
          <a:bodyPr/>
          <a:lstStyle/>
          <a:p>
            <a:fld id="{FE7A4BB3-E848-5A44-82DF-322201952CD8}" type="slidenum">
              <a:rPr lang="en-US" smtClean="0"/>
              <a:pPr/>
              <a:t>2</a:t>
            </a:fld>
            <a:endParaRPr lang="en-US"/>
          </a:p>
        </p:txBody>
      </p:sp>
      <p:sp>
        <p:nvSpPr>
          <p:cNvPr id="4" name="Title 3">
            <a:extLst>
              <a:ext uri="{FF2B5EF4-FFF2-40B4-BE49-F238E27FC236}">
                <a16:creationId xmlns:a16="http://schemas.microsoft.com/office/drawing/2014/main" id="{83B5E0FF-0E1F-B8C0-3527-B6929296C97A}"/>
              </a:ext>
            </a:extLst>
          </p:cNvPr>
          <p:cNvSpPr>
            <a:spLocks noGrp="1"/>
          </p:cNvSpPr>
          <p:nvPr>
            <p:ph type="title"/>
          </p:nvPr>
        </p:nvSpPr>
        <p:spPr/>
        <p:txBody>
          <a:bodyPr/>
          <a:lstStyle/>
          <a:p>
            <a:r>
              <a:rPr lang="en-US"/>
              <a:t>Welcome! </a:t>
            </a:r>
          </a:p>
        </p:txBody>
      </p:sp>
      <p:sp>
        <p:nvSpPr>
          <p:cNvPr id="3" name="Text 5">
            <a:extLst>
              <a:ext uri="{FF2B5EF4-FFF2-40B4-BE49-F238E27FC236}">
                <a16:creationId xmlns:a16="http://schemas.microsoft.com/office/drawing/2014/main" id="{0F49B679-FA78-468C-AD9B-5B7E3882817D}"/>
              </a:ext>
            </a:extLst>
          </p:cNvPr>
          <p:cNvSpPr/>
          <p:nvPr/>
        </p:nvSpPr>
        <p:spPr>
          <a:xfrm>
            <a:off x="1066886" y="1582161"/>
            <a:ext cx="10972713" cy="4394777"/>
          </a:xfrm>
          <a:prstGeom prst="rect">
            <a:avLst/>
          </a:prstGeom>
          <a:noFill/>
          <a:ln/>
        </p:spPr>
        <p:txBody>
          <a:bodyPr wrap="square" lIns="0" tIns="0" rIns="0" bIns="0" rtlCol="0" anchor="ctr"/>
          <a:lstStyle/>
          <a:p>
            <a:pPr marL="285739" indent="-285739">
              <a:lnSpc>
                <a:spcPct val="150000"/>
              </a:lnSpc>
              <a:buFont typeface="Arial" panose="020B0604020202020204" pitchFamily="34" charset="0"/>
              <a:buChar char="•"/>
            </a:pPr>
            <a:r>
              <a:rPr lang="en-US" sz="1833"/>
              <a:t>We would like to take this opportunity to present our </a:t>
            </a:r>
            <a:r>
              <a:rPr lang="en-US" sz="1833" b="1">
                <a:highlight>
                  <a:srgbClr val="FFFF00"/>
                </a:highlight>
              </a:rPr>
              <a:t>open-source</a:t>
            </a:r>
            <a:r>
              <a:rPr lang="en-US" sz="1833"/>
              <a:t> project focused on CXL emulation at hyperscale named OCEAN</a:t>
            </a:r>
          </a:p>
          <a:p>
            <a:pPr marL="285739" indent="-285739">
              <a:lnSpc>
                <a:spcPct val="150000"/>
              </a:lnSpc>
              <a:buFont typeface="Arial" panose="020B0604020202020204" pitchFamily="34" charset="0"/>
              <a:buChar char="•"/>
            </a:pPr>
            <a:r>
              <a:rPr lang="en-US" sz="1833"/>
              <a:t>This work has been made possible through contributions by our advisors, mentors, and student contributors, including include PNNL, UC Santa Cruz, UC Merced, UC Riverside, University of Washington, Wisconsin-Madison, Texas Tech, Illinois Tech, EPFL, RIKEN R-CCS, LLNL, etc.</a:t>
            </a:r>
          </a:p>
          <a:p>
            <a:pPr marL="285739" indent="-285739">
              <a:lnSpc>
                <a:spcPct val="150000"/>
              </a:lnSpc>
              <a:buFont typeface="Arial" panose="020B0604020202020204" pitchFamily="34" charset="0"/>
              <a:buChar char="•"/>
            </a:pPr>
            <a:r>
              <a:rPr lang="en-US" sz="1833"/>
              <a:t>The goal of this tutorial is to introduce CXL basics, how OCEAN emulation system works, provide interactive hands-on sessions, invite the community to engage, share expertise, and contribute</a:t>
            </a:r>
          </a:p>
          <a:p>
            <a:pPr marL="285739" indent="-285739">
              <a:lnSpc>
                <a:spcPct val="150000"/>
              </a:lnSpc>
              <a:buFont typeface="Arial" panose="020B0604020202020204" pitchFamily="34" charset="0"/>
              <a:buChar char="•"/>
            </a:pPr>
            <a:r>
              <a:rPr lang="en-US" sz="1833" b="1">
                <a:highlight>
                  <a:srgbClr val="FFFF00"/>
                </a:highlight>
              </a:rPr>
              <a:t>We are currently hiring, including student interns and postdoctoral researchers</a:t>
            </a:r>
            <a:r>
              <a:rPr lang="en-US" sz="1833">
                <a:highlight>
                  <a:srgbClr val="FFFF00"/>
                </a:highlight>
              </a:rPr>
              <a:t>. </a:t>
            </a:r>
          </a:p>
          <a:p>
            <a:pPr marL="742920" lvl="1" indent="-285739">
              <a:lnSpc>
                <a:spcPct val="150000"/>
              </a:lnSpc>
              <a:buFont typeface="Arial" panose="020B0604020202020204" pitchFamily="34" charset="0"/>
              <a:buChar char="•"/>
            </a:pPr>
            <a:r>
              <a:rPr lang="en-US" sz="1833">
                <a:highlight>
                  <a:srgbClr val="FFFF00"/>
                </a:highlight>
              </a:rPr>
              <a:t>If you are interested in joining us, please get in touch by email. I look forward to hearing from you!</a:t>
            </a:r>
          </a:p>
        </p:txBody>
      </p:sp>
      <p:sp>
        <p:nvSpPr>
          <p:cNvPr id="7" name="Slide Number Placeholder 1">
            <a:extLst>
              <a:ext uri="{FF2B5EF4-FFF2-40B4-BE49-F238E27FC236}">
                <a16:creationId xmlns:a16="http://schemas.microsoft.com/office/drawing/2014/main" id="{10CEEC18-EFCB-AA63-15A2-1A38B87E359A}"/>
              </a:ext>
            </a:extLst>
          </p:cNvPr>
          <p:cNvSpPr txBox="1">
            <a:spLocks/>
          </p:cNvSpPr>
          <p:nvPr/>
        </p:nvSpPr>
        <p:spPr>
          <a:xfrm>
            <a:off x="11661914" y="6477000"/>
            <a:ext cx="377686" cy="381000"/>
          </a:xfrm>
          <a:prstGeom prst="rect">
            <a:avLst/>
          </a:prstGeom>
        </p:spPr>
        <p:txBody>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fld id="{FE7A4BB3-E848-5A44-82DF-322201952CD8}" type="slidenum">
              <a:rPr lang="en-US" sz="1800"/>
              <a:pPr/>
              <a:t>2</a:t>
            </a:fld>
            <a:endParaRPr lang="en-US" sz="1800"/>
          </a:p>
        </p:txBody>
      </p:sp>
      <p:sp>
        <p:nvSpPr>
          <p:cNvPr id="6" name="TextBox 5">
            <a:extLst>
              <a:ext uri="{FF2B5EF4-FFF2-40B4-BE49-F238E27FC236}">
                <a16:creationId xmlns:a16="http://schemas.microsoft.com/office/drawing/2014/main" id="{5A649348-EE8A-8E91-BB98-27776CBA2A9F}"/>
              </a:ext>
            </a:extLst>
          </p:cNvPr>
          <p:cNvSpPr txBox="1"/>
          <p:nvPr/>
        </p:nvSpPr>
        <p:spPr>
          <a:xfrm>
            <a:off x="4569400" y="6044091"/>
            <a:ext cx="2696764" cy="400110"/>
          </a:xfrm>
          <a:prstGeom prst="rect">
            <a:avLst/>
          </a:prstGeom>
          <a:noFill/>
        </p:spPr>
        <p:txBody>
          <a:bodyPr wrap="none" rtlCol="0">
            <a:spAutoFit/>
          </a:bodyPr>
          <a:lstStyle/>
          <a:p>
            <a:r>
              <a:rPr lang="en-US" sz="2000" b="1">
                <a:highlight>
                  <a:srgbClr val="FFFF00"/>
                </a:highlight>
                <a:latin typeface="Arial" panose="020B0604020202020204" pitchFamily="34" charset="0"/>
                <a:cs typeface="Arial" panose="020B0604020202020204" pitchFamily="34" charset="0"/>
              </a:rPr>
              <a:t>lenny.guo@pnnl.gov</a:t>
            </a:r>
          </a:p>
        </p:txBody>
      </p:sp>
      <p:sp>
        <p:nvSpPr>
          <p:cNvPr id="8" name="Rectangle 7">
            <a:extLst>
              <a:ext uri="{FF2B5EF4-FFF2-40B4-BE49-F238E27FC236}">
                <a16:creationId xmlns:a16="http://schemas.microsoft.com/office/drawing/2014/main" id="{44E8C916-7E0E-9A4C-96C6-87E7D355A102}"/>
              </a:ext>
            </a:extLst>
          </p:cNvPr>
          <p:cNvSpPr/>
          <p:nvPr/>
        </p:nvSpPr>
        <p:spPr>
          <a:xfrm>
            <a:off x="4569400" y="5976938"/>
            <a:ext cx="2659597" cy="500063"/>
          </a:xfrm>
          <a:prstGeom prst="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7"/>
          </a:p>
        </p:txBody>
      </p:sp>
      <p:pic>
        <p:nvPicPr>
          <p:cNvPr id="5" name="Picture 4" descr="Now Hiring Sign Animation on White Backg... | Stock Video | Pond5">
            <a:extLst>
              <a:ext uri="{FF2B5EF4-FFF2-40B4-BE49-F238E27FC236}">
                <a16:creationId xmlns:a16="http://schemas.microsoft.com/office/drawing/2014/main" id="{0F08191D-3381-D80F-491C-F7D8FDEF3E3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667" t="5429" r="21333" b="5585"/>
          <a:stretch>
            <a:fillRect/>
          </a:stretch>
        </p:blipFill>
        <p:spPr bwMode="auto">
          <a:xfrm>
            <a:off x="806040" y="5638626"/>
            <a:ext cx="1416460" cy="1238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3169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D4ED0E-D94C-581B-642C-F385F1EDEAC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70BD69-E9FD-CF4E-2A09-079FEACAC608}"/>
              </a:ext>
            </a:extLst>
          </p:cNvPr>
          <p:cNvSpPr>
            <a:spLocks noGrp="1"/>
          </p:cNvSpPr>
          <p:nvPr>
            <p:ph type="sldNum" sz="quarter" idx="12"/>
          </p:nvPr>
        </p:nvSpPr>
        <p:spPr/>
        <p:txBody>
          <a:bodyPr/>
          <a:lstStyle/>
          <a:p>
            <a:fld id="{FE7A4BB3-E848-5A44-82DF-322201952CD8}" type="slidenum">
              <a:rPr lang="en-US" smtClean="0"/>
              <a:pPr/>
              <a:t>20</a:t>
            </a:fld>
            <a:endParaRPr lang="en-US"/>
          </a:p>
        </p:txBody>
      </p:sp>
      <p:sp>
        <p:nvSpPr>
          <p:cNvPr id="4" name="Title 3">
            <a:extLst>
              <a:ext uri="{FF2B5EF4-FFF2-40B4-BE49-F238E27FC236}">
                <a16:creationId xmlns:a16="http://schemas.microsoft.com/office/drawing/2014/main" id="{44FE21D8-FA8A-457B-FE7B-5CA3F47A0BED}"/>
              </a:ext>
            </a:extLst>
          </p:cNvPr>
          <p:cNvSpPr>
            <a:spLocks noGrp="1"/>
          </p:cNvSpPr>
          <p:nvPr>
            <p:ph type="title"/>
          </p:nvPr>
        </p:nvSpPr>
        <p:spPr/>
        <p:txBody>
          <a:bodyPr/>
          <a:lstStyle/>
          <a:p>
            <a:r>
              <a:rPr lang="en-US">
                <a:solidFill>
                  <a:srgbClr val="1E293B"/>
                </a:solidFill>
                <a:latin typeface="Aptos Display"/>
                <a:ea typeface="Aptos Display" pitchFamily="34" charset="-122"/>
                <a:cs typeface="Aptos Display" pitchFamily="34" charset="-120"/>
              </a:rPr>
              <a:t>Brief History of CXL</a:t>
            </a:r>
          </a:p>
        </p:txBody>
      </p:sp>
      <p:sp>
        <p:nvSpPr>
          <p:cNvPr id="15" name="Text 2">
            <a:extLst>
              <a:ext uri="{FF2B5EF4-FFF2-40B4-BE49-F238E27FC236}">
                <a16:creationId xmlns:a16="http://schemas.microsoft.com/office/drawing/2014/main" id="{35195A7C-10EA-35F0-A260-1CCB6A84A4B6}"/>
              </a:ext>
            </a:extLst>
          </p:cNvPr>
          <p:cNvSpPr/>
          <p:nvPr/>
        </p:nvSpPr>
        <p:spPr>
          <a:xfrm>
            <a:off x="10517256" y="228599"/>
            <a:ext cx="1333500" cy="213360"/>
          </a:xfrm>
          <a:prstGeom prst="rect">
            <a:avLst/>
          </a:prstGeom>
          <a:solidFill>
            <a:srgbClr val="EAF2FF"/>
          </a:solidFill>
          <a:ln>
            <a:solidFill>
              <a:srgbClr val="1F5FBF"/>
            </a:solidFill>
          </a:ln>
        </p:spPr>
        <p:txBody>
          <a:bodyPr wrap="square" lIns="0" tIns="0" rIns="0" bIns="0" rtlCol="0" anchor="ctr"/>
          <a:lstStyle/>
          <a:p>
            <a:pPr algn="ctr"/>
            <a:r>
              <a:rPr lang="en-US" sz="833" b="1">
                <a:solidFill>
                  <a:srgbClr val="1F5FBF"/>
                </a:solidFill>
              </a:rPr>
              <a:t>BASICS</a:t>
            </a:r>
            <a:endParaRPr lang="en-US" sz="833"/>
          </a:p>
        </p:txBody>
      </p:sp>
      <p:sp>
        <p:nvSpPr>
          <p:cNvPr id="57" name="Text 5">
            <a:extLst>
              <a:ext uri="{FF2B5EF4-FFF2-40B4-BE49-F238E27FC236}">
                <a16:creationId xmlns:a16="http://schemas.microsoft.com/office/drawing/2014/main" id="{F6D9764E-466C-BDD1-D366-22A54D5DFF8F}"/>
              </a:ext>
            </a:extLst>
          </p:cNvPr>
          <p:cNvSpPr/>
          <p:nvPr/>
        </p:nvSpPr>
        <p:spPr>
          <a:xfrm>
            <a:off x="1159476" y="1760745"/>
            <a:ext cx="9038604" cy="342900"/>
          </a:xfrm>
          <a:prstGeom prst="rect">
            <a:avLst/>
          </a:prstGeom>
          <a:noFill/>
          <a:ln/>
        </p:spPr>
        <p:txBody>
          <a:bodyPr wrap="square" lIns="0" tIns="0" rIns="0" bIns="0" rtlCol="0" anchor="ctr"/>
          <a:lstStyle/>
          <a:p>
            <a:pPr defTabSz="761970"/>
            <a:r>
              <a:rPr lang="en-US" sz="2000">
                <a:solidFill>
                  <a:srgbClr val="1E293B"/>
                </a:solidFill>
                <a:latin typeface="Aptos"/>
              </a:rPr>
              <a:t>A compact evolution from coherent accelerator links to fabric-level memory sharing.</a:t>
            </a:r>
            <a:endParaRPr lang="en-US" sz="2000">
              <a:solidFill>
                <a:prstClr val="black"/>
              </a:solidFill>
              <a:latin typeface="Aptos"/>
            </a:endParaRPr>
          </a:p>
        </p:txBody>
      </p:sp>
      <p:sp>
        <p:nvSpPr>
          <p:cNvPr id="58" name="Shape 6">
            <a:extLst>
              <a:ext uri="{FF2B5EF4-FFF2-40B4-BE49-F238E27FC236}">
                <a16:creationId xmlns:a16="http://schemas.microsoft.com/office/drawing/2014/main" id="{37E30B4A-B172-D470-5FC4-236CDEA12646}"/>
              </a:ext>
            </a:extLst>
          </p:cNvPr>
          <p:cNvSpPr/>
          <p:nvPr/>
        </p:nvSpPr>
        <p:spPr>
          <a:xfrm>
            <a:off x="1423927" y="2480467"/>
            <a:ext cx="1524000" cy="472440"/>
          </a:xfrm>
          <a:prstGeom prst="roundRect">
            <a:avLst/>
          </a:prstGeom>
          <a:solidFill>
            <a:srgbClr val="64748B"/>
          </a:solidFill>
          <a:ln w="12700">
            <a:solidFill>
              <a:srgbClr val="64748B"/>
            </a:solidFill>
            <a:prstDash val="solid"/>
          </a:ln>
        </p:spPr>
        <p:txBody>
          <a:bodyPr/>
          <a:lstStyle/>
          <a:p>
            <a:pPr defTabSz="761970"/>
            <a:endParaRPr lang="en-US" sz="1500">
              <a:solidFill>
                <a:prstClr val="black"/>
              </a:solidFill>
              <a:latin typeface="Aptos"/>
            </a:endParaRPr>
          </a:p>
        </p:txBody>
      </p:sp>
      <p:sp>
        <p:nvSpPr>
          <p:cNvPr id="59" name="Text 7">
            <a:extLst>
              <a:ext uri="{FF2B5EF4-FFF2-40B4-BE49-F238E27FC236}">
                <a16:creationId xmlns:a16="http://schemas.microsoft.com/office/drawing/2014/main" id="{2F737991-7E4C-5A9C-3ED4-24559DA95A04}"/>
              </a:ext>
            </a:extLst>
          </p:cNvPr>
          <p:cNvSpPr/>
          <p:nvPr/>
        </p:nvSpPr>
        <p:spPr>
          <a:xfrm>
            <a:off x="1484887" y="2541427"/>
            <a:ext cx="1402080" cy="350520"/>
          </a:xfrm>
          <a:prstGeom prst="rect">
            <a:avLst/>
          </a:prstGeom>
          <a:noFill/>
          <a:ln/>
        </p:spPr>
        <p:txBody>
          <a:bodyPr wrap="square" lIns="0" tIns="0" rIns="0" bIns="0" rtlCol="0" anchor="ctr"/>
          <a:lstStyle/>
          <a:p>
            <a:pPr algn="ctr" defTabSz="761970"/>
            <a:r>
              <a:rPr lang="en-US" sz="1667" b="1">
                <a:solidFill>
                  <a:srgbClr val="FFFFFF"/>
                </a:solidFill>
                <a:latin typeface="Aptos"/>
              </a:rPr>
              <a:t>CXL 1.0 / 1.1</a:t>
            </a:r>
            <a:endParaRPr lang="en-US" sz="1667">
              <a:solidFill>
                <a:prstClr val="black"/>
              </a:solidFill>
              <a:latin typeface="Aptos"/>
            </a:endParaRPr>
          </a:p>
        </p:txBody>
      </p:sp>
      <p:sp>
        <p:nvSpPr>
          <p:cNvPr id="60" name="Text 8">
            <a:extLst>
              <a:ext uri="{FF2B5EF4-FFF2-40B4-BE49-F238E27FC236}">
                <a16:creationId xmlns:a16="http://schemas.microsoft.com/office/drawing/2014/main" id="{EE1BC88F-D66D-2CEE-BD51-3213AD03A4DD}"/>
              </a:ext>
            </a:extLst>
          </p:cNvPr>
          <p:cNvSpPr/>
          <p:nvPr/>
        </p:nvSpPr>
        <p:spPr>
          <a:xfrm>
            <a:off x="1423927" y="3105307"/>
            <a:ext cx="1524000" cy="914400"/>
          </a:xfrm>
          <a:prstGeom prst="rect">
            <a:avLst/>
          </a:prstGeom>
          <a:noFill/>
          <a:ln/>
        </p:spPr>
        <p:txBody>
          <a:bodyPr wrap="square" lIns="0" tIns="0" rIns="0" bIns="0" rtlCol="0" anchor="ctr"/>
          <a:lstStyle/>
          <a:p>
            <a:pPr algn="ctr" defTabSz="761970"/>
            <a:r>
              <a:rPr lang="en-US" sz="1500" err="1">
                <a:solidFill>
                  <a:srgbClr val="64748B"/>
                </a:solidFill>
                <a:latin typeface="Aptos"/>
              </a:rPr>
              <a:t>CPU↔accelerator</a:t>
            </a:r>
            <a:r>
              <a:rPr lang="en-US" sz="1500">
                <a:solidFill>
                  <a:srgbClr val="64748B"/>
                </a:solidFill>
                <a:latin typeface="Aptos"/>
              </a:rPr>
              <a:t> coherence</a:t>
            </a:r>
            <a:endParaRPr lang="en-US" sz="1500">
              <a:solidFill>
                <a:prstClr val="black"/>
              </a:solidFill>
              <a:latin typeface="Aptos"/>
            </a:endParaRPr>
          </a:p>
        </p:txBody>
      </p:sp>
      <p:sp>
        <p:nvSpPr>
          <p:cNvPr id="61" name="Shape 10">
            <a:extLst>
              <a:ext uri="{FF2B5EF4-FFF2-40B4-BE49-F238E27FC236}">
                <a16:creationId xmlns:a16="http://schemas.microsoft.com/office/drawing/2014/main" id="{C4601A69-3D0C-2243-552C-7D64907EE1BD}"/>
              </a:ext>
            </a:extLst>
          </p:cNvPr>
          <p:cNvSpPr/>
          <p:nvPr/>
        </p:nvSpPr>
        <p:spPr>
          <a:xfrm>
            <a:off x="3938527" y="2480467"/>
            <a:ext cx="1524000" cy="472440"/>
          </a:xfrm>
          <a:prstGeom prst="roundRect">
            <a:avLst/>
          </a:prstGeom>
          <a:solidFill>
            <a:srgbClr val="1F5FBF"/>
          </a:solidFill>
          <a:ln w="12700">
            <a:solidFill>
              <a:srgbClr val="1F5FBF"/>
            </a:solidFill>
            <a:prstDash val="solid"/>
          </a:ln>
        </p:spPr>
        <p:txBody>
          <a:bodyPr/>
          <a:lstStyle/>
          <a:p>
            <a:pPr defTabSz="761970"/>
            <a:endParaRPr lang="en-US" sz="1500">
              <a:solidFill>
                <a:prstClr val="black"/>
              </a:solidFill>
              <a:latin typeface="Aptos"/>
            </a:endParaRPr>
          </a:p>
        </p:txBody>
      </p:sp>
      <p:sp>
        <p:nvSpPr>
          <p:cNvPr id="62" name="Text 11">
            <a:extLst>
              <a:ext uri="{FF2B5EF4-FFF2-40B4-BE49-F238E27FC236}">
                <a16:creationId xmlns:a16="http://schemas.microsoft.com/office/drawing/2014/main" id="{7055C894-4D9E-BF87-4AB9-BB49671B9B21}"/>
              </a:ext>
            </a:extLst>
          </p:cNvPr>
          <p:cNvSpPr/>
          <p:nvPr/>
        </p:nvSpPr>
        <p:spPr>
          <a:xfrm>
            <a:off x="3999487" y="2541427"/>
            <a:ext cx="1402080" cy="350520"/>
          </a:xfrm>
          <a:prstGeom prst="rect">
            <a:avLst/>
          </a:prstGeom>
          <a:noFill/>
          <a:ln/>
        </p:spPr>
        <p:txBody>
          <a:bodyPr wrap="square" lIns="0" tIns="0" rIns="0" bIns="0" rtlCol="0" anchor="ctr"/>
          <a:lstStyle/>
          <a:p>
            <a:pPr algn="ctr" defTabSz="761970"/>
            <a:r>
              <a:rPr lang="en-US" sz="1667" b="1">
                <a:solidFill>
                  <a:srgbClr val="FFFFFF"/>
                </a:solidFill>
                <a:latin typeface="Aptos"/>
              </a:rPr>
              <a:t>CXL 2.0</a:t>
            </a:r>
            <a:endParaRPr lang="en-US" sz="1667">
              <a:solidFill>
                <a:prstClr val="black"/>
              </a:solidFill>
              <a:latin typeface="Aptos"/>
            </a:endParaRPr>
          </a:p>
        </p:txBody>
      </p:sp>
      <p:sp>
        <p:nvSpPr>
          <p:cNvPr id="63" name="Text 12">
            <a:extLst>
              <a:ext uri="{FF2B5EF4-FFF2-40B4-BE49-F238E27FC236}">
                <a16:creationId xmlns:a16="http://schemas.microsoft.com/office/drawing/2014/main" id="{93119AC2-A67D-45FE-2851-9E4D1ACF2734}"/>
              </a:ext>
            </a:extLst>
          </p:cNvPr>
          <p:cNvSpPr/>
          <p:nvPr/>
        </p:nvSpPr>
        <p:spPr>
          <a:xfrm>
            <a:off x="3938527" y="3105307"/>
            <a:ext cx="1524000" cy="914400"/>
          </a:xfrm>
          <a:prstGeom prst="rect">
            <a:avLst/>
          </a:prstGeom>
          <a:noFill/>
          <a:ln/>
        </p:spPr>
        <p:txBody>
          <a:bodyPr wrap="square" lIns="0" tIns="0" rIns="0" bIns="0" rtlCol="0" anchor="ctr"/>
          <a:lstStyle/>
          <a:p>
            <a:pPr algn="ctr" defTabSz="761970"/>
            <a:r>
              <a:rPr lang="en-US" sz="1500">
                <a:solidFill>
                  <a:srgbClr val="64748B"/>
                </a:solidFill>
                <a:latin typeface="Aptos"/>
              </a:rPr>
              <a:t>Switching + memory expansion</a:t>
            </a:r>
            <a:endParaRPr lang="en-US" sz="1500">
              <a:solidFill>
                <a:prstClr val="black"/>
              </a:solidFill>
              <a:latin typeface="Aptos"/>
            </a:endParaRPr>
          </a:p>
        </p:txBody>
      </p:sp>
      <p:sp>
        <p:nvSpPr>
          <p:cNvPr id="192" name="Shape 14">
            <a:extLst>
              <a:ext uri="{FF2B5EF4-FFF2-40B4-BE49-F238E27FC236}">
                <a16:creationId xmlns:a16="http://schemas.microsoft.com/office/drawing/2014/main" id="{07FC90B3-3266-8192-6203-FDFD2C3B2AC4}"/>
              </a:ext>
            </a:extLst>
          </p:cNvPr>
          <p:cNvSpPr/>
          <p:nvPr/>
        </p:nvSpPr>
        <p:spPr>
          <a:xfrm>
            <a:off x="6453127" y="2480467"/>
            <a:ext cx="1524000" cy="472440"/>
          </a:xfrm>
          <a:prstGeom prst="roundRect">
            <a:avLst/>
          </a:prstGeom>
          <a:solidFill>
            <a:srgbClr val="2C9C91"/>
          </a:solidFill>
          <a:ln w="12700">
            <a:solidFill>
              <a:srgbClr val="2C9C91"/>
            </a:solidFill>
            <a:prstDash val="solid"/>
          </a:ln>
        </p:spPr>
        <p:txBody>
          <a:bodyPr/>
          <a:lstStyle/>
          <a:p>
            <a:pPr defTabSz="761970"/>
            <a:endParaRPr lang="en-US" sz="1500">
              <a:solidFill>
                <a:prstClr val="black"/>
              </a:solidFill>
              <a:latin typeface="Aptos"/>
            </a:endParaRPr>
          </a:p>
        </p:txBody>
      </p:sp>
      <p:sp>
        <p:nvSpPr>
          <p:cNvPr id="193" name="Text 15">
            <a:extLst>
              <a:ext uri="{FF2B5EF4-FFF2-40B4-BE49-F238E27FC236}">
                <a16:creationId xmlns:a16="http://schemas.microsoft.com/office/drawing/2014/main" id="{715C5B81-2915-6223-BEE8-9ADB02AFED52}"/>
              </a:ext>
            </a:extLst>
          </p:cNvPr>
          <p:cNvSpPr/>
          <p:nvPr/>
        </p:nvSpPr>
        <p:spPr>
          <a:xfrm>
            <a:off x="6514087" y="2541427"/>
            <a:ext cx="1402080" cy="350520"/>
          </a:xfrm>
          <a:prstGeom prst="rect">
            <a:avLst/>
          </a:prstGeom>
          <a:noFill/>
          <a:ln/>
        </p:spPr>
        <p:txBody>
          <a:bodyPr wrap="square" lIns="0" tIns="0" rIns="0" bIns="0" rtlCol="0" anchor="ctr"/>
          <a:lstStyle/>
          <a:p>
            <a:pPr algn="ctr" defTabSz="761970"/>
            <a:r>
              <a:rPr lang="en-US" sz="1667" b="1">
                <a:solidFill>
                  <a:srgbClr val="FFFFFF"/>
                </a:solidFill>
                <a:latin typeface="Aptos"/>
              </a:rPr>
              <a:t>CXL 3.0</a:t>
            </a:r>
            <a:endParaRPr lang="en-US" sz="1667">
              <a:solidFill>
                <a:prstClr val="black"/>
              </a:solidFill>
              <a:latin typeface="Aptos"/>
            </a:endParaRPr>
          </a:p>
        </p:txBody>
      </p:sp>
      <p:sp>
        <p:nvSpPr>
          <p:cNvPr id="194" name="Text 16">
            <a:extLst>
              <a:ext uri="{FF2B5EF4-FFF2-40B4-BE49-F238E27FC236}">
                <a16:creationId xmlns:a16="http://schemas.microsoft.com/office/drawing/2014/main" id="{D0C7F17E-1A9E-7D4B-0C67-01D6A586249F}"/>
              </a:ext>
            </a:extLst>
          </p:cNvPr>
          <p:cNvSpPr/>
          <p:nvPr/>
        </p:nvSpPr>
        <p:spPr>
          <a:xfrm>
            <a:off x="6453127" y="3105307"/>
            <a:ext cx="1524000" cy="914400"/>
          </a:xfrm>
          <a:prstGeom prst="rect">
            <a:avLst/>
          </a:prstGeom>
          <a:noFill/>
          <a:ln/>
        </p:spPr>
        <p:txBody>
          <a:bodyPr wrap="square" lIns="0" tIns="0" rIns="0" bIns="0" rtlCol="0" anchor="ctr"/>
          <a:lstStyle/>
          <a:p>
            <a:pPr algn="ctr" defTabSz="761970"/>
            <a:r>
              <a:rPr lang="en-US" sz="1500">
                <a:solidFill>
                  <a:srgbClr val="64748B"/>
                </a:solidFill>
                <a:latin typeface="Aptos"/>
              </a:rPr>
              <a:t>GFAM, MH-SLD, DCD, enhanced fabric mgmt.</a:t>
            </a:r>
            <a:endParaRPr lang="en-US" sz="1500">
              <a:solidFill>
                <a:prstClr val="black"/>
              </a:solidFill>
              <a:latin typeface="Aptos"/>
            </a:endParaRPr>
          </a:p>
        </p:txBody>
      </p:sp>
      <p:sp>
        <p:nvSpPr>
          <p:cNvPr id="195" name="Shape 18">
            <a:extLst>
              <a:ext uri="{FF2B5EF4-FFF2-40B4-BE49-F238E27FC236}">
                <a16:creationId xmlns:a16="http://schemas.microsoft.com/office/drawing/2014/main" id="{7E721772-E369-6838-DCE9-65A06489D585}"/>
              </a:ext>
            </a:extLst>
          </p:cNvPr>
          <p:cNvSpPr/>
          <p:nvPr/>
        </p:nvSpPr>
        <p:spPr>
          <a:xfrm>
            <a:off x="8891527" y="2480467"/>
            <a:ext cx="1524000" cy="472440"/>
          </a:xfrm>
          <a:prstGeom prst="roundRect">
            <a:avLst/>
          </a:prstGeom>
          <a:solidFill>
            <a:srgbClr val="F59E0B"/>
          </a:solidFill>
          <a:ln w="12700">
            <a:solidFill>
              <a:srgbClr val="F59E0B"/>
            </a:solidFill>
            <a:prstDash val="solid"/>
          </a:ln>
        </p:spPr>
        <p:txBody>
          <a:bodyPr/>
          <a:lstStyle/>
          <a:p>
            <a:pPr defTabSz="761970"/>
            <a:endParaRPr lang="en-US" sz="1500">
              <a:solidFill>
                <a:prstClr val="black"/>
              </a:solidFill>
              <a:latin typeface="Aptos"/>
            </a:endParaRPr>
          </a:p>
        </p:txBody>
      </p:sp>
      <p:sp>
        <p:nvSpPr>
          <p:cNvPr id="196" name="Text 19">
            <a:extLst>
              <a:ext uri="{FF2B5EF4-FFF2-40B4-BE49-F238E27FC236}">
                <a16:creationId xmlns:a16="http://schemas.microsoft.com/office/drawing/2014/main" id="{A57213F9-3D94-1325-70D3-3AA260E160FB}"/>
              </a:ext>
            </a:extLst>
          </p:cNvPr>
          <p:cNvSpPr/>
          <p:nvPr/>
        </p:nvSpPr>
        <p:spPr>
          <a:xfrm>
            <a:off x="8952487" y="2541427"/>
            <a:ext cx="1402080" cy="350520"/>
          </a:xfrm>
          <a:prstGeom prst="rect">
            <a:avLst/>
          </a:prstGeom>
          <a:noFill/>
          <a:ln/>
        </p:spPr>
        <p:txBody>
          <a:bodyPr wrap="square" lIns="0" tIns="0" rIns="0" bIns="0" rtlCol="0" anchor="ctr"/>
          <a:lstStyle/>
          <a:p>
            <a:pPr algn="ctr" defTabSz="761970"/>
            <a:r>
              <a:rPr lang="en-US" sz="1667" b="1">
                <a:solidFill>
                  <a:srgbClr val="FFFFFF"/>
                </a:solidFill>
                <a:latin typeface="Aptos"/>
              </a:rPr>
              <a:t>Why it matters</a:t>
            </a:r>
            <a:endParaRPr lang="en-US" sz="1667">
              <a:solidFill>
                <a:prstClr val="black"/>
              </a:solidFill>
              <a:latin typeface="Aptos"/>
            </a:endParaRPr>
          </a:p>
        </p:txBody>
      </p:sp>
      <p:sp>
        <p:nvSpPr>
          <p:cNvPr id="197" name="Text 20">
            <a:extLst>
              <a:ext uri="{FF2B5EF4-FFF2-40B4-BE49-F238E27FC236}">
                <a16:creationId xmlns:a16="http://schemas.microsoft.com/office/drawing/2014/main" id="{9D381B10-7F69-CAFC-7C1D-71B62C38578F}"/>
              </a:ext>
            </a:extLst>
          </p:cNvPr>
          <p:cNvSpPr/>
          <p:nvPr/>
        </p:nvSpPr>
        <p:spPr>
          <a:xfrm>
            <a:off x="8891527" y="3105307"/>
            <a:ext cx="1524000" cy="914400"/>
          </a:xfrm>
          <a:prstGeom prst="rect">
            <a:avLst/>
          </a:prstGeom>
          <a:noFill/>
          <a:ln/>
        </p:spPr>
        <p:txBody>
          <a:bodyPr wrap="square" lIns="0" tIns="0" rIns="0" bIns="0" rtlCol="0" anchor="ctr"/>
          <a:lstStyle/>
          <a:p>
            <a:pPr algn="ctr" defTabSz="761970"/>
            <a:r>
              <a:rPr lang="en-US" sz="1500">
                <a:solidFill>
                  <a:srgbClr val="64748B"/>
                </a:solidFill>
                <a:latin typeface="Aptos"/>
              </a:rPr>
              <a:t>Memory pooling, coherent sharing, elastic capacity</a:t>
            </a:r>
            <a:endParaRPr lang="en-US" sz="1500">
              <a:solidFill>
                <a:prstClr val="black"/>
              </a:solidFill>
              <a:latin typeface="Aptos"/>
            </a:endParaRPr>
          </a:p>
        </p:txBody>
      </p:sp>
      <p:sp>
        <p:nvSpPr>
          <p:cNvPr id="198" name="Shape 21">
            <a:extLst>
              <a:ext uri="{FF2B5EF4-FFF2-40B4-BE49-F238E27FC236}">
                <a16:creationId xmlns:a16="http://schemas.microsoft.com/office/drawing/2014/main" id="{1D8A7DFB-1E7A-2836-F908-2BC27D15D519}"/>
              </a:ext>
            </a:extLst>
          </p:cNvPr>
          <p:cNvSpPr/>
          <p:nvPr/>
        </p:nvSpPr>
        <p:spPr>
          <a:xfrm>
            <a:off x="3129815" y="4126010"/>
            <a:ext cx="1447069" cy="1073368"/>
          </a:xfrm>
          <a:prstGeom prst="roundRect">
            <a:avLst/>
          </a:prstGeom>
          <a:solidFill>
            <a:srgbClr val="EAF2FF"/>
          </a:solidFill>
          <a:ln w="12700">
            <a:solidFill>
              <a:srgbClr val="1F5FBF"/>
            </a:solidFill>
            <a:prstDash val="solid"/>
          </a:ln>
        </p:spPr>
        <p:txBody>
          <a:bodyPr/>
          <a:lstStyle/>
          <a:p>
            <a:pPr defTabSz="761970"/>
            <a:endParaRPr lang="en-US" sz="1500">
              <a:solidFill>
                <a:prstClr val="black"/>
              </a:solidFill>
              <a:latin typeface="Aptos"/>
            </a:endParaRPr>
          </a:p>
        </p:txBody>
      </p:sp>
      <p:sp>
        <p:nvSpPr>
          <p:cNvPr id="199" name="Text 22">
            <a:extLst>
              <a:ext uri="{FF2B5EF4-FFF2-40B4-BE49-F238E27FC236}">
                <a16:creationId xmlns:a16="http://schemas.microsoft.com/office/drawing/2014/main" id="{75D334F3-1A51-BFDB-BF84-5EF33293A67B}"/>
              </a:ext>
            </a:extLst>
          </p:cNvPr>
          <p:cNvSpPr/>
          <p:nvPr/>
        </p:nvSpPr>
        <p:spPr>
          <a:xfrm>
            <a:off x="3173607" y="4255550"/>
            <a:ext cx="1257300" cy="167640"/>
          </a:xfrm>
          <a:prstGeom prst="rect">
            <a:avLst/>
          </a:prstGeom>
          <a:noFill/>
          <a:ln/>
        </p:spPr>
        <p:txBody>
          <a:bodyPr wrap="square" lIns="0" tIns="0" rIns="0" bIns="0" rtlCol="0" anchor="ctr"/>
          <a:lstStyle/>
          <a:p>
            <a:pPr algn="ctr" defTabSz="761970"/>
            <a:r>
              <a:rPr lang="en-US" sz="2000" b="1">
                <a:solidFill>
                  <a:srgbClr val="1F5FBF"/>
                </a:solidFill>
                <a:latin typeface="Aptos"/>
              </a:rPr>
              <a:t>GFAM</a:t>
            </a:r>
            <a:endParaRPr lang="en-US" sz="2000">
              <a:solidFill>
                <a:prstClr val="black"/>
              </a:solidFill>
              <a:latin typeface="Aptos"/>
            </a:endParaRPr>
          </a:p>
        </p:txBody>
      </p:sp>
      <p:sp>
        <p:nvSpPr>
          <p:cNvPr id="200" name="Text 23">
            <a:extLst>
              <a:ext uri="{FF2B5EF4-FFF2-40B4-BE49-F238E27FC236}">
                <a16:creationId xmlns:a16="http://schemas.microsoft.com/office/drawing/2014/main" id="{B22FE9D3-0B55-58CC-14BA-3D0180021A4B}"/>
              </a:ext>
            </a:extLst>
          </p:cNvPr>
          <p:cNvSpPr/>
          <p:nvPr/>
        </p:nvSpPr>
        <p:spPr>
          <a:xfrm>
            <a:off x="3176177" y="4522249"/>
            <a:ext cx="1347368" cy="473315"/>
          </a:xfrm>
          <a:prstGeom prst="rect">
            <a:avLst/>
          </a:prstGeom>
          <a:noFill/>
          <a:ln/>
        </p:spPr>
        <p:txBody>
          <a:bodyPr wrap="square" lIns="0" tIns="0" rIns="0" bIns="0" rtlCol="0" anchor="ctr"/>
          <a:lstStyle/>
          <a:p>
            <a:pPr algn="ctr" defTabSz="761970"/>
            <a:r>
              <a:rPr lang="en-US" sz="1500">
                <a:solidFill>
                  <a:srgbClr val="64748B"/>
                </a:solidFill>
                <a:latin typeface="Aptos"/>
              </a:rPr>
              <a:t>shared global address space</a:t>
            </a:r>
            <a:endParaRPr lang="en-US" sz="1500">
              <a:solidFill>
                <a:prstClr val="black"/>
              </a:solidFill>
              <a:latin typeface="Aptos"/>
            </a:endParaRPr>
          </a:p>
        </p:txBody>
      </p:sp>
      <p:sp>
        <p:nvSpPr>
          <p:cNvPr id="201" name="Shape 24">
            <a:extLst>
              <a:ext uri="{FF2B5EF4-FFF2-40B4-BE49-F238E27FC236}">
                <a16:creationId xmlns:a16="http://schemas.microsoft.com/office/drawing/2014/main" id="{8DBCDFE8-EA48-B5A9-8952-34333645527E}"/>
              </a:ext>
            </a:extLst>
          </p:cNvPr>
          <p:cNvSpPr/>
          <p:nvPr/>
        </p:nvSpPr>
        <p:spPr>
          <a:xfrm>
            <a:off x="4738189" y="4126010"/>
            <a:ext cx="1447069" cy="1073368"/>
          </a:xfrm>
          <a:prstGeom prst="roundRect">
            <a:avLst/>
          </a:prstGeom>
          <a:solidFill>
            <a:srgbClr val="EAF9F6"/>
          </a:solidFill>
          <a:ln w="12700">
            <a:solidFill>
              <a:srgbClr val="2C9C91"/>
            </a:solidFill>
            <a:prstDash val="solid"/>
          </a:ln>
        </p:spPr>
        <p:txBody>
          <a:bodyPr/>
          <a:lstStyle/>
          <a:p>
            <a:pPr defTabSz="761970"/>
            <a:endParaRPr lang="en-US" sz="1500">
              <a:solidFill>
                <a:prstClr val="black"/>
              </a:solidFill>
              <a:latin typeface="Aptos"/>
            </a:endParaRPr>
          </a:p>
        </p:txBody>
      </p:sp>
      <p:sp>
        <p:nvSpPr>
          <p:cNvPr id="202" name="Text 25">
            <a:extLst>
              <a:ext uri="{FF2B5EF4-FFF2-40B4-BE49-F238E27FC236}">
                <a16:creationId xmlns:a16="http://schemas.microsoft.com/office/drawing/2014/main" id="{CC2845DC-95C1-BAE1-2AEF-4717805CB2DA}"/>
              </a:ext>
            </a:extLst>
          </p:cNvPr>
          <p:cNvSpPr/>
          <p:nvPr/>
        </p:nvSpPr>
        <p:spPr>
          <a:xfrm>
            <a:off x="4854971" y="4255550"/>
            <a:ext cx="1257300" cy="167640"/>
          </a:xfrm>
          <a:prstGeom prst="rect">
            <a:avLst/>
          </a:prstGeom>
          <a:noFill/>
          <a:ln/>
        </p:spPr>
        <p:txBody>
          <a:bodyPr wrap="square" lIns="0" tIns="0" rIns="0" bIns="0" rtlCol="0" anchor="ctr"/>
          <a:lstStyle/>
          <a:p>
            <a:pPr algn="ctr" defTabSz="761970"/>
            <a:r>
              <a:rPr lang="en-US" sz="2000" b="1">
                <a:solidFill>
                  <a:srgbClr val="2C9C91"/>
                </a:solidFill>
                <a:latin typeface="Aptos"/>
              </a:rPr>
              <a:t>MH-SLD</a:t>
            </a:r>
            <a:endParaRPr lang="en-US" sz="2000">
              <a:solidFill>
                <a:prstClr val="black"/>
              </a:solidFill>
              <a:latin typeface="Aptos"/>
            </a:endParaRPr>
          </a:p>
        </p:txBody>
      </p:sp>
      <p:sp>
        <p:nvSpPr>
          <p:cNvPr id="203" name="Text 26">
            <a:extLst>
              <a:ext uri="{FF2B5EF4-FFF2-40B4-BE49-F238E27FC236}">
                <a16:creationId xmlns:a16="http://schemas.microsoft.com/office/drawing/2014/main" id="{FD801F5F-1C0C-05F6-2C00-E9FD9F0591B5}"/>
              </a:ext>
            </a:extLst>
          </p:cNvPr>
          <p:cNvSpPr/>
          <p:nvPr/>
        </p:nvSpPr>
        <p:spPr>
          <a:xfrm>
            <a:off x="4799149" y="4668226"/>
            <a:ext cx="1310873" cy="298144"/>
          </a:xfrm>
          <a:prstGeom prst="rect">
            <a:avLst/>
          </a:prstGeom>
          <a:noFill/>
          <a:ln/>
        </p:spPr>
        <p:txBody>
          <a:bodyPr wrap="square" lIns="0" tIns="0" rIns="0" bIns="0" rtlCol="0" anchor="ctr"/>
          <a:lstStyle/>
          <a:p>
            <a:pPr algn="ctr" defTabSz="761970"/>
            <a:r>
              <a:rPr lang="en-US" sz="1500">
                <a:solidFill>
                  <a:srgbClr val="64748B"/>
                </a:solidFill>
                <a:latin typeface="Aptos"/>
              </a:rPr>
              <a:t>one logical device, up to 16 hosts</a:t>
            </a:r>
            <a:endParaRPr lang="en-US" sz="1500">
              <a:solidFill>
                <a:prstClr val="black"/>
              </a:solidFill>
              <a:latin typeface="Aptos"/>
            </a:endParaRPr>
          </a:p>
        </p:txBody>
      </p:sp>
      <p:sp>
        <p:nvSpPr>
          <p:cNvPr id="204" name="Shape 27">
            <a:extLst>
              <a:ext uri="{FF2B5EF4-FFF2-40B4-BE49-F238E27FC236}">
                <a16:creationId xmlns:a16="http://schemas.microsoft.com/office/drawing/2014/main" id="{1A9F56C9-3558-554C-DD3B-D4C56374D878}"/>
              </a:ext>
            </a:extLst>
          </p:cNvPr>
          <p:cNvSpPr/>
          <p:nvPr/>
        </p:nvSpPr>
        <p:spPr>
          <a:xfrm>
            <a:off x="6383057" y="4133309"/>
            <a:ext cx="1439771" cy="1073368"/>
          </a:xfrm>
          <a:prstGeom prst="roundRect">
            <a:avLst/>
          </a:prstGeom>
          <a:solidFill>
            <a:srgbClr val="FFF4DD"/>
          </a:solidFill>
          <a:ln w="12700">
            <a:solidFill>
              <a:srgbClr val="F59E0B"/>
            </a:solidFill>
            <a:prstDash val="solid"/>
          </a:ln>
        </p:spPr>
        <p:txBody>
          <a:bodyPr/>
          <a:lstStyle/>
          <a:p>
            <a:pPr defTabSz="761970"/>
            <a:endParaRPr lang="en-US" sz="1500">
              <a:solidFill>
                <a:prstClr val="black"/>
              </a:solidFill>
              <a:latin typeface="Aptos"/>
            </a:endParaRPr>
          </a:p>
        </p:txBody>
      </p:sp>
      <p:sp>
        <p:nvSpPr>
          <p:cNvPr id="205" name="Text 28">
            <a:extLst>
              <a:ext uri="{FF2B5EF4-FFF2-40B4-BE49-F238E27FC236}">
                <a16:creationId xmlns:a16="http://schemas.microsoft.com/office/drawing/2014/main" id="{902408B7-EF9A-C89B-ECA3-21342594A5AD}"/>
              </a:ext>
            </a:extLst>
          </p:cNvPr>
          <p:cNvSpPr/>
          <p:nvPr/>
        </p:nvSpPr>
        <p:spPr>
          <a:xfrm>
            <a:off x="6383058" y="4255550"/>
            <a:ext cx="1344886" cy="174938"/>
          </a:xfrm>
          <a:prstGeom prst="rect">
            <a:avLst/>
          </a:prstGeom>
          <a:noFill/>
          <a:ln/>
        </p:spPr>
        <p:txBody>
          <a:bodyPr wrap="square" lIns="0" tIns="0" rIns="0" bIns="0" rtlCol="0" anchor="ctr"/>
          <a:lstStyle/>
          <a:p>
            <a:pPr algn="ctr" defTabSz="761970"/>
            <a:r>
              <a:rPr lang="en-US" sz="2000" b="1">
                <a:solidFill>
                  <a:srgbClr val="F59E0B"/>
                </a:solidFill>
                <a:latin typeface="Aptos"/>
              </a:rPr>
              <a:t>DCD</a:t>
            </a:r>
            <a:endParaRPr lang="en-US" sz="2000">
              <a:solidFill>
                <a:prstClr val="black"/>
              </a:solidFill>
              <a:latin typeface="Aptos"/>
            </a:endParaRPr>
          </a:p>
        </p:txBody>
      </p:sp>
      <p:sp>
        <p:nvSpPr>
          <p:cNvPr id="206" name="Text 29">
            <a:extLst>
              <a:ext uri="{FF2B5EF4-FFF2-40B4-BE49-F238E27FC236}">
                <a16:creationId xmlns:a16="http://schemas.microsoft.com/office/drawing/2014/main" id="{ABAF1C14-471E-D430-74E9-68ED2E83F921}"/>
              </a:ext>
            </a:extLst>
          </p:cNvPr>
          <p:cNvSpPr/>
          <p:nvPr/>
        </p:nvSpPr>
        <p:spPr>
          <a:xfrm>
            <a:off x="6473213" y="4573343"/>
            <a:ext cx="1274379" cy="495211"/>
          </a:xfrm>
          <a:prstGeom prst="rect">
            <a:avLst/>
          </a:prstGeom>
          <a:noFill/>
          <a:ln/>
        </p:spPr>
        <p:txBody>
          <a:bodyPr wrap="square" lIns="0" tIns="0" rIns="0" bIns="0" rtlCol="0" anchor="ctr"/>
          <a:lstStyle/>
          <a:p>
            <a:pPr algn="ctr" defTabSz="761970"/>
            <a:r>
              <a:rPr lang="en-US" sz="1500">
                <a:solidFill>
                  <a:srgbClr val="64748B"/>
                </a:solidFill>
                <a:latin typeface="Aptos"/>
              </a:rPr>
              <a:t>hot-add / hot-remove capacity</a:t>
            </a:r>
            <a:endParaRPr lang="en-US" sz="1500">
              <a:solidFill>
                <a:prstClr val="black"/>
              </a:solidFill>
              <a:latin typeface="Aptos"/>
            </a:endParaRPr>
          </a:p>
        </p:txBody>
      </p:sp>
      <p:sp>
        <p:nvSpPr>
          <p:cNvPr id="207" name="Text 30">
            <a:extLst>
              <a:ext uri="{FF2B5EF4-FFF2-40B4-BE49-F238E27FC236}">
                <a16:creationId xmlns:a16="http://schemas.microsoft.com/office/drawing/2014/main" id="{ED697B6C-AE73-A04B-8FB5-EE4FB06797EC}"/>
              </a:ext>
            </a:extLst>
          </p:cNvPr>
          <p:cNvSpPr/>
          <p:nvPr/>
        </p:nvSpPr>
        <p:spPr>
          <a:xfrm>
            <a:off x="1153869" y="5758909"/>
            <a:ext cx="9730220" cy="313705"/>
          </a:xfrm>
          <a:prstGeom prst="rect">
            <a:avLst/>
          </a:prstGeom>
          <a:noFill/>
          <a:ln/>
        </p:spPr>
        <p:txBody>
          <a:bodyPr wrap="square" lIns="0" tIns="0" rIns="0" bIns="0" rtlCol="0" anchor="ctr"/>
          <a:lstStyle/>
          <a:p>
            <a:pPr defTabSz="761970"/>
            <a:r>
              <a:rPr lang="en-US" sz="2000" b="1">
                <a:solidFill>
                  <a:srgbClr val="0B1F33"/>
                </a:solidFill>
                <a:latin typeface="Aptos"/>
              </a:rPr>
              <a:t>OCEAN is about making these CXL 3.0 capabilities testable today, at system scale.</a:t>
            </a:r>
            <a:endParaRPr lang="en-US" sz="2000">
              <a:solidFill>
                <a:prstClr val="black"/>
              </a:solidFill>
              <a:latin typeface="Aptos"/>
            </a:endParaRPr>
          </a:p>
        </p:txBody>
      </p:sp>
      <p:cxnSp>
        <p:nvCxnSpPr>
          <p:cNvPr id="208" name="Connecteur droit avec flèche 32">
            <a:extLst>
              <a:ext uri="{FF2B5EF4-FFF2-40B4-BE49-F238E27FC236}">
                <a16:creationId xmlns:a16="http://schemas.microsoft.com/office/drawing/2014/main" id="{5355DA02-8186-93EE-2E57-168A7667D665}"/>
              </a:ext>
            </a:extLst>
          </p:cNvPr>
          <p:cNvCxnSpPr/>
          <p:nvPr/>
        </p:nvCxnSpPr>
        <p:spPr>
          <a:xfrm>
            <a:off x="2960626" y="2626935"/>
            <a:ext cx="992188" cy="7938"/>
          </a:xfrm>
          <a:prstGeom prst="straightConnector1">
            <a:avLst/>
          </a:prstGeom>
          <a:noFill/>
          <a:ln w="6350" cap="flat" cmpd="sng" algn="ctr">
            <a:solidFill>
              <a:srgbClr val="4472C4"/>
            </a:solidFill>
            <a:prstDash val="solid"/>
            <a:miter lim="800000"/>
            <a:tailEnd type="triangle"/>
          </a:ln>
          <a:effectLst/>
        </p:spPr>
      </p:cxnSp>
      <p:cxnSp>
        <p:nvCxnSpPr>
          <p:cNvPr id="209" name="Connecteur droit avec flèche 33">
            <a:extLst>
              <a:ext uri="{FF2B5EF4-FFF2-40B4-BE49-F238E27FC236}">
                <a16:creationId xmlns:a16="http://schemas.microsoft.com/office/drawing/2014/main" id="{8783B9CA-521C-46B8-F19B-1B10EF9949A1}"/>
              </a:ext>
            </a:extLst>
          </p:cNvPr>
          <p:cNvCxnSpPr/>
          <p:nvPr/>
        </p:nvCxnSpPr>
        <p:spPr>
          <a:xfrm>
            <a:off x="5468877" y="2702716"/>
            <a:ext cx="984250" cy="7938"/>
          </a:xfrm>
          <a:prstGeom prst="straightConnector1">
            <a:avLst/>
          </a:prstGeom>
          <a:noFill/>
          <a:ln w="6350" cap="flat" cmpd="sng" algn="ctr">
            <a:solidFill>
              <a:srgbClr val="4472C4"/>
            </a:solidFill>
            <a:prstDash val="solid"/>
            <a:miter lim="800000"/>
            <a:tailEnd type="triangle"/>
          </a:ln>
          <a:effectLst/>
        </p:spPr>
      </p:cxnSp>
      <p:cxnSp>
        <p:nvCxnSpPr>
          <p:cNvPr id="210" name="Connecteur droit avec flèche 34">
            <a:extLst>
              <a:ext uri="{FF2B5EF4-FFF2-40B4-BE49-F238E27FC236}">
                <a16:creationId xmlns:a16="http://schemas.microsoft.com/office/drawing/2014/main" id="{28043859-CB99-5729-6EF3-2CC12A296534}"/>
              </a:ext>
            </a:extLst>
          </p:cNvPr>
          <p:cNvCxnSpPr/>
          <p:nvPr/>
        </p:nvCxnSpPr>
        <p:spPr>
          <a:xfrm>
            <a:off x="7977126" y="2626935"/>
            <a:ext cx="928688" cy="7938"/>
          </a:xfrm>
          <a:prstGeom prst="straightConnector1">
            <a:avLst/>
          </a:prstGeom>
          <a:noFill/>
          <a:ln w="6350" cap="flat" cmpd="sng" algn="ctr">
            <a:solidFill>
              <a:srgbClr val="4472C4"/>
            </a:solidFill>
            <a:prstDash val="solid"/>
            <a:miter lim="800000"/>
            <a:tailEnd type="triangle"/>
          </a:ln>
          <a:effectLst/>
        </p:spPr>
      </p:cxnSp>
    </p:spTree>
    <p:extLst>
      <p:ext uri="{BB962C8B-B14F-4D97-AF65-F5344CB8AC3E}">
        <p14:creationId xmlns:p14="http://schemas.microsoft.com/office/powerpoint/2010/main" val="40946986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1DF16-A0B1-B3DF-2792-78E30408887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761FA38-FC10-57D0-A43E-51FB851A3724}"/>
              </a:ext>
            </a:extLst>
          </p:cNvPr>
          <p:cNvSpPr>
            <a:spLocks noGrp="1"/>
          </p:cNvSpPr>
          <p:nvPr>
            <p:ph type="title"/>
          </p:nvPr>
        </p:nvSpPr>
        <p:spPr/>
        <p:txBody>
          <a:bodyPr/>
          <a:lstStyle/>
          <a:p>
            <a:r>
              <a:rPr lang="en-US">
                <a:solidFill>
                  <a:srgbClr val="1E293B"/>
                </a:solidFill>
                <a:latin typeface="Aptos Display"/>
                <a:ea typeface="Aptos Display" pitchFamily="34" charset="-122"/>
                <a:cs typeface="Aptos Display" pitchFamily="34" charset="-120"/>
              </a:rPr>
              <a:t>Three CXL 3.0 features that change everything</a:t>
            </a:r>
          </a:p>
        </p:txBody>
      </p:sp>
      <p:sp>
        <p:nvSpPr>
          <p:cNvPr id="15" name="Text 2">
            <a:extLst>
              <a:ext uri="{FF2B5EF4-FFF2-40B4-BE49-F238E27FC236}">
                <a16:creationId xmlns:a16="http://schemas.microsoft.com/office/drawing/2014/main" id="{6E75276D-ED1A-DF1B-C6C7-B6A64F9A1F0D}"/>
              </a:ext>
            </a:extLst>
          </p:cNvPr>
          <p:cNvSpPr/>
          <p:nvPr/>
        </p:nvSpPr>
        <p:spPr>
          <a:xfrm>
            <a:off x="10517256" y="228599"/>
            <a:ext cx="1333500" cy="213360"/>
          </a:xfrm>
          <a:prstGeom prst="rect">
            <a:avLst/>
          </a:prstGeom>
          <a:solidFill>
            <a:srgbClr val="EAF2FF"/>
          </a:solidFill>
          <a:ln>
            <a:solidFill>
              <a:srgbClr val="1F5FBF"/>
            </a:solidFill>
          </a:ln>
        </p:spPr>
        <p:txBody>
          <a:bodyPr wrap="square" lIns="0" tIns="0" rIns="0" bIns="0" rtlCol="0" anchor="ctr"/>
          <a:lstStyle/>
          <a:p>
            <a:pPr algn="ctr"/>
            <a:r>
              <a:rPr lang="en-US" sz="833" b="1">
                <a:solidFill>
                  <a:srgbClr val="1F5FBF"/>
                </a:solidFill>
              </a:rPr>
              <a:t>BASICS</a:t>
            </a:r>
            <a:endParaRPr lang="en-US" sz="833"/>
          </a:p>
        </p:txBody>
      </p:sp>
      <p:sp>
        <p:nvSpPr>
          <p:cNvPr id="39" name="Text 3">
            <a:extLst>
              <a:ext uri="{FF2B5EF4-FFF2-40B4-BE49-F238E27FC236}">
                <a16:creationId xmlns:a16="http://schemas.microsoft.com/office/drawing/2014/main" id="{3A290D79-3A38-62BC-C453-CD6557E74445}"/>
              </a:ext>
            </a:extLst>
          </p:cNvPr>
          <p:cNvSpPr/>
          <p:nvPr/>
        </p:nvSpPr>
        <p:spPr>
          <a:xfrm>
            <a:off x="1277388" y="1919809"/>
            <a:ext cx="9245600" cy="264160"/>
          </a:xfrm>
          <a:prstGeom prst="rect">
            <a:avLst/>
          </a:prstGeom>
          <a:noFill/>
          <a:ln/>
        </p:spPr>
        <p:txBody>
          <a:bodyPr wrap="square" lIns="0" tIns="0" rIns="0" bIns="0" rtlCol="0" anchor="ct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2000">
                <a:solidFill>
                  <a:prstClr val="black"/>
                </a:solidFill>
                <a:latin typeface="Aptos"/>
                <a:ea typeface="Aptos" pitchFamily="34" charset="-122"/>
                <a:cs typeface="Aptos" pitchFamily="34" charset="-120"/>
              </a:rPr>
              <a:t>None of these exist in CXL 1.x or 2.0. </a:t>
            </a:r>
            <a:endParaRPr lang="en-US" sz="2000">
              <a:solidFill>
                <a:prstClr val="black"/>
              </a:solidFill>
              <a:latin typeface="Aptos"/>
            </a:endParaRPr>
          </a:p>
        </p:txBody>
      </p:sp>
      <p:sp>
        <p:nvSpPr>
          <p:cNvPr id="41" name="Shape 5">
            <a:extLst>
              <a:ext uri="{FF2B5EF4-FFF2-40B4-BE49-F238E27FC236}">
                <a16:creationId xmlns:a16="http://schemas.microsoft.com/office/drawing/2014/main" id="{1DA41EDC-EF31-C305-94E5-46B2C2EBF49C}"/>
              </a:ext>
            </a:extLst>
          </p:cNvPr>
          <p:cNvSpPr/>
          <p:nvPr/>
        </p:nvSpPr>
        <p:spPr>
          <a:xfrm>
            <a:off x="1205502" y="2656985"/>
            <a:ext cx="2982870" cy="2725180"/>
          </a:xfrm>
          <a:prstGeom prst="roundRect">
            <a:avLst>
              <a:gd name="adj" fmla="val 2389"/>
            </a:avLst>
          </a:prstGeom>
          <a:solidFill>
            <a:srgbClr val="EBF5FB"/>
          </a:solidFill>
          <a:ln w="19050">
            <a:solidFill>
              <a:srgbClr val="1976D2"/>
            </a:solidFill>
            <a:prstDash val="solid"/>
          </a:ln>
        </p:spPr>
        <p:txBody>
          <a:bodyPr/>
          <a:lstStyle/>
          <a:p>
            <a:pPr defTabSz="761970"/>
            <a:endParaRPr lang="en-US" sz="1500">
              <a:solidFill>
                <a:prstClr val="black"/>
              </a:solidFill>
              <a:latin typeface="Aptos"/>
            </a:endParaRPr>
          </a:p>
        </p:txBody>
      </p:sp>
      <p:sp>
        <p:nvSpPr>
          <p:cNvPr id="42" name="Text 6">
            <a:extLst>
              <a:ext uri="{FF2B5EF4-FFF2-40B4-BE49-F238E27FC236}">
                <a16:creationId xmlns:a16="http://schemas.microsoft.com/office/drawing/2014/main" id="{44DAA8E3-B3E9-41D7-E3DE-E4A87B97B16D}"/>
              </a:ext>
            </a:extLst>
          </p:cNvPr>
          <p:cNvSpPr/>
          <p:nvPr/>
        </p:nvSpPr>
        <p:spPr>
          <a:xfrm>
            <a:off x="1429022" y="2735677"/>
            <a:ext cx="2529840" cy="406400"/>
          </a:xfrm>
          <a:prstGeom prst="rect">
            <a:avLst/>
          </a:prstGeom>
          <a:noFill/>
          <a:ln/>
        </p:spPr>
        <p:txBody>
          <a:bodyPr wrap="square" lIns="0" tIns="0" rIns="0" bIns="0" rtlCol="0" anchor="t"/>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r>
              <a:rPr lang="en-US" sz="2000" b="1">
                <a:solidFill>
                  <a:srgbClr val="0D47A1"/>
                </a:solidFill>
                <a:latin typeface="Aptos"/>
                <a:ea typeface="Aptos" pitchFamily="34" charset="-122"/>
                <a:cs typeface="Aptos" pitchFamily="34" charset="-120"/>
              </a:rPr>
              <a:t>GFAM</a:t>
            </a:r>
            <a:endParaRPr lang="en-US" sz="2000">
              <a:solidFill>
                <a:prstClr val="black"/>
              </a:solidFill>
              <a:latin typeface="Aptos"/>
            </a:endParaRPr>
          </a:p>
        </p:txBody>
      </p:sp>
      <p:sp>
        <p:nvSpPr>
          <p:cNvPr id="43" name="Text 7">
            <a:extLst>
              <a:ext uri="{FF2B5EF4-FFF2-40B4-BE49-F238E27FC236}">
                <a16:creationId xmlns:a16="http://schemas.microsoft.com/office/drawing/2014/main" id="{4CB03C26-061E-D066-D2F9-E40B863D2299}"/>
              </a:ext>
            </a:extLst>
          </p:cNvPr>
          <p:cNvSpPr/>
          <p:nvPr/>
        </p:nvSpPr>
        <p:spPr>
          <a:xfrm>
            <a:off x="1429022" y="3145479"/>
            <a:ext cx="2230312" cy="1510678"/>
          </a:xfrm>
          <a:prstGeom prst="rect">
            <a:avLst/>
          </a:prstGeom>
          <a:noFill/>
          <a:ln/>
        </p:spPr>
        <p:txBody>
          <a:bodyPr wrap="square" lIns="0" tIns="0" rIns="0" bIns="0" rtlCol="0" anchor="t"/>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1667">
                <a:solidFill>
                  <a:srgbClr val="1565C0"/>
                </a:solidFill>
                <a:latin typeface="Aptos"/>
                <a:ea typeface="Aptos" pitchFamily="34" charset="-122"/>
                <a:cs typeface="Aptos" pitchFamily="34" charset="-120"/>
              </a:rPr>
              <a:t>Shared pool on the fabric. All hosts access it directly. Nobody owns it exclusively.</a:t>
            </a:r>
            <a:endParaRPr lang="en-US" sz="1667">
              <a:solidFill>
                <a:prstClr val="black"/>
              </a:solidFill>
              <a:latin typeface="Aptos"/>
            </a:endParaRPr>
          </a:p>
        </p:txBody>
      </p:sp>
      <p:sp>
        <p:nvSpPr>
          <p:cNvPr id="44" name="Shape 8">
            <a:extLst>
              <a:ext uri="{FF2B5EF4-FFF2-40B4-BE49-F238E27FC236}">
                <a16:creationId xmlns:a16="http://schemas.microsoft.com/office/drawing/2014/main" id="{1A450395-69EF-EF9C-3168-67B99E37AD86}"/>
              </a:ext>
            </a:extLst>
          </p:cNvPr>
          <p:cNvSpPr/>
          <p:nvPr/>
        </p:nvSpPr>
        <p:spPr>
          <a:xfrm>
            <a:off x="1429022" y="4860890"/>
            <a:ext cx="2529840" cy="365760"/>
          </a:xfrm>
          <a:prstGeom prst="roundRect">
            <a:avLst>
              <a:gd name="adj" fmla="val 50000"/>
            </a:avLst>
          </a:prstGeom>
          <a:solidFill>
            <a:srgbClr val="1976D2"/>
          </a:solidFill>
          <a:ln w="12700">
            <a:solidFill>
              <a:srgbClr val="1976D2"/>
            </a:solidFill>
            <a:prstDash val="solid"/>
          </a:ln>
        </p:spPr>
        <p:txBody>
          <a:bodyPr/>
          <a:lstStyle/>
          <a:p>
            <a:pPr defTabSz="761970"/>
            <a:endParaRPr lang="en-US" sz="1500">
              <a:solidFill>
                <a:prstClr val="black"/>
              </a:solidFill>
              <a:latin typeface="Aptos"/>
            </a:endParaRPr>
          </a:p>
        </p:txBody>
      </p:sp>
      <p:sp>
        <p:nvSpPr>
          <p:cNvPr id="45" name="Text 9">
            <a:extLst>
              <a:ext uri="{FF2B5EF4-FFF2-40B4-BE49-F238E27FC236}">
                <a16:creationId xmlns:a16="http://schemas.microsoft.com/office/drawing/2014/main" id="{D987D19C-FC59-7044-77E5-DE7E851DA2F6}"/>
              </a:ext>
            </a:extLst>
          </p:cNvPr>
          <p:cNvSpPr/>
          <p:nvPr/>
        </p:nvSpPr>
        <p:spPr>
          <a:xfrm>
            <a:off x="1429022" y="4860890"/>
            <a:ext cx="2529840" cy="365760"/>
          </a:xfrm>
          <a:prstGeom prst="rect">
            <a:avLst/>
          </a:prstGeom>
          <a:noFill/>
          <a:ln/>
        </p:spPr>
        <p:txBody>
          <a:bodyPr wrap="square" lIns="0" tIns="0" rIns="0" bIns="0" rtlCol="0" anchor="ct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r>
              <a:rPr lang="en-US" sz="1556" b="1">
                <a:solidFill>
                  <a:srgbClr val="E3F2FD"/>
                </a:solidFill>
                <a:latin typeface="Aptos" pitchFamily="34" charset="0"/>
                <a:ea typeface="Aptos" pitchFamily="34" charset="-122"/>
                <a:cs typeface="Aptos" pitchFamily="34" charset="-120"/>
              </a:rPr>
              <a:t>shared global pool</a:t>
            </a:r>
            <a:endParaRPr lang="en-US" sz="1556">
              <a:solidFill>
                <a:prstClr val="black"/>
              </a:solidFill>
              <a:latin typeface="Aptos"/>
            </a:endParaRPr>
          </a:p>
        </p:txBody>
      </p:sp>
      <p:sp>
        <p:nvSpPr>
          <p:cNvPr id="46" name="Shape 10">
            <a:extLst>
              <a:ext uri="{FF2B5EF4-FFF2-40B4-BE49-F238E27FC236}">
                <a16:creationId xmlns:a16="http://schemas.microsoft.com/office/drawing/2014/main" id="{07296630-6E57-9552-CA12-8208C01D8EBF}"/>
              </a:ext>
            </a:extLst>
          </p:cNvPr>
          <p:cNvSpPr/>
          <p:nvPr/>
        </p:nvSpPr>
        <p:spPr>
          <a:xfrm>
            <a:off x="4334782" y="2650994"/>
            <a:ext cx="2976880" cy="2707209"/>
          </a:xfrm>
          <a:prstGeom prst="roundRect">
            <a:avLst>
              <a:gd name="adj" fmla="val 2389"/>
            </a:avLst>
          </a:prstGeom>
          <a:solidFill>
            <a:srgbClr val="EDE7F6"/>
          </a:solidFill>
          <a:ln w="19050">
            <a:solidFill>
              <a:srgbClr val="7C3AED"/>
            </a:solidFill>
            <a:prstDash val="solid"/>
          </a:ln>
        </p:spPr>
        <p:txBody>
          <a:bodyPr/>
          <a:lstStyle/>
          <a:p>
            <a:pPr defTabSz="761970"/>
            <a:endParaRPr lang="en-US" sz="1500">
              <a:solidFill>
                <a:prstClr val="black"/>
              </a:solidFill>
              <a:latin typeface="Aptos"/>
            </a:endParaRPr>
          </a:p>
        </p:txBody>
      </p:sp>
      <p:sp>
        <p:nvSpPr>
          <p:cNvPr id="47" name="Text 11">
            <a:extLst>
              <a:ext uri="{FF2B5EF4-FFF2-40B4-BE49-F238E27FC236}">
                <a16:creationId xmlns:a16="http://schemas.microsoft.com/office/drawing/2014/main" id="{67FCEA94-670D-569A-FACC-E11B2375BD60}"/>
              </a:ext>
            </a:extLst>
          </p:cNvPr>
          <p:cNvSpPr/>
          <p:nvPr/>
        </p:nvSpPr>
        <p:spPr>
          <a:xfrm>
            <a:off x="4558302" y="2735677"/>
            <a:ext cx="2529840" cy="406400"/>
          </a:xfrm>
          <a:prstGeom prst="rect">
            <a:avLst/>
          </a:prstGeom>
          <a:noFill/>
          <a:ln/>
        </p:spPr>
        <p:txBody>
          <a:bodyPr wrap="square" lIns="0" tIns="0" rIns="0" bIns="0" rtlCol="0" anchor="t"/>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r>
              <a:rPr lang="en-US" sz="2000" b="1">
                <a:solidFill>
                  <a:srgbClr val="4527A0"/>
                </a:solidFill>
                <a:latin typeface="Aptos"/>
                <a:ea typeface="Aptos" pitchFamily="34" charset="-122"/>
                <a:cs typeface="Aptos" pitchFamily="34" charset="-120"/>
              </a:rPr>
              <a:t>MH-SLD</a:t>
            </a:r>
            <a:endParaRPr lang="en-US" sz="2000">
              <a:solidFill>
                <a:prstClr val="black"/>
              </a:solidFill>
              <a:latin typeface="Aptos"/>
            </a:endParaRPr>
          </a:p>
        </p:txBody>
      </p:sp>
      <p:sp>
        <p:nvSpPr>
          <p:cNvPr id="48" name="Text 12">
            <a:extLst>
              <a:ext uri="{FF2B5EF4-FFF2-40B4-BE49-F238E27FC236}">
                <a16:creationId xmlns:a16="http://schemas.microsoft.com/office/drawing/2014/main" id="{802B4861-A4E5-72A8-D671-E0C3E6606D41}"/>
              </a:ext>
            </a:extLst>
          </p:cNvPr>
          <p:cNvSpPr/>
          <p:nvPr/>
        </p:nvSpPr>
        <p:spPr>
          <a:xfrm>
            <a:off x="4564293" y="3145480"/>
            <a:ext cx="2529840" cy="1103319"/>
          </a:xfrm>
          <a:prstGeom prst="rect">
            <a:avLst/>
          </a:prstGeom>
          <a:noFill/>
          <a:ln/>
        </p:spPr>
        <p:txBody>
          <a:bodyPr wrap="square" lIns="0" tIns="0" rIns="0" bIns="0" rtlCol="0" anchor="t"/>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1667">
                <a:solidFill>
                  <a:srgbClr val="6A1B9A"/>
                </a:solidFill>
                <a:latin typeface="Aptos"/>
                <a:ea typeface="Aptos" pitchFamily="34" charset="-122"/>
                <a:cs typeface="Aptos" pitchFamily="34" charset="-120"/>
              </a:rPr>
              <a:t>One physical device, up to 16 hosts. Each host gets its own region with access control.</a:t>
            </a:r>
            <a:endParaRPr lang="en-US" sz="1667">
              <a:solidFill>
                <a:prstClr val="black"/>
              </a:solidFill>
              <a:latin typeface="Aptos"/>
            </a:endParaRPr>
          </a:p>
        </p:txBody>
      </p:sp>
      <p:sp>
        <p:nvSpPr>
          <p:cNvPr id="49" name="Shape 13">
            <a:extLst>
              <a:ext uri="{FF2B5EF4-FFF2-40B4-BE49-F238E27FC236}">
                <a16:creationId xmlns:a16="http://schemas.microsoft.com/office/drawing/2014/main" id="{23A406ED-C3BC-6D12-B669-2B6B125D5941}"/>
              </a:ext>
            </a:extLst>
          </p:cNvPr>
          <p:cNvSpPr/>
          <p:nvPr/>
        </p:nvSpPr>
        <p:spPr>
          <a:xfrm>
            <a:off x="4558302" y="4860890"/>
            <a:ext cx="2529840" cy="365760"/>
          </a:xfrm>
          <a:prstGeom prst="roundRect">
            <a:avLst>
              <a:gd name="adj" fmla="val 50000"/>
            </a:avLst>
          </a:prstGeom>
          <a:solidFill>
            <a:srgbClr val="7C3AED"/>
          </a:solidFill>
          <a:ln w="12700">
            <a:solidFill>
              <a:srgbClr val="7C3AED"/>
            </a:solidFill>
            <a:prstDash val="solid"/>
          </a:ln>
        </p:spPr>
        <p:txBody>
          <a:bodyPr/>
          <a:lstStyle/>
          <a:p>
            <a:pPr defTabSz="761970"/>
            <a:endParaRPr lang="en-US" sz="1500">
              <a:solidFill>
                <a:prstClr val="black"/>
              </a:solidFill>
              <a:latin typeface="Aptos"/>
            </a:endParaRPr>
          </a:p>
        </p:txBody>
      </p:sp>
      <p:sp>
        <p:nvSpPr>
          <p:cNvPr id="50" name="Text 14">
            <a:extLst>
              <a:ext uri="{FF2B5EF4-FFF2-40B4-BE49-F238E27FC236}">
                <a16:creationId xmlns:a16="http://schemas.microsoft.com/office/drawing/2014/main" id="{9A4A0775-9DF5-79AA-E45B-1464C1D26D5F}"/>
              </a:ext>
            </a:extLst>
          </p:cNvPr>
          <p:cNvSpPr/>
          <p:nvPr/>
        </p:nvSpPr>
        <p:spPr>
          <a:xfrm>
            <a:off x="4558302" y="4860890"/>
            <a:ext cx="2529840" cy="365760"/>
          </a:xfrm>
          <a:prstGeom prst="rect">
            <a:avLst/>
          </a:prstGeom>
          <a:noFill/>
          <a:ln/>
        </p:spPr>
        <p:txBody>
          <a:bodyPr wrap="square" lIns="0" tIns="0" rIns="0" bIns="0" rtlCol="0" anchor="ct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r>
              <a:rPr lang="en-US" sz="1556" b="1">
                <a:solidFill>
                  <a:srgbClr val="EDE7F6"/>
                </a:solidFill>
                <a:latin typeface="Aptos" pitchFamily="34" charset="0"/>
                <a:ea typeface="Aptos" pitchFamily="34" charset="-122"/>
                <a:cs typeface="Aptos" pitchFamily="34" charset="-120"/>
              </a:rPr>
              <a:t>one device, many hosts</a:t>
            </a:r>
            <a:endParaRPr lang="en-US" sz="1556">
              <a:solidFill>
                <a:prstClr val="black"/>
              </a:solidFill>
              <a:latin typeface="Aptos"/>
            </a:endParaRPr>
          </a:p>
        </p:txBody>
      </p:sp>
      <p:sp>
        <p:nvSpPr>
          <p:cNvPr id="51" name="Shape 15">
            <a:extLst>
              <a:ext uri="{FF2B5EF4-FFF2-40B4-BE49-F238E27FC236}">
                <a16:creationId xmlns:a16="http://schemas.microsoft.com/office/drawing/2014/main" id="{FF1EA906-3AF0-A984-AF1D-F568F71CCBF3}"/>
              </a:ext>
            </a:extLst>
          </p:cNvPr>
          <p:cNvSpPr/>
          <p:nvPr/>
        </p:nvSpPr>
        <p:spPr>
          <a:xfrm>
            <a:off x="7464062" y="2639013"/>
            <a:ext cx="2982870" cy="2701218"/>
          </a:xfrm>
          <a:prstGeom prst="roundRect">
            <a:avLst>
              <a:gd name="adj" fmla="val 2389"/>
            </a:avLst>
          </a:prstGeom>
          <a:solidFill>
            <a:srgbClr val="E0F2F1"/>
          </a:solidFill>
          <a:ln w="19050">
            <a:solidFill>
              <a:srgbClr val="00897B"/>
            </a:solidFill>
            <a:prstDash val="solid"/>
          </a:ln>
        </p:spPr>
        <p:txBody>
          <a:bodyPr/>
          <a:lstStyle/>
          <a:p>
            <a:pPr defTabSz="761970"/>
            <a:endParaRPr lang="en-US" sz="1500">
              <a:solidFill>
                <a:prstClr val="black"/>
              </a:solidFill>
              <a:latin typeface="Aptos"/>
            </a:endParaRPr>
          </a:p>
        </p:txBody>
      </p:sp>
      <p:sp>
        <p:nvSpPr>
          <p:cNvPr id="52" name="Text 16">
            <a:extLst>
              <a:ext uri="{FF2B5EF4-FFF2-40B4-BE49-F238E27FC236}">
                <a16:creationId xmlns:a16="http://schemas.microsoft.com/office/drawing/2014/main" id="{C11EE99D-FCCA-C89E-BFF6-43D4FB0DBC1D}"/>
              </a:ext>
            </a:extLst>
          </p:cNvPr>
          <p:cNvSpPr/>
          <p:nvPr/>
        </p:nvSpPr>
        <p:spPr>
          <a:xfrm>
            <a:off x="7555789" y="2735677"/>
            <a:ext cx="2529840" cy="406400"/>
          </a:xfrm>
          <a:prstGeom prst="rect">
            <a:avLst/>
          </a:prstGeom>
          <a:noFill/>
          <a:ln/>
        </p:spPr>
        <p:txBody>
          <a:bodyPr wrap="square" lIns="0" tIns="0" rIns="0" bIns="0" rtlCol="0" anchor="t"/>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r>
              <a:rPr lang="en-US" sz="2000" b="1">
                <a:solidFill>
                  <a:srgbClr val="004D40"/>
                </a:solidFill>
                <a:latin typeface="Aptos"/>
                <a:ea typeface="Aptos" pitchFamily="34" charset="-122"/>
                <a:cs typeface="Aptos" pitchFamily="34" charset="-120"/>
              </a:rPr>
              <a:t>DCD</a:t>
            </a:r>
            <a:endParaRPr lang="en-US" sz="2000">
              <a:solidFill>
                <a:prstClr val="black"/>
              </a:solidFill>
              <a:latin typeface="Aptos"/>
            </a:endParaRPr>
          </a:p>
        </p:txBody>
      </p:sp>
      <p:sp>
        <p:nvSpPr>
          <p:cNvPr id="53" name="Text 17">
            <a:extLst>
              <a:ext uri="{FF2B5EF4-FFF2-40B4-BE49-F238E27FC236}">
                <a16:creationId xmlns:a16="http://schemas.microsoft.com/office/drawing/2014/main" id="{EDB93AC0-9D25-D101-7EDD-322C055515D1}"/>
              </a:ext>
            </a:extLst>
          </p:cNvPr>
          <p:cNvSpPr/>
          <p:nvPr/>
        </p:nvSpPr>
        <p:spPr>
          <a:xfrm>
            <a:off x="7687582" y="3145480"/>
            <a:ext cx="2529840" cy="1127281"/>
          </a:xfrm>
          <a:prstGeom prst="rect">
            <a:avLst/>
          </a:prstGeom>
          <a:noFill/>
          <a:ln/>
        </p:spPr>
        <p:txBody>
          <a:bodyPr wrap="square" lIns="0" tIns="0" rIns="0" bIns="0" rtlCol="0" anchor="t"/>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1667">
                <a:solidFill>
                  <a:srgbClr val="00695C"/>
                </a:solidFill>
                <a:latin typeface="Aptos"/>
                <a:ea typeface="Aptos" pitchFamily="34" charset="-122"/>
                <a:cs typeface="Aptos" pitchFamily="34" charset="-120"/>
              </a:rPr>
              <a:t>Add or remove memory at runtime. No reboot. Chunks as small as 256 MB.</a:t>
            </a:r>
            <a:endParaRPr lang="en-US" sz="1667">
              <a:solidFill>
                <a:prstClr val="black"/>
              </a:solidFill>
              <a:latin typeface="Aptos"/>
            </a:endParaRPr>
          </a:p>
        </p:txBody>
      </p:sp>
      <p:sp>
        <p:nvSpPr>
          <p:cNvPr id="54" name="Shape 18">
            <a:extLst>
              <a:ext uri="{FF2B5EF4-FFF2-40B4-BE49-F238E27FC236}">
                <a16:creationId xmlns:a16="http://schemas.microsoft.com/office/drawing/2014/main" id="{9948DA0C-69C3-8E90-BC51-2FD7D950A5FA}"/>
              </a:ext>
            </a:extLst>
          </p:cNvPr>
          <p:cNvSpPr/>
          <p:nvPr/>
        </p:nvSpPr>
        <p:spPr>
          <a:xfrm>
            <a:off x="7687582" y="4860890"/>
            <a:ext cx="2529840" cy="365760"/>
          </a:xfrm>
          <a:prstGeom prst="roundRect">
            <a:avLst>
              <a:gd name="adj" fmla="val 50000"/>
            </a:avLst>
          </a:prstGeom>
          <a:solidFill>
            <a:srgbClr val="00897B"/>
          </a:solidFill>
          <a:ln w="12700">
            <a:solidFill>
              <a:srgbClr val="00897B"/>
            </a:solidFill>
            <a:prstDash val="solid"/>
          </a:ln>
        </p:spPr>
        <p:txBody>
          <a:bodyPr/>
          <a:lstStyle/>
          <a:p>
            <a:pPr defTabSz="761970"/>
            <a:endParaRPr lang="en-US" sz="1500">
              <a:solidFill>
                <a:prstClr val="black"/>
              </a:solidFill>
              <a:latin typeface="Aptos"/>
            </a:endParaRPr>
          </a:p>
        </p:txBody>
      </p:sp>
      <p:sp>
        <p:nvSpPr>
          <p:cNvPr id="55" name="Text 19">
            <a:extLst>
              <a:ext uri="{FF2B5EF4-FFF2-40B4-BE49-F238E27FC236}">
                <a16:creationId xmlns:a16="http://schemas.microsoft.com/office/drawing/2014/main" id="{82FFCE3F-91E5-3840-1200-428C83BA060C}"/>
              </a:ext>
            </a:extLst>
          </p:cNvPr>
          <p:cNvSpPr/>
          <p:nvPr/>
        </p:nvSpPr>
        <p:spPr>
          <a:xfrm>
            <a:off x="7687582" y="4860890"/>
            <a:ext cx="2529840" cy="365760"/>
          </a:xfrm>
          <a:prstGeom prst="rect">
            <a:avLst/>
          </a:prstGeom>
          <a:noFill/>
          <a:ln/>
        </p:spPr>
        <p:txBody>
          <a:bodyPr wrap="square" lIns="0" tIns="0" rIns="0" bIns="0" rtlCol="0" anchor="ct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r>
              <a:rPr lang="en-US" sz="1556" b="1">
                <a:solidFill>
                  <a:srgbClr val="E0F2F1"/>
                </a:solidFill>
                <a:latin typeface="Aptos" pitchFamily="34" charset="0"/>
                <a:ea typeface="Aptos" pitchFamily="34" charset="-122"/>
                <a:cs typeface="Aptos" pitchFamily="34" charset="-120"/>
              </a:rPr>
              <a:t>hot add and hot remove</a:t>
            </a:r>
            <a:endParaRPr lang="en-US" sz="1556">
              <a:solidFill>
                <a:prstClr val="black"/>
              </a:solidFill>
              <a:latin typeface="Aptos"/>
            </a:endParaRPr>
          </a:p>
        </p:txBody>
      </p:sp>
      <p:sp>
        <p:nvSpPr>
          <p:cNvPr id="56" name="Slide Number Placeholder 1">
            <a:extLst>
              <a:ext uri="{FF2B5EF4-FFF2-40B4-BE49-F238E27FC236}">
                <a16:creationId xmlns:a16="http://schemas.microsoft.com/office/drawing/2014/main" id="{911B55BD-D4EB-5018-6ADE-51AE8C00DD48}"/>
              </a:ext>
            </a:extLst>
          </p:cNvPr>
          <p:cNvSpPr>
            <a:spLocks noGrp="1"/>
          </p:cNvSpPr>
          <p:nvPr>
            <p:ph type="sldNum" sz="quarter" idx="12"/>
          </p:nvPr>
        </p:nvSpPr>
        <p:spPr>
          <a:xfrm>
            <a:off x="11661914" y="6477000"/>
            <a:ext cx="377686" cy="381000"/>
          </a:xfrm>
        </p:spPr>
        <p:txBody>
          <a:bodyPr/>
          <a:lstStyle/>
          <a:p>
            <a:fld id="{FE7A4BB3-E848-5A44-82DF-322201952CD8}" type="slidenum">
              <a:rPr lang="en-US" smtClean="0"/>
              <a:pPr/>
              <a:t>21</a:t>
            </a:fld>
            <a:endParaRPr lang="en-US"/>
          </a:p>
        </p:txBody>
      </p:sp>
    </p:spTree>
    <p:extLst>
      <p:ext uri="{BB962C8B-B14F-4D97-AF65-F5344CB8AC3E}">
        <p14:creationId xmlns:p14="http://schemas.microsoft.com/office/powerpoint/2010/main" val="15031808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9F5845-DE78-9177-EE30-E20C2A8DE01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2CF7458-739A-1927-22A9-0B550C62730B}"/>
              </a:ext>
            </a:extLst>
          </p:cNvPr>
          <p:cNvSpPr>
            <a:spLocks noGrp="1"/>
          </p:cNvSpPr>
          <p:nvPr>
            <p:ph type="title"/>
          </p:nvPr>
        </p:nvSpPr>
        <p:spPr/>
        <p:txBody>
          <a:bodyPr/>
          <a:lstStyle/>
          <a:p>
            <a:r>
              <a:rPr lang="en-US">
                <a:solidFill>
                  <a:srgbClr val="1E293B"/>
                </a:solidFill>
                <a:latin typeface="Aptos Display"/>
                <a:ea typeface="Aptos Display" pitchFamily="34" charset="-122"/>
                <a:cs typeface="Aptos Display" pitchFamily="34" charset="-120"/>
              </a:rPr>
              <a:t>What a shared memory pool looks like</a:t>
            </a:r>
          </a:p>
        </p:txBody>
      </p:sp>
      <p:sp>
        <p:nvSpPr>
          <p:cNvPr id="15" name="Text 2">
            <a:extLst>
              <a:ext uri="{FF2B5EF4-FFF2-40B4-BE49-F238E27FC236}">
                <a16:creationId xmlns:a16="http://schemas.microsoft.com/office/drawing/2014/main" id="{8F6E82E4-0752-7391-8B8E-2E34BBF2BA9D}"/>
              </a:ext>
            </a:extLst>
          </p:cNvPr>
          <p:cNvSpPr/>
          <p:nvPr/>
        </p:nvSpPr>
        <p:spPr>
          <a:xfrm>
            <a:off x="10517256" y="228599"/>
            <a:ext cx="1333500" cy="213360"/>
          </a:xfrm>
          <a:prstGeom prst="rect">
            <a:avLst/>
          </a:prstGeom>
          <a:solidFill>
            <a:srgbClr val="EAF2FF"/>
          </a:solidFill>
          <a:ln>
            <a:solidFill>
              <a:srgbClr val="1F5FBF"/>
            </a:solidFill>
          </a:ln>
        </p:spPr>
        <p:txBody>
          <a:bodyPr wrap="square" lIns="0" tIns="0" rIns="0" bIns="0" rtlCol="0" anchor="ctr"/>
          <a:lstStyle/>
          <a:p>
            <a:pPr algn="ctr"/>
            <a:r>
              <a:rPr lang="en-US" sz="833" b="1">
                <a:solidFill>
                  <a:srgbClr val="1F5FBF"/>
                </a:solidFill>
              </a:rPr>
              <a:t>BASICS</a:t>
            </a:r>
            <a:endParaRPr lang="en-US" sz="833"/>
          </a:p>
        </p:txBody>
      </p:sp>
      <p:sp>
        <p:nvSpPr>
          <p:cNvPr id="17" name="Text 3">
            <a:extLst>
              <a:ext uri="{FF2B5EF4-FFF2-40B4-BE49-F238E27FC236}">
                <a16:creationId xmlns:a16="http://schemas.microsoft.com/office/drawing/2014/main" id="{87D18E88-9A6B-BC79-AE78-91F368CC40FE}"/>
              </a:ext>
            </a:extLst>
          </p:cNvPr>
          <p:cNvSpPr/>
          <p:nvPr/>
        </p:nvSpPr>
        <p:spPr>
          <a:xfrm>
            <a:off x="1265153" y="1761198"/>
            <a:ext cx="9245600" cy="358233"/>
          </a:xfrm>
          <a:prstGeom prst="rect">
            <a:avLst/>
          </a:prstGeom>
          <a:noFill/>
          <a:ln/>
        </p:spPr>
        <p:txBody>
          <a:bodyPr wrap="square" lIns="0" tIns="0" rIns="0" bIns="0" rtlCol="0" anchor="ct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2000">
                <a:solidFill>
                  <a:prstClr val="black"/>
                </a:solidFill>
                <a:latin typeface="Aptos"/>
                <a:ea typeface="Aptos" pitchFamily="34" charset="-122"/>
                <a:cs typeface="Aptos" pitchFamily="34" charset="-120"/>
              </a:rPr>
              <a:t>Each server normally owns fixed DRAM it cannot share. CXL changes that.</a:t>
            </a:r>
            <a:endParaRPr lang="en-US" sz="2000">
              <a:solidFill>
                <a:prstClr val="black"/>
              </a:solidFill>
              <a:latin typeface="Aptos"/>
            </a:endParaRPr>
          </a:p>
        </p:txBody>
      </p:sp>
      <p:sp>
        <p:nvSpPr>
          <p:cNvPr id="18" name="Shape 5">
            <a:extLst>
              <a:ext uri="{FF2B5EF4-FFF2-40B4-BE49-F238E27FC236}">
                <a16:creationId xmlns:a16="http://schemas.microsoft.com/office/drawing/2014/main" id="{90B9CC8E-B098-B5A4-09E4-30DE128F41EC}"/>
              </a:ext>
            </a:extLst>
          </p:cNvPr>
          <p:cNvSpPr/>
          <p:nvPr/>
        </p:nvSpPr>
        <p:spPr>
          <a:xfrm>
            <a:off x="1241632" y="2517364"/>
            <a:ext cx="4593637" cy="2283743"/>
          </a:xfrm>
          <a:prstGeom prst="roundRect">
            <a:avLst>
              <a:gd name="adj" fmla="val 1882"/>
            </a:avLst>
          </a:prstGeom>
          <a:solidFill>
            <a:srgbClr val="FBE9E7"/>
          </a:solidFill>
          <a:ln w="19050">
            <a:solidFill>
              <a:srgbClr val="E53935"/>
            </a:solidFill>
            <a:prstDash val="solid"/>
          </a:ln>
        </p:spPr>
        <p:txBody>
          <a:bodyPr/>
          <a:lstStyle/>
          <a:p>
            <a:pPr defTabSz="761970"/>
            <a:endParaRPr lang="en-US" sz="1500">
              <a:solidFill>
                <a:prstClr val="black"/>
              </a:solidFill>
              <a:latin typeface="Aptos"/>
            </a:endParaRPr>
          </a:p>
        </p:txBody>
      </p:sp>
      <p:sp>
        <p:nvSpPr>
          <p:cNvPr id="19" name="Text 6">
            <a:extLst>
              <a:ext uri="{FF2B5EF4-FFF2-40B4-BE49-F238E27FC236}">
                <a16:creationId xmlns:a16="http://schemas.microsoft.com/office/drawing/2014/main" id="{BFE957F4-155B-3740-4423-D029BB74AF2A}"/>
              </a:ext>
            </a:extLst>
          </p:cNvPr>
          <p:cNvSpPr/>
          <p:nvPr/>
        </p:nvSpPr>
        <p:spPr>
          <a:xfrm>
            <a:off x="1521598" y="2731666"/>
            <a:ext cx="4099560" cy="406400"/>
          </a:xfrm>
          <a:prstGeom prst="rect">
            <a:avLst/>
          </a:prstGeom>
          <a:noFill/>
          <a:ln/>
        </p:spPr>
        <p:txBody>
          <a:bodyPr wrap="square" lIns="0" tIns="0" rIns="0" bIns="0" rtlCol="0" anchor="t"/>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r>
              <a:rPr lang="en-US" sz="2000" b="1">
                <a:solidFill>
                  <a:srgbClr val="B71C1C"/>
                </a:solidFill>
                <a:latin typeface="Aptos"/>
                <a:ea typeface="Aptos" pitchFamily="34" charset="-122"/>
                <a:cs typeface="Aptos" pitchFamily="34" charset="-120"/>
              </a:rPr>
              <a:t>Without CXL</a:t>
            </a:r>
            <a:endParaRPr lang="en-US" sz="2000">
              <a:solidFill>
                <a:prstClr val="black"/>
              </a:solidFill>
              <a:latin typeface="Aptos"/>
            </a:endParaRPr>
          </a:p>
        </p:txBody>
      </p:sp>
      <p:sp>
        <p:nvSpPr>
          <p:cNvPr id="20" name="Text 7">
            <a:extLst>
              <a:ext uri="{FF2B5EF4-FFF2-40B4-BE49-F238E27FC236}">
                <a16:creationId xmlns:a16="http://schemas.microsoft.com/office/drawing/2014/main" id="{2740A4BE-E42F-1AF6-AF78-C63A680147A6}"/>
              </a:ext>
            </a:extLst>
          </p:cNvPr>
          <p:cNvSpPr/>
          <p:nvPr/>
        </p:nvSpPr>
        <p:spPr>
          <a:xfrm>
            <a:off x="1455746" y="3139383"/>
            <a:ext cx="4226560" cy="1335665"/>
          </a:xfrm>
          <a:prstGeom prst="rect">
            <a:avLst/>
          </a:prstGeom>
          <a:noFill/>
          <a:ln/>
        </p:spPr>
        <p:txBody>
          <a:bodyPr wrap="square" lIns="0" tIns="0" rIns="0" bIns="0" rtlCol="0" anchor="t"/>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1667">
                <a:solidFill>
                  <a:srgbClr val="C62828"/>
                </a:solidFill>
                <a:latin typeface="Aptos"/>
                <a:ea typeface="Aptos" pitchFamily="34" charset="-122"/>
                <a:cs typeface="Aptos" pitchFamily="34" charset="-120"/>
              </a:rPr>
              <a:t>Each server owns fixed DRAM at boot. When one runs low and another sits idle, nothing can be shared. Need more? Get a bigger machine.</a:t>
            </a:r>
            <a:endParaRPr lang="en-US" sz="1667">
              <a:solidFill>
                <a:prstClr val="black"/>
              </a:solidFill>
              <a:latin typeface="Aptos"/>
            </a:endParaRPr>
          </a:p>
        </p:txBody>
      </p:sp>
      <p:sp>
        <p:nvSpPr>
          <p:cNvPr id="21" name="Shape 8">
            <a:extLst>
              <a:ext uri="{FF2B5EF4-FFF2-40B4-BE49-F238E27FC236}">
                <a16:creationId xmlns:a16="http://schemas.microsoft.com/office/drawing/2014/main" id="{155E24D5-C6DA-8416-D86B-509CCC3F7DA5}"/>
              </a:ext>
            </a:extLst>
          </p:cNvPr>
          <p:cNvSpPr/>
          <p:nvPr/>
        </p:nvSpPr>
        <p:spPr>
          <a:xfrm>
            <a:off x="1455746" y="4291414"/>
            <a:ext cx="2540000" cy="365760"/>
          </a:xfrm>
          <a:prstGeom prst="roundRect">
            <a:avLst>
              <a:gd name="adj" fmla="val 50000"/>
            </a:avLst>
          </a:prstGeom>
          <a:solidFill>
            <a:srgbClr val="E53935"/>
          </a:solidFill>
          <a:ln w="12700">
            <a:solidFill>
              <a:srgbClr val="E53935"/>
            </a:solidFill>
            <a:prstDash val="solid"/>
          </a:ln>
        </p:spPr>
        <p:txBody>
          <a:bodyPr/>
          <a:lstStyle/>
          <a:p>
            <a:pPr defTabSz="761970"/>
            <a:endParaRPr lang="en-US" sz="1500">
              <a:solidFill>
                <a:prstClr val="black"/>
              </a:solidFill>
              <a:latin typeface="Aptos"/>
            </a:endParaRPr>
          </a:p>
        </p:txBody>
      </p:sp>
      <p:sp>
        <p:nvSpPr>
          <p:cNvPr id="22" name="Text 9">
            <a:extLst>
              <a:ext uri="{FF2B5EF4-FFF2-40B4-BE49-F238E27FC236}">
                <a16:creationId xmlns:a16="http://schemas.microsoft.com/office/drawing/2014/main" id="{3ADCBE22-B152-AB77-D4FD-C3CE7588CDE3}"/>
              </a:ext>
            </a:extLst>
          </p:cNvPr>
          <p:cNvSpPr/>
          <p:nvPr/>
        </p:nvSpPr>
        <p:spPr>
          <a:xfrm>
            <a:off x="1455746" y="4291414"/>
            <a:ext cx="2540000" cy="365760"/>
          </a:xfrm>
          <a:prstGeom prst="rect">
            <a:avLst/>
          </a:prstGeom>
          <a:noFill/>
          <a:ln/>
        </p:spPr>
        <p:txBody>
          <a:bodyPr wrap="square" lIns="0" tIns="0" rIns="0" bIns="0" rtlCol="0" anchor="ct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r>
              <a:rPr lang="en-US" sz="1556" b="1">
                <a:solidFill>
                  <a:srgbClr val="FFEBEE"/>
                </a:solidFill>
                <a:latin typeface="Aptos" pitchFamily="34" charset="0"/>
                <a:ea typeface="Aptos" pitchFamily="34" charset="-122"/>
                <a:cs typeface="Aptos" pitchFamily="34" charset="-120"/>
              </a:rPr>
              <a:t>stranded capacity</a:t>
            </a:r>
            <a:endParaRPr lang="en-US" sz="1556">
              <a:solidFill>
                <a:prstClr val="black"/>
              </a:solidFill>
              <a:latin typeface="Aptos"/>
            </a:endParaRPr>
          </a:p>
        </p:txBody>
      </p:sp>
      <p:sp>
        <p:nvSpPr>
          <p:cNvPr id="23" name="Shape 10">
            <a:extLst>
              <a:ext uri="{FF2B5EF4-FFF2-40B4-BE49-F238E27FC236}">
                <a16:creationId xmlns:a16="http://schemas.microsoft.com/office/drawing/2014/main" id="{FD67CC94-D9EB-B4B4-CBF0-9B03FD37740D}"/>
              </a:ext>
            </a:extLst>
          </p:cNvPr>
          <p:cNvSpPr/>
          <p:nvPr/>
        </p:nvSpPr>
        <p:spPr>
          <a:xfrm>
            <a:off x="5903004" y="2526773"/>
            <a:ext cx="4574822" cy="2260223"/>
          </a:xfrm>
          <a:prstGeom prst="roundRect">
            <a:avLst>
              <a:gd name="adj" fmla="val 1882"/>
            </a:avLst>
          </a:prstGeom>
          <a:solidFill>
            <a:srgbClr val="E0F2F1"/>
          </a:solidFill>
          <a:ln w="19050">
            <a:solidFill>
              <a:srgbClr val="00897B"/>
            </a:solidFill>
            <a:prstDash val="solid"/>
          </a:ln>
        </p:spPr>
        <p:txBody>
          <a:bodyPr/>
          <a:lstStyle/>
          <a:p>
            <a:pPr defTabSz="761970"/>
            <a:endParaRPr lang="en-US" sz="1500">
              <a:solidFill>
                <a:prstClr val="black"/>
              </a:solidFill>
              <a:latin typeface="Aptos"/>
            </a:endParaRPr>
          </a:p>
        </p:txBody>
      </p:sp>
      <p:sp>
        <p:nvSpPr>
          <p:cNvPr id="24" name="Text 11">
            <a:extLst>
              <a:ext uri="{FF2B5EF4-FFF2-40B4-BE49-F238E27FC236}">
                <a16:creationId xmlns:a16="http://schemas.microsoft.com/office/drawing/2014/main" id="{72164334-B4FA-F360-ACB8-5BA0D1E5FD7A}"/>
              </a:ext>
            </a:extLst>
          </p:cNvPr>
          <p:cNvSpPr/>
          <p:nvPr/>
        </p:nvSpPr>
        <p:spPr>
          <a:xfrm>
            <a:off x="5928968" y="2731666"/>
            <a:ext cx="4099560" cy="406400"/>
          </a:xfrm>
          <a:prstGeom prst="rect">
            <a:avLst/>
          </a:prstGeom>
          <a:noFill/>
          <a:ln/>
        </p:spPr>
        <p:txBody>
          <a:bodyPr wrap="square" lIns="0" tIns="0" rIns="0" bIns="0" rtlCol="0" anchor="t"/>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r>
              <a:rPr lang="en-US" sz="2000" b="1">
                <a:solidFill>
                  <a:srgbClr val="004D40"/>
                </a:solidFill>
                <a:latin typeface="Aptos"/>
                <a:ea typeface="Aptos" pitchFamily="34" charset="-122"/>
                <a:cs typeface="Aptos" pitchFamily="34" charset="-120"/>
              </a:rPr>
              <a:t>With CXL</a:t>
            </a:r>
            <a:endParaRPr lang="en-US" sz="2000">
              <a:solidFill>
                <a:prstClr val="black"/>
              </a:solidFill>
              <a:latin typeface="Aptos"/>
            </a:endParaRPr>
          </a:p>
        </p:txBody>
      </p:sp>
      <p:sp>
        <p:nvSpPr>
          <p:cNvPr id="25" name="Text 12">
            <a:extLst>
              <a:ext uri="{FF2B5EF4-FFF2-40B4-BE49-F238E27FC236}">
                <a16:creationId xmlns:a16="http://schemas.microsoft.com/office/drawing/2014/main" id="{00264D18-A3B8-42E2-BFBB-B6DAF6630DBC}"/>
              </a:ext>
            </a:extLst>
          </p:cNvPr>
          <p:cNvSpPr/>
          <p:nvPr/>
        </p:nvSpPr>
        <p:spPr>
          <a:xfrm>
            <a:off x="6154746" y="3158199"/>
            <a:ext cx="4071338" cy="1133404"/>
          </a:xfrm>
          <a:prstGeom prst="rect">
            <a:avLst/>
          </a:prstGeom>
          <a:noFill/>
          <a:ln/>
        </p:spPr>
        <p:txBody>
          <a:bodyPr wrap="square" lIns="0" tIns="0" rIns="0" bIns="0" rtlCol="0" anchor="t"/>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1667">
                <a:solidFill>
                  <a:srgbClr val="00695C"/>
                </a:solidFill>
                <a:latin typeface="Aptos"/>
                <a:ea typeface="Aptos" pitchFamily="34" charset="-122"/>
                <a:cs typeface="Aptos" pitchFamily="34" charset="-120"/>
              </a:rPr>
              <a:t>A pool sits behind a switch. Any host maps a slice and uses it like local memory. The pool grows or shrinks on demand without rebooting.</a:t>
            </a:r>
            <a:endParaRPr lang="en-US" sz="1667">
              <a:solidFill>
                <a:prstClr val="black"/>
              </a:solidFill>
              <a:latin typeface="Aptos"/>
            </a:endParaRPr>
          </a:p>
        </p:txBody>
      </p:sp>
      <p:sp>
        <p:nvSpPr>
          <p:cNvPr id="26" name="Shape 13">
            <a:extLst>
              <a:ext uri="{FF2B5EF4-FFF2-40B4-BE49-F238E27FC236}">
                <a16:creationId xmlns:a16="http://schemas.microsoft.com/office/drawing/2014/main" id="{34D052C6-1437-5AF7-FE38-1EDAA5C46FC4}"/>
              </a:ext>
            </a:extLst>
          </p:cNvPr>
          <p:cNvSpPr/>
          <p:nvPr/>
        </p:nvSpPr>
        <p:spPr>
          <a:xfrm>
            <a:off x="6154746" y="4291414"/>
            <a:ext cx="2540000" cy="365760"/>
          </a:xfrm>
          <a:prstGeom prst="roundRect">
            <a:avLst>
              <a:gd name="adj" fmla="val 50000"/>
            </a:avLst>
          </a:prstGeom>
          <a:solidFill>
            <a:srgbClr val="00897B"/>
          </a:solidFill>
          <a:ln w="12700">
            <a:solidFill>
              <a:srgbClr val="00897B"/>
            </a:solidFill>
            <a:prstDash val="solid"/>
          </a:ln>
        </p:spPr>
        <p:txBody>
          <a:bodyPr/>
          <a:lstStyle/>
          <a:p>
            <a:pPr defTabSz="761970"/>
            <a:endParaRPr lang="en-US" sz="1500">
              <a:solidFill>
                <a:prstClr val="black"/>
              </a:solidFill>
              <a:latin typeface="Aptos"/>
            </a:endParaRPr>
          </a:p>
        </p:txBody>
      </p:sp>
      <p:sp>
        <p:nvSpPr>
          <p:cNvPr id="27" name="Text 14">
            <a:extLst>
              <a:ext uri="{FF2B5EF4-FFF2-40B4-BE49-F238E27FC236}">
                <a16:creationId xmlns:a16="http://schemas.microsoft.com/office/drawing/2014/main" id="{B69F3371-D4F9-89AE-FCFE-13F6F3AAC6DD}"/>
              </a:ext>
            </a:extLst>
          </p:cNvPr>
          <p:cNvSpPr/>
          <p:nvPr/>
        </p:nvSpPr>
        <p:spPr>
          <a:xfrm>
            <a:off x="6154746" y="4291414"/>
            <a:ext cx="2540000" cy="365760"/>
          </a:xfrm>
          <a:prstGeom prst="rect">
            <a:avLst/>
          </a:prstGeom>
          <a:noFill/>
          <a:ln/>
        </p:spPr>
        <p:txBody>
          <a:bodyPr wrap="square" lIns="0" tIns="0" rIns="0" bIns="0" rtlCol="0" anchor="ct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r>
              <a:rPr lang="en-US" sz="1556" b="1">
                <a:solidFill>
                  <a:srgbClr val="E0F2F1"/>
                </a:solidFill>
                <a:latin typeface="Aptos" pitchFamily="34" charset="0"/>
                <a:ea typeface="Aptos" pitchFamily="34" charset="-122"/>
                <a:cs typeface="Aptos" pitchFamily="34" charset="-120"/>
              </a:rPr>
              <a:t>elastic capacity</a:t>
            </a:r>
            <a:endParaRPr lang="en-US" sz="1556">
              <a:solidFill>
                <a:prstClr val="black"/>
              </a:solidFill>
              <a:latin typeface="Aptos"/>
            </a:endParaRPr>
          </a:p>
        </p:txBody>
      </p:sp>
      <p:sp>
        <p:nvSpPr>
          <p:cNvPr id="28" name="Shape 15">
            <a:extLst>
              <a:ext uri="{FF2B5EF4-FFF2-40B4-BE49-F238E27FC236}">
                <a16:creationId xmlns:a16="http://schemas.microsoft.com/office/drawing/2014/main" id="{5911C789-4F50-DA70-DFF3-CDB336E1EBD2}"/>
              </a:ext>
            </a:extLst>
          </p:cNvPr>
          <p:cNvSpPr/>
          <p:nvPr/>
        </p:nvSpPr>
        <p:spPr>
          <a:xfrm>
            <a:off x="1255744" y="5286153"/>
            <a:ext cx="9245600" cy="660400"/>
          </a:xfrm>
          <a:prstGeom prst="roundRect">
            <a:avLst>
              <a:gd name="adj" fmla="val 9231"/>
            </a:avLst>
          </a:prstGeom>
          <a:solidFill>
            <a:srgbClr val="1B2A3B"/>
          </a:solidFill>
          <a:ln w="12700">
            <a:solidFill>
              <a:srgbClr val="1B2A3B"/>
            </a:solidFill>
            <a:prstDash val="solid"/>
          </a:ln>
        </p:spPr>
        <p:txBody>
          <a:bodyPr/>
          <a:lstStyle/>
          <a:p>
            <a:pPr defTabSz="761970"/>
            <a:endParaRPr lang="en-US" sz="1500">
              <a:solidFill>
                <a:prstClr val="black"/>
              </a:solidFill>
              <a:latin typeface="Aptos"/>
            </a:endParaRPr>
          </a:p>
        </p:txBody>
      </p:sp>
      <p:sp>
        <p:nvSpPr>
          <p:cNvPr id="29" name="Text 16">
            <a:extLst>
              <a:ext uri="{FF2B5EF4-FFF2-40B4-BE49-F238E27FC236}">
                <a16:creationId xmlns:a16="http://schemas.microsoft.com/office/drawing/2014/main" id="{8C3C7B1C-0BEB-B35D-58D0-84441BAE2480}"/>
              </a:ext>
            </a:extLst>
          </p:cNvPr>
          <p:cNvSpPr/>
          <p:nvPr/>
        </p:nvSpPr>
        <p:spPr>
          <a:xfrm>
            <a:off x="1255744" y="5286153"/>
            <a:ext cx="9245600" cy="660400"/>
          </a:xfrm>
          <a:prstGeom prst="rect">
            <a:avLst/>
          </a:prstGeom>
          <a:noFill/>
          <a:ln/>
        </p:spPr>
        <p:txBody>
          <a:bodyPr wrap="square" lIns="0" tIns="0" rIns="0" bIns="0" rtlCol="0" anchor="ct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r>
              <a:rPr lang="en-US" sz="2000" b="1">
                <a:solidFill>
                  <a:srgbClr val="C8DCEF"/>
                </a:solidFill>
                <a:latin typeface="Aptos"/>
                <a:ea typeface="Aptos" pitchFamily="34" charset="-122"/>
                <a:cs typeface="Aptos" pitchFamily="34" charset="-120"/>
              </a:rPr>
              <a:t>No message passing. No copies. Just a memory address any host on the fabric can use.</a:t>
            </a:r>
            <a:endParaRPr lang="en-US" sz="2000">
              <a:solidFill>
                <a:prstClr val="black"/>
              </a:solidFill>
              <a:latin typeface="Aptos"/>
            </a:endParaRPr>
          </a:p>
        </p:txBody>
      </p:sp>
      <p:sp>
        <p:nvSpPr>
          <p:cNvPr id="30" name="Slide Number Placeholder 1">
            <a:extLst>
              <a:ext uri="{FF2B5EF4-FFF2-40B4-BE49-F238E27FC236}">
                <a16:creationId xmlns:a16="http://schemas.microsoft.com/office/drawing/2014/main" id="{3904D1B6-0B26-2D2F-8CE7-F5C6D6AB8CC0}"/>
              </a:ext>
            </a:extLst>
          </p:cNvPr>
          <p:cNvSpPr>
            <a:spLocks noGrp="1"/>
          </p:cNvSpPr>
          <p:nvPr>
            <p:ph type="sldNum" sz="quarter" idx="12"/>
          </p:nvPr>
        </p:nvSpPr>
        <p:spPr>
          <a:xfrm>
            <a:off x="11661914" y="6477000"/>
            <a:ext cx="377686" cy="381000"/>
          </a:xfrm>
        </p:spPr>
        <p:txBody>
          <a:bodyPr/>
          <a:lstStyle/>
          <a:p>
            <a:fld id="{FE7A4BB3-E848-5A44-82DF-322201952CD8}" type="slidenum">
              <a:rPr lang="en-US" smtClean="0"/>
              <a:pPr/>
              <a:t>22</a:t>
            </a:fld>
            <a:endParaRPr lang="en-US"/>
          </a:p>
        </p:txBody>
      </p:sp>
    </p:spTree>
    <p:extLst>
      <p:ext uri="{BB962C8B-B14F-4D97-AF65-F5344CB8AC3E}">
        <p14:creationId xmlns:p14="http://schemas.microsoft.com/office/powerpoint/2010/main" val="25432858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B1617A-FFDC-9D9E-EA06-483AAB76C57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DD6020D-4155-71D7-E7F6-11E9F098F7E0}"/>
              </a:ext>
            </a:extLst>
          </p:cNvPr>
          <p:cNvSpPr>
            <a:spLocks noGrp="1"/>
          </p:cNvSpPr>
          <p:nvPr>
            <p:ph type="title"/>
          </p:nvPr>
        </p:nvSpPr>
        <p:spPr/>
        <p:txBody>
          <a:bodyPr/>
          <a:lstStyle/>
          <a:p>
            <a:r>
              <a:rPr lang="en-US">
                <a:solidFill>
                  <a:srgbClr val="1E293B"/>
                </a:solidFill>
                <a:latin typeface="Aptos Display"/>
                <a:ea typeface="Aptos Display" pitchFamily="34" charset="-122"/>
                <a:cs typeface="Aptos Display" pitchFamily="34" charset="-120"/>
              </a:rPr>
              <a:t>CXL killer App: AI inference</a:t>
            </a:r>
          </a:p>
        </p:txBody>
      </p:sp>
      <p:sp>
        <p:nvSpPr>
          <p:cNvPr id="15" name="Text 2">
            <a:extLst>
              <a:ext uri="{FF2B5EF4-FFF2-40B4-BE49-F238E27FC236}">
                <a16:creationId xmlns:a16="http://schemas.microsoft.com/office/drawing/2014/main" id="{3A567178-71CC-7337-2901-286EE4292445}"/>
              </a:ext>
            </a:extLst>
          </p:cNvPr>
          <p:cNvSpPr/>
          <p:nvPr/>
        </p:nvSpPr>
        <p:spPr>
          <a:xfrm>
            <a:off x="10517256" y="228599"/>
            <a:ext cx="1333500" cy="213360"/>
          </a:xfrm>
          <a:prstGeom prst="rect">
            <a:avLst/>
          </a:prstGeom>
          <a:solidFill>
            <a:srgbClr val="EAF2FF"/>
          </a:solidFill>
          <a:ln>
            <a:solidFill>
              <a:srgbClr val="1F5FBF"/>
            </a:solidFill>
          </a:ln>
        </p:spPr>
        <p:txBody>
          <a:bodyPr wrap="square" lIns="0" tIns="0" rIns="0" bIns="0" rtlCol="0" anchor="ctr"/>
          <a:lstStyle/>
          <a:p>
            <a:pPr algn="ctr"/>
            <a:r>
              <a:rPr lang="en-US" sz="833" b="1">
                <a:solidFill>
                  <a:srgbClr val="1F5FBF"/>
                </a:solidFill>
              </a:rPr>
              <a:t>AI</a:t>
            </a:r>
            <a:endParaRPr lang="en-US" sz="833"/>
          </a:p>
        </p:txBody>
      </p:sp>
      <p:sp>
        <p:nvSpPr>
          <p:cNvPr id="40" name="Rectangle 39">
            <a:extLst>
              <a:ext uri="{FF2B5EF4-FFF2-40B4-BE49-F238E27FC236}">
                <a16:creationId xmlns:a16="http://schemas.microsoft.com/office/drawing/2014/main" id="{9E93474E-1978-296A-815F-AF416C3F5684}"/>
              </a:ext>
            </a:extLst>
          </p:cNvPr>
          <p:cNvSpPr>
            <a:spLocks noGrp="1"/>
          </p:cNvSpPr>
          <p:nvPr/>
        </p:nvSpPr>
        <p:spPr>
          <a:xfrm>
            <a:off x="1167536" y="1615447"/>
            <a:ext cx="9152758" cy="613651"/>
          </a:xfrm>
          <a:prstGeom prst="rect">
            <a:avLst/>
          </a:prstGeom>
          <a:solidFill>
            <a:srgbClr val="000000">
              <a:alpha val="0"/>
            </a:srgbClr>
          </a:solidFill>
          <a:ln w="0">
            <a:solidFill>
              <a:srgbClr val="000000">
                <a:alpha val="0"/>
              </a:srgbClr>
            </a:solidFill>
            <a:prstDash val="solid"/>
          </a:ln>
        </p:spPr>
        <p:txBody>
          <a:bodyPr lIns="0" tIns="0" rIns="0" bIns="0" anchor="t"/>
          <a:lstStyle/>
          <a:p>
            <a:pPr defTabSz="761970">
              <a:defRPr sz="1350" b="0">
                <a:solidFill>
                  <a:srgbClr val="111827"/>
                </a:solidFill>
                <a:latin typeface="Aptos"/>
                <a:ea typeface="Aptos"/>
                <a:cs typeface="Aptos"/>
              </a:defRPr>
            </a:pPr>
            <a:r>
              <a:rPr sz="2000">
                <a:solidFill>
                  <a:srgbClr val="111827"/>
                </a:solidFill>
                <a:latin typeface="Aptos"/>
                <a:ea typeface="Aptos"/>
                <a:cs typeface="Aptos"/>
              </a:rPr>
              <a:t>Long-context serving is a memory placement problem: HBM is fast but scarce, CPU DRAM is bounded, and RDMA/SSD tiers add latency and software complexity.</a:t>
            </a:r>
            <a:endParaRPr lang="fr-FR" sz="2000">
              <a:solidFill>
                <a:srgbClr val="111827"/>
              </a:solidFill>
              <a:latin typeface="Aptos"/>
              <a:ea typeface="Aptos"/>
              <a:cs typeface="Aptos"/>
            </a:endParaRPr>
          </a:p>
        </p:txBody>
      </p:sp>
      <p:sp>
        <p:nvSpPr>
          <p:cNvPr id="41" name="Rounded Rectangle 6">
            <a:extLst>
              <a:ext uri="{FF2B5EF4-FFF2-40B4-BE49-F238E27FC236}">
                <a16:creationId xmlns:a16="http://schemas.microsoft.com/office/drawing/2014/main" id="{ABDCA8E3-AC65-20CE-731F-4553B2B179B8}"/>
              </a:ext>
            </a:extLst>
          </p:cNvPr>
          <p:cNvSpPr>
            <a:spLocks noGrp="1"/>
          </p:cNvSpPr>
          <p:nvPr/>
        </p:nvSpPr>
        <p:spPr>
          <a:xfrm>
            <a:off x="1378654" y="2529537"/>
            <a:ext cx="1666875" cy="1865312"/>
          </a:xfrm>
          <a:prstGeom prst="roundRect">
            <a:avLst>
              <a:gd name="adj" fmla="val 5161"/>
            </a:avLst>
          </a:prstGeom>
          <a:solidFill>
            <a:srgbClr val="FDECEC"/>
          </a:solidFill>
          <a:ln w="11430">
            <a:solidFill>
              <a:srgbClr val="E04B4A"/>
            </a:solidFill>
            <a:prstDash val="solid"/>
          </a:ln>
        </p:spPr>
        <p:txBody>
          <a:bodyPr/>
          <a:lstStyle/>
          <a:p>
            <a:pPr defTabSz="761970"/>
            <a:endParaRPr lang="en-US" sz="1500">
              <a:solidFill>
                <a:prstClr val="black"/>
              </a:solidFill>
              <a:latin typeface="Aptos"/>
            </a:endParaRPr>
          </a:p>
        </p:txBody>
      </p:sp>
      <p:sp>
        <p:nvSpPr>
          <p:cNvPr id="42" name="Rectangle 41">
            <a:extLst>
              <a:ext uri="{FF2B5EF4-FFF2-40B4-BE49-F238E27FC236}">
                <a16:creationId xmlns:a16="http://schemas.microsoft.com/office/drawing/2014/main" id="{6A680DEB-52F8-66E8-57A6-0345D76CB2CB}"/>
              </a:ext>
            </a:extLst>
          </p:cNvPr>
          <p:cNvSpPr>
            <a:spLocks noGrp="1"/>
          </p:cNvSpPr>
          <p:nvPr/>
        </p:nvSpPr>
        <p:spPr>
          <a:xfrm>
            <a:off x="1498356" y="2556908"/>
            <a:ext cx="1412875" cy="222250"/>
          </a:xfrm>
          <a:prstGeom prst="rect">
            <a:avLst/>
          </a:prstGeom>
          <a:solidFill>
            <a:srgbClr val="000000">
              <a:alpha val="0"/>
            </a:srgbClr>
          </a:solidFill>
          <a:ln w="0">
            <a:solidFill>
              <a:srgbClr val="000000">
                <a:alpha val="0"/>
              </a:srgbClr>
            </a:solidFill>
            <a:prstDash val="solid"/>
          </a:ln>
        </p:spPr>
        <p:txBody>
          <a:bodyPr lIns="0" tIns="0" rIns="0" bIns="0" anchor="t"/>
          <a:lstStyle/>
          <a:p>
            <a:pPr algn="ctr" defTabSz="761970">
              <a:defRPr sz="1350" b="1">
                <a:solidFill>
                  <a:srgbClr val="E04B4A"/>
                </a:solidFill>
                <a:latin typeface="Aptos"/>
                <a:ea typeface="Aptos"/>
                <a:cs typeface="Aptos"/>
              </a:defRPr>
            </a:pPr>
            <a:r>
              <a:rPr sz="2000" b="1">
                <a:solidFill>
                  <a:srgbClr val="E04B4A"/>
                </a:solidFill>
                <a:latin typeface="Aptos"/>
                <a:ea typeface="Aptos"/>
                <a:cs typeface="Aptos"/>
              </a:rPr>
              <a:t>GPU HBM</a:t>
            </a:r>
            <a:endParaRPr lang="fr-FR" sz="2000" b="1">
              <a:solidFill>
                <a:srgbClr val="E04B4A"/>
              </a:solidFill>
              <a:latin typeface="Aptos"/>
              <a:ea typeface="Aptos"/>
              <a:cs typeface="Aptos"/>
            </a:endParaRPr>
          </a:p>
        </p:txBody>
      </p:sp>
      <p:sp>
        <p:nvSpPr>
          <p:cNvPr id="43" name="Rectangle 42">
            <a:extLst>
              <a:ext uri="{FF2B5EF4-FFF2-40B4-BE49-F238E27FC236}">
                <a16:creationId xmlns:a16="http://schemas.microsoft.com/office/drawing/2014/main" id="{EC645536-ED30-3663-6A3A-60CFD3216901}"/>
              </a:ext>
            </a:extLst>
          </p:cNvPr>
          <p:cNvSpPr>
            <a:spLocks noGrp="1"/>
          </p:cNvSpPr>
          <p:nvPr/>
        </p:nvSpPr>
        <p:spPr>
          <a:xfrm>
            <a:off x="1376832" y="3268271"/>
            <a:ext cx="1670523" cy="854513"/>
          </a:xfrm>
          <a:prstGeom prst="rect">
            <a:avLst/>
          </a:prstGeom>
          <a:solidFill>
            <a:srgbClr val="000000">
              <a:alpha val="0"/>
            </a:srgbClr>
          </a:solidFill>
          <a:ln w="0">
            <a:solidFill>
              <a:srgbClr val="000000">
                <a:alpha val="0"/>
              </a:srgbClr>
            </a:solidFill>
            <a:prstDash val="solid"/>
          </a:ln>
        </p:spPr>
        <p:txBody>
          <a:bodyPr lIns="0" tIns="0" rIns="0" bIns="0" anchor="t"/>
          <a:lstStyle/>
          <a:p>
            <a:pPr algn="ctr" defTabSz="761970">
              <a:defRPr sz="975" b="0">
                <a:solidFill>
                  <a:srgbClr val="111827"/>
                </a:solidFill>
                <a:latin typeface="Aptos"/>
                <a:ea typeface="Aptos"/>
                <a:cs typeface="Aptos"/>
              </a:defRPr>
            </a:pPr>
            <a:r>
              <a:rPr sz="1667">
                <a:solidFill>
                  <a:srgbClr val="111827"/>
                </a:solidFill>
                <a:latin typeface="Aptos"/>
                <a:ea typeface="Aptos"/>
                <a:cs typeface="Aptos"/>
              </a:rPr>
              <a:t>hot tokens</a:t>
            </a:r>
            <a:endParaRPr lang="fr-FR" sz="1667">
              <a:solidFill>
                <a:srgbClr val="111827"/>
              </a:solidFill>
              <a:latin typeface="Aptos"/>
              <a:ea typeface="Aptos"/>
              <a:cs typeface="Aptos"/>
            </a:endParaRPr>
          </a:p>
          <a:p>
            <a:pPr algn="ctr" defTabSz="761970">
              <a:defRPr sz="975" b="0">
                <a:solidFill>
                  <a:srgbClr val="111827"/>
                </a:solidFill>
                <a:latin typeface="Aptos"/>
                <a:ea typeface="Aptos"/>
                <a:cs typeface="Aptos"/>
              </a:defRPr>
            </a:pPr>
            <a:r>
              <a:rPr sz="1667">
                <a:solidFill>
                  <a:srgbClr val="111827"/>
                </a:solidFill>
                <a:latin typeface="Aptos"/>
                <a:ea typeface="Aptos"/>
                <a:cs typeface="Aptos"/>
              </a:rPr>
              <a:t>active attention</a:t>
            </a:r>
          </a:p>
        </p:txBody>
      </p:sp>
      <p:sp>
        <p:nvSpPr>
          <p:cNvPr id="44" name="Rectangle 43">
            <a:extLst>
              <a:ext uri="{FF2B5EF4-FFF2-40B4-BE49-F238E27FC236}">
                <a16:creationId xmlns:a16="http://schemas.microsoft.com/office/drawing/2014/main" id="{745A392F-1638-61DF-DB2E-1BA537E2E694}"/>
              </a:ext>
            </a:extLst>
          </p:cNvPr>
          <p:cNvSpPr>
            <a:spLocks noGrp="1"/>
          </p:cNvSpPr>
          <p:nvPr/>
        </p:nvSpPr>
        <p:spPr>
          <a:xfrm>
            <a:off x="3038231" y="3118828"/>
            <a:ext cx="357188" cy="0"/>
          </a:xfrm>
          <a:prstGeom prst="rect">
            <a:avLst/>
          </a:prstGeom>
          <a:solidFill>
            <a:srgbClr val="000000">
              <a:alpha val="0"/>
            </a:srgbClr>
          </a:solidFill>
          <a:ln w="11430">
            <a:solidFill>
              <a:srgbClr val="94A3B8"/>
            </a:solidFill>
            <a:prstDash val="solid"/>
          </a:ln>
        </p:spPr>
        <p:txBody>
          <a:bodyPr/>
          <a:lstStyle/>
          <a:p>
            <a:pPr defTabSz="761970"/>
            <a:endParaRPr lang="en-US" sz="1500">
              <a:solidFill>
                <a:prstClr val="black"/>
              </a:solidFill>
              <a:latin typeface="Aptos"/>
            </a:endParaRPr>
          </a:p>
        </p:txBody>
      </p:sp>
      <p:sp>
        <p:nvSpPr>
          <p:cNvPr id="45" name="Rounded Rectangle 10">
            <a:extLst>
              <a:ext uri="{FF2B5EF4-FFF2-40B4-BE49-F238E27FC236}">
                <a16:creationId xmlns:a16="http://schemas.microsoft.com/office/drawing/2014/main" id="{77FD1351-F091-C380-69E6-695D227FC210}"/>
              </a:ext>
            </a:extLst>
          </p:cNvPr>
          <p:cNvSpPr>
            <a:spLocks noGrp="1"/>
          </p:cNvSpPr>
          <p:nvPr/>
        </p:nvSpPr>
        <p:spPr>
          <a:xfrm>
            <a:off x="3395418" y="2536836"/>
            <a:ext cx="1659577" cy="1865311"/>
          </a:xfrm>
          <a:prstGeom prst="roundRect">
            <a:avLst>
              <a:gd name="adj" fmla="val 5161"/>
            </a:avLst>
          </a:prstGeom>
          <a:solidFill>
            <a:srgbClr val="EAF2FF"/>
          </a:solidFill>
          <a:ln w="11430">
            <a:solidFill>
              <a:srgbClr val="2563C6"/>
            </a:solidFill>
            <a:prstDash val="solid"/>
          </a:ln>
        </p:spPr>
        <p:txBody>
          <a:bodyPr/>
          <a:lstStyle/>
          <a:p>
            <a:pPr defTabSz="761970"/>
            <a:endParaRPr lang="en-US" sz="1500">
              <a:solidFill>
                <a:prstClr val="black"/>
              </a:solidFill>
              <a:latin typeface="Aptos"/>
            </a:endParaRPr>
          </a:p>
        </p:txBody>
      </p:sp>
      <p:sp>
        <p:nvSpPr>
          <p:cNvPr id="46" name="Rectangle 45">
            <a:extLst>
              <a:ext uri="{FF2B5EF4-FFF2-40B4-BE49-F238E27FC236}">
                <a16:creationId xmlns:a16="http://schemas.microsoft.com/office/drawing/2014/main" id="{83DEFDAC-C9E8-327A-34EF-22E3499167A4}"/>
              </a:ext>
            </a:extLst>
          </p:cNvPr>
          <p:cNvSpPr>
            <a:spLocks noGrp="1"/>
          </p:cNvSpPr>
          <p:nvPr/>
        </p:nvSpPr>
        <p:spPr>
          <a:xfrm>
            <a:off x="3522418" y="2666390"/>
            <a:ext cx="1412875" cy="222250"/>
          </a:xfrm>
          <a:prstGeom prst="rect">
            <a:avLst/>
          </a:prstGeom>
          <a:solidFill>
            <a:srgbClr val="000000">
              <a:alpha val="0"/>
            </a:srgbClr>
          </a:solidFill>
          <a:ln w="0">
            <a:solidFill>
              <a:srgbClr val="000000">
                <a:alpha val="0"/>
              </a:srgbClr>
            </a:solidFill>
            <a:prstDash val="solid"/>
          </a:ln>
        </p:spPr>
        <p:txBody>
          <a:bodyPr lIns="0" tIns="0" rIns="0" bIns="0" anchor="t"/>
          <a:lstStyle/>
          <a:p>
            <a:pPr algn="ctr" defTabSz="761970">
              <a:defRPr sz="1350" b="1">
                <a:solidFill>
                  <a:srgbClr val="2563C6"/>
                </a:solidFill>
                <a:latin typeface="Aptos"/>
                <a:ea typeface="Aptos"/>
                <a:cs typeface="Aptos"/>
              </a:defRPr>
            </a:pPr>
            <a:r>
              <a:rPr sz="2000" b="1">
                <a:solidFill>
                  <a:srgbClr val="2563C6"/>
                </a:solidFill>
                <a:latin typeface="Aptos"/>
                <a:ea typeface="Aptos"/>
                <a:cs typeface="Aptos"/>
              </a:rPr>
              <a:t>CPU DRAM</a:t>
            </a:r>
            <a:endParaRPr lang="fr-FR" sz="2000" b="1">
              <a:solidFill>
                <a:srgbClr val="2563C6"/>
              </a:solidFill>
              <a:latin typeface="Aptos"/>
              <a:ea typeface="Aptos"/>
              <a:cs typeface="Aptos"/>
            </a:endParaRPr>
          </a:p>
        </p:txBody>
      </p:sp>
      <p:sp>
        <p:nvSpPr>
          <p:cNvPr id="47" name="Rectangle 46">
            <a:extLst>
              <a:ext uri="{FF2B5EF4-FFF2-40B4-BE49-F238E27FC236}">
                <a16:creationId xmlns:a16="http://schemas.microsoft.com/office/drawing/2014/main" id="{31F139CA-8FB5-D313-871A-5282AF48A8BB}"/>
              </a:ext>
            </a:extLst>
          </p:cNvPr>
          <p:cNvSpPr>
            <a:spLocks noGrp="1"/>
          </p:cNvSpPr>
          <p:nvPr/>
        </p:nvSpPr>
        <p:spPr>
          <a:xfrm>
            <a:off x="3554168" y="3319363"/>
            <a:ext cx="1349375" cy="460375"/>
          </a:xfrm>
          <a:prstGeom prst="rect">
            <a:avLst/>
          </a:prstGeom>
          <a:solidFill>
            <a:srgbClr val="000000">
              <a:alpha val="0"/>
            </a:srgbClr>
          </a:solidFill>
          <a:ln w="0">
            <a:solidFill>
              <a:srgbClr val="000000">
                <a:alpha val="0"/>
              </a:srgbClr>
            </a:solidFill>
            <a:prstDash val="solid"/>
          </a:ln>
        </p:spPr>
        <p:txBody>
          <a:bodyPr lIns="0" tIns="0" rIns="0" bIns="0" anchor="t"/>
          <a:lstStyle/>
          <a:p>
            <a:pPr algn="ctr" defTabSz="761970">
              <a:defRPr sz="975" b="0">
                <a:solidFill>
                  <a:srgbClr val="111827"/>
                </a:solidFill>
                <a:latin typeface="Aptos"/>
                <a:ea typeface="Aptos"/>
                <a:cs typeface="Aptos"/>
              </a:defRPr>
            </a:pPr>
            <a:r>
              <a:rPr sz="1667">
                <a:solidFill>
                  <a:srgbClr val="111827"/>
                </a:solidFill>
                <a:latin typeface="Aptos"/>
                <a:ea typeface="Aptos"/>
                <a:cs typeface="Aptos"/>
              </a:rPr>
              <a:t>scheduler</a:t>
            </a:r>
            <a:endParaRPr lang="fr-FR" sz="1667">
              <a:solidFill>
                <a:srgbClr val="111827"/>
              </a:solidFill>
              <a:latin typeface="Aptos"/>
              <a:ea typeface="Aptos"/>
              <a:cs typeface="Aptos"/>
            </a:endParaRPr>
          </a:p>
          <a:p>
            <a:pPr algn="ctr" defTabSz="761970">
              <a:defRPr sz="975" b="0">
                <a:solidFill>
                  <a:srgbClr val="111827"/>
                </a:solidFill>
                <a:latin typeface="Aptos"/>
                <a:ea typeface="Aptos"/>
                <a:cs typeface="Aptos"/>
              </a:defRPr>
            </a:pPr>
            <a:r>
              <a:rPr sz="1667">
                <a:solidFill>
                  <a:srgbClr val="111827"/>
                </a:solidFill>
                <a:latin typeface="Aptos"/>
                <a:ea typeface="Aptos"/>
                <a:cs typeface="Aptos"/>
              </a:rPr>
              <a:t>host staging</a:t>
            </a:r>
          </a:p>
        </p:txBody>
      </p:sp>
      <p:sp>
        <p:nvSpPr>
          <p:cNvPr id="48" name="Rectangle 47">
            <a:extLst>
              <a:ext uri="{FF2B5EF4-FFF2-40B4-BE49-F238E27FC236}">
                <a16:creationId xmlns:a16="http://schemas.microsoft.com/office/drawing/2014/main" id="{00573B0D-4727-A5DC-3D16-FB45D484A651}"/>
              </a:ext>
            </a:extLst>
          </p:cNvPr>
          <p:cNvSpPr>
            <a:spLocks noGrp="1"/>
          </p:cNvSpPr>
          <p:nvPr/>
        </p:nvSpPr>
        <p:spPr>
          <a:xfrm>
            <a:off x="5062294" y="3118828"/>
            <a:ext cx="357188" cy="0"/>
          </a:xfrm>
          <a:prstGeom prst="rect">
            <a:avLst/>
          </a:prstGeom>
          <a:solidFill>
            <a:srgbClr val="000000">
              <a:alpha val="0"/>
            </a:srgbClr>
          </a:solidFill>
          <a:ln w="11430">
            <a:solidFill>
              <a:srgbClr val="94A3B8"/>
            </a:solidFill>
            <a:prstDash val="solid"/>
          </a:ln>
        </p:spPr>
        <p:txBody>
          <a:bodyPr/>
          <a:lstStyle/>
          <a:p>
            <a:pPr defTabSz="761970"/>
            <a:endParaRPr lang="en-US" sz="1500">
              <a:solidFill>
                <a:prstClr val="black"/>
              </a:solidFill>
              <a:latin typeface="Aptos"/>
            </a:endParaRPr>
          </a:p>
        </p:txBody>
      </p:sp>
      <p:sp>
        <p:nvSpPr>
          <p:cNvPr id="49" name="Rounded Rectangle 14">
            <a:extLst>
              <a:ext uri="{FF2B5EF4-FFF2-40B4-BE49-F238E27FC236}">
                <a16:creationId xmlns:a16="http://schemas.microsoft.com/office/drawing/2014/main" id="{7A6180A2-032B-01AE-1A00-1E4A431662CC}"/>
              </a:ext>
            </a:extLst>
          </p:cNvPr>
          <p:cNvSpPr>
            <a:spLocks noGrp="1"/>
          </p:cNvSpPr>
          <p:nvPr/>
        </p:nvSpPr>
        <p:spPr>
          <a:xfrm>
            <a:off x="5419482" y="2522238"/>
            <a:ext cx="1769058" cy="1872611"/>
          </a:xfrm>
          <a:prstGeom prst="roundRect">
            <a:avLst>
              <a:gd name="adj" fmla="val 5161"/>
            </a:avLst>
          </a:prstGeom>
          <a:solidFill>
            <a:srgbClr val="E5F6F2"/>
          </a:solidFill>
          <a:ln w="11430">
            <a:solidFill>
              <a:srgbClr val="2A9D8F"/>
            </a:solidFill>
            <a:prstDash val="solid"/>
          </a:ln>
        </p:spPr>
        <p:txBody>
          <a:bodyPr/>
          <a:lstStyle/>
          <a:p>
            <a:pPr defTabSz="761970"/>
            <a:endParaRPr lang="en-US" sz="1500">
              <a:solidFill>
                <a:prstClr val="black"/>
              </a:solidFill>
              <a:latin typeface="Aptos"/>
            </a:endParaRPr>
          </a:p>
        </p:txBody>
      </p:sp>
      <p:sp>
        <p:nvSpPr>
          <p:cNvPr id="50" name="Rectangle 49">
            <a:extLst>
              <a:ext uri="{FF2B5EF4-FFF2-40B4-BE49-F238E27FC236}">
                <a16:creationId xmlns:a16="http://schemas.microsoft.com/office/drawing/2014/main" id="{04B37721-0A93-A522-560A-543BDD7151F3}"/>
              </a:ext>
            </a:extLst>
          </p:cNvPr>
          <p:cNvSpPr>
            <a:spLocks noGrp="1"/>
          </p:cNvSpPr>
          <p:nvPr/>
        </p:nvSpPr>
        <p:spPr>
          <a:xfrm>
            <a:off x="5466194" y="2666390"/>
            <a:ext cx="1682933" cy="222250"/>
          </a:xfrm>
          <a:prstGeom prst="rect">
            <a:avLst/>
          </a:prstGeom>
          <a:solidFill>
            <a:srgbClr val="000000">
              <a:alpha val="0"/>
            </a:srgbClr>
          </a:solidFill>
          <a:ln w="0">
            <a:solidFill>
              <a:srgbClr val="000000">
                <a:alpha val="0"/>
              </a:srgbClr>
            </a:solidFill>
            <a:prstDash val="solid"/>
          </a:ln>
        </p:spPr>
        <p:txBody>
          <a:bodyPr lIns="0" tIns="0" rIns="0" bIns="0" anchor="t"/>
          <a:lstStyle/>
          <a:p>
            <a:pPr algn="ctr" defTabSz="761970">
              <a:defRPr sz="1350" b="1">
                <a:solidFill>
                  <a:srgbClr val="2A9D8F"/>
                </a:solidFill>
                <a:latin typeface="Aptos"/>
                <a:ea typeface="Aptos"/>
                <a:cs typeface="Aptos"/>
              </a:defRPr>
            </a:pPr>
            <a:r>
              <a:rPr sz="2000" b="1">
                <a:solidFill>
                  <a:srgbClr val="2A9D8F"/>
                </a:solidFill>
                <a:latin typeface="Aptos"/>
                <a:ea typeface="Aptos"/>
                <a:cs typeface="Aptos"/>
              </a:rPr>
              <a:t>CXL memory pool</a:t>
            </a:r>
            <a:endParaRPr lang="fr-FR" sz="2000" b="1">
              <a:solidFill>
                <a:srgbClr val="2A9D8F"/>
              </a:solidFill>
              <a:latin typeface="Aptos"/>
              <a:ea typeface="Aptos"/>
              <a:cs typeface="Aptos"/>
            </a:endParaRPr>
          </a:p>
        </p:txBody>
      </p:sp>
      <p:sp>
        <p:nvSpPr>
          <p:cNvPr id="51" name="Rectangle 50">
            <a:extLst>
              <a:ext uri="{FF2B5EF4-FFF2-40B4-BE49-F238E27FC236}">
                <a16:creationId xmlns:a16="http://schemas.microsoft.com/office/drawing/2014/main" id="{1CCA4FC6-56EE-14DC-82C3-9F55C4D426E2}"/>
              </a:ext>
            </a:extLst>
          </p:cNvPr>
          <p:cNvSpPr>
            <a:spLocks noGrp="1"/>
          </p:cNvSpPr>
          <p:nvPr/>
        </p:nvSpPr>
        <p:spPr>
          <a:xfrm>
            <a:off x="5417656" y="3304765"/>
            <a:ext cx="1787305" cy="679340"/>
          </a:xfrm>
          <a:prstGeom prst="rect">
            <a:avLst/>
          </a:prstGeom>
          <a:solidFill>
            <a:srgbClr val="000000">
              <a:alpha val="0"/>
            </a:srgbClr>
          </a:solidFill>
          <a:ln w="0">
            <a:solidFill>
              <a:srgbClr val="000000">
                <a:alpha val="0"/>
              </a:srgbClr>
            </a:solidFill>
            <a:prstDash val="solid"/>
          </a:ln>
        </p:spPr>
        <p:txBody>
          <a:bodyPr lIns="0" tIns="0" rIns="0" bIns="0" anchor="t"/>
          <a:lstStyle/>
          <a:p>
            <a:pPr algn="ctr" defTabSz="761970">
              <a:defRPr sz="975" b="0">
                <a:solidFill>
                  <a:srgbClr val="111827"/>
                </a:solidFill>
                <a:latin typeface="Aptos"/>
                <a:ea typeface="Aptos"/>
                <a:cs typeface="Aptos"/>
              </a:defRPr>
            </a:pPr>
            <a:r>
              <a:rPr sz="1667">
                <a:solidFill>
                  <a:srgbClr val="111827"/>
                </a:solidFill>
                <a:latin typeface="Aptos"/>
                <a:ea typeface="Aptos"/>
                <a:cs typeface="Aptos"/>
              </a:rPr>
              <a:t>KV cache spill</a:t>
            </a:r>
            <a:endParaRPr lang="fr-FR" sz="1667">
              <a:solidFill>
                <a:srgbClr val="111827"/>
              </a:solidFill>
              <a:latin typeface="Aptos"/>
              <a:ea typeface="Aptos"/>
              <a:cs typeface="Aptos"/>
            </a:endParaRPr>
          </a:p>
          <a:p>
            <a:pPr algn="ctr" defTabSz="761970">
              <a:defRPr sz="975" b="0">
                <a:solidFill>
                  <a:srgbClr val="111827"/>
                </a:solidFill>
                <a:latin typeface="Aptos"/>
                <a:ea typeface="Aptos"/>
                <a:cs typeface="Aptos"/>
              </a:defRPr>
            </a:pPr>
            <a:r>
              <a:rPr sz="1667">
                <a:solidFill>
                  <a:srgbClr val="111827"/>
                </a:solidFill>
                <a:latin typeface="Aptos"/>
                <a:ea typeface="Aptos"/>
                <a:cs typeface="Aptos"/>
              </a:rPr>
              <a:t>RAG / graph state</a:t>
            </a:r>
          </a:p>
          <a:p>
            <a:pPr algn="ctr" defTabSz="761970">
              <a:defRPr sz="975" b="0">
                <a:solidFill>
                  <a:srgbClr val="111827"/>
                </a:solidFill>
                <a:latin typeface="Aptos"/>
                <a:ea typeface="Aptos"/>
                <a:cs typeface="Aptos"/>
              </a:defRPr>
            </a:pPr>
            <a:r>
              <a:rPr sz="1667">
                <a:solidFill>
                  <a:srgbClr val="111827"/>
                </a:solidFill>
                <a:latin typeface="Aptos"/>
                <a:ea typeface="Aptos"/>
                <a:cs typeface="Aptos"/>
              </a:rPr>
              <a:t>shared cold context</a:t>
            </a:r>
          </a:p>
        </p:txBody>
      </p:sp>
      <p:sp>
        <p:nvSpPr>
          <p:cNvPr id="52" name="Rectangle 51">
            <a:extLst>
              <a:ext uri="{FF2B5EF4-FFF2-40B4-BE49-F238E27FC236}">
                <a16:creationId xmlns:a16="http://schemas.microsoft.com/office/drawing/2014/main" id="{AA8C3138-292F-BD95-5D7D-77EECEC96D22}"/>
              </a:ext>
            </a:extLst>
          </p:cNvPr>
          <p:cNvSpPr>
            <a:spLocks noGrp="1"/>
          </p:cNvSpPr>
          <p:nvPr/>
        </p:nvSpPr>
        <p:spPr>
          <a:xfrm>
            <a:off x="7188539" y="3118828"/>
            <a:ext cx="262303" cy="7298"/>
          </a:xfrm>
          <a:prstGeom prst="rect">
            <a:avLst/>
          </a:prstGeom>
          <a:solidFill>
            <a:srgbClr val="000000">
              <a:alpha val="0"/>
            </a:srgbClr>
          </a:solidFill>
          <a:ln w="11430">
            <a:solidFill>
              <a:srgbClr val="94A3B8"/>
            </a:solidFill>
            <a:prstDash val="solid"/>
          </a:ln>
        </p:spPr>
        <p:txBody>
          <a:bodyPr/>
          <a:lstStyle/>
          <a:p>
            <a:pPr defTabSz="761970"/>
            <a:endParaRPr lang="en-US" sz="1500">
              <a:solidFill>
                <a:prstClr val="black"/>
              </a:solidFill>
              <a:latin typeface="Aptos"/>
            </a:endParaRPr>
          </a:p>
        </p:txBody>
      </p:sp>
      <p:sp>
        <p:nvSpPr>
          <p:cNvPr id="53" name="Rounded Rectangle 18">
            <a:extLst>
              <a:ext uri="{FF2B5EF4-FFF2-40B4-BE49-F238E27FC236}">
                <a16:creationId xmlns:a16="http://schemas.microsoft.com/office/drawing/2014/main" id="{46A7836E-4A6B-D015-C2F9-3EBF827EF406}"/>
              </a:ext>
            </a:extLst>
          </p:cNvPr>
          <p:cNvSpPr>
            <a:spLocks noGrp="1"/>
          </p:cNvSpPr>
          <p:nvPr/>
        </p:nvSpPr>
        <p:spPr>
          <a:xfrm>
            <a:off x="7458141" y="2529536"/>
            <a:ext cx="1623083" cy="1865313"/>
          </a:xfrm>
          <a:prstGeom prst="roundRect">
            <a:avLst>
              <a:gd name="adj" fmla="val 5161"/>
            </a:avLst>
          </a:prstGeom>
          <a:solidFill>
            <a:srgbClr val="EEF2F7"/>
          </a:solidFill>
          <a:ln w="11430">
            <a:solidFill>
              <a:srgbClr val="64748B"/>
            </a:solidFill>
            <a:prstDash val="solid"/>
          </a:ln>
        </p:spPr>
        <p:txBody>
          <a:bodyPr/>
          <a:lstStyle/>
          <a:p>
            <a:pPr defTabSz="761970"/>
            <a:endParaRPr lang="en-US" sz="1500">
              <a:solidFill>
                <a:prstClr val="black"/>
              </a:solidFill>
              <a:latin typeface="Aptos"/>
            </a:endParaRPr>
          </a:p>
        </p:txBody>
      </p:sp>
      <p:sp>
        <p:nvSpPr>
          <p:cNvPr id="54" name="Rectangle 53">
            <a:extLst>
              <a:ext uri="{FF2B5EF4-FFF2-40B4-BE49-F238E27FC236}">
                <a16:creationId xmlns:a16="http://schemas.microsoft.com/office/drawing/2014/main" id="{99C87283-BEBB-BCAB-74CF-31A6567805A2}"/>
              </a:ext>
            </a:extLst>
          </p:cNvPr>
          <p:cNvSpPr>
            <a:spLocks noGrp="1"/>
          </p:cNvSpPr>
          <p:nvPr/>
        </p:nvSpPr>
        <p:spPr>
          <a:xfrm>
            <a:off x="7570543" y="2666390"/>
            <a:ext cx="1412875" cy="222250"/>
          </a:xfrm>
          <a:prstGeom prst="rect">
            <a:avLst/>
          </a:prstGeom>
          <a:solidFill>
            <a:srgbClr val="000000">
              <a:alpha val="0"/>
            </a:srgbClr>
          </a:solidFill>
          <a:ln w="0">
            <a:solidFill>
              <a:srgbClr val="000000">
                <a:alpha val="0"/>
              </a:srgbClr>
            </a:solidFill>
            <a:prstDash val="solid"/>
          </a:ln>
        </p:spPr>
        <p:txBody>
          <a:bodyPr lIns="0" tIns="0" rIns="0" bIns="0" anchor="t"/>
          <a:lstStyle/>
          <a:p>
            <a:pPr algn="ctr" defTabSz="761970">
              <a:defRPr sz="1350" b="1">
                <a:solidFill>
                  <a:srgbClr val="64748B"/>
                </a:solidFill>
                <a:latin typeface="Aptos"/>
                <a:ea typeface="Aptos"/>
                <a:cs typeface="Aptos"/>
              </a:defRPr>
            </a:pPr>
            <a:r>
              <a:rPr sz="2000" b="1" err="1">
                <a:solidFill>
                  <a:srgbClr val="64748B"/>
                </a:solidFill>
                <a:latin typeface="Aptos"/>
                <a:ea typeface="Aptos"/>
                <a:cs typeface="Aptos"/>
              </a:rPr>
              <a:t>NVMe</a:t>
            </a:r>
            <a:r>
              <a:rPr sz="2000" b="1">
                <a:solidFill>
                  <a:srgbClr val="64748B"/>
                </a:solidFill>
                <a:latin typeface="Aptos"/>
                <a:ea typeface="Aptos"/>
                <a:cs typeface="Aptos"/>
              </a:rPr>
              <a:t> / object store</a:t>
            </a:r>
            <a:endParaRPr lang="fr-FR" sz="2000" b="1">
              <a:solidFill>
                <a:srgbClr val="64748B"/>
              </a:solidFill>
              <a:latin typeface="Aptos"/>
              <a:ea typeface="Aptos"/>
              <a:cs typeface="Aptos"/>
            </a:endParaRPr>
          </a:p>
        </p:txBody>
      </p:sp>
      <p:sp>
        <p:nvSpPr>
          <p:cNvPr id="55" name="Rectangle 54">
            <a:extLst>
              <a:ext uri="{FF2B5EF4-FFF2-40B4-BE49-F238E27FC236}">
                <a16:creationId xmlns:a16="http://schemas.microsoft.com/office/drawing/2014/main" id="{A03C47A8-3440-685A-4DEE-AD33A7B7A64C}"/>
              </a:ext>
            </a:extLst>
          </p:cNvPr>
          <p:cNvSpPr>
            <a:spLocks noGrp="1"/>
          </p:cNvSpPr>
          <p:nvPr/>
        </p:nvSpPr>
        <p:spPr>
          <a:xfrm>
            <a:off x="7573098" y="3304766"/>
            <a:ext cx="1407765" cy="949398"/>
          </a:xfrm>
          <a:prstGeom prst="rect">
            <a:avLst/>
          </a:prstGeom>
          <a:solidFill>
            <a:srgbClr val="000000">
              <a:alpha val="0"/>
            </a:srgbClr>
          </a:solidFill>
          <a:ln w="0">
            <a:solidFill>
              <a:srgbClr val="000000">
                <a:alpha val="0"/>
              </a:srgbClr>
            </a:solidFill>
            <a:prstDash val="solid"/>
          </a:ln>
        </p:spPr>
        <p:txBody>
          <a:bodyPr lIns="0" tIns="0" rIns="0" bIns="0" anchor="t"/>
          <a:lstStyle/>
          <a:p>
            <a:pPr algn="ctr" defTabSz="761970">
              <a:defRPr sz="975" b="0">
                <a:solidFill>
                  <a:srgbClr val="111827"/>
                </a:solidFill>
                <a:latin typeface="Aptos"/>
                <a:ea typeface="Aptos"/>
                <a:cs typeface="Aptos"/>
              </a:defRPr>
            </a:pPr>
            <a:r>
              <a:rPr sz="1667">
                <a:solidFill>
                  <a:srgbClr val="111827"/>
                </a:solidFill>
                <a:latin typeface="Aptos"/>
                <a:ea typeface="Aptos"/>
                <a:cs typeface="Aptos"/>
              </a:rPr>
              <a:t>archive</a:t>
            </a:r>
            <a:endParaRPr lang="fr-FR" sz="1667">
              <a:solidFill>
                <a:srgbClr val="111827"/>
              </a:solidFill>
              <a:latin typeface="Aptos"/>
              <a:ea typeface="Aptos"/>
              <a:cs typeface="Aptos"/>
            </a:endParaRPr>
          </a:p>
          <a:p>
            <a:pPr algn="ctr" defTabSz="761970">
              <a:defRPr sz="975" b="0">
                <a:solidFill>
                  <a:srgbClr val="111827"/>
                </a:solidFill>
                <a:latin typeface="Aptos"/>
                <a:ea typeface="Aptos"/>
                <a:cs typeface="Aptos"/>
              </a:defRPr>
            </a:pPr>
            <a:r>
              <a:rPr sz="1667">
                <a:solidFill>
                  <a:srgbClr val="111827"/>
                </a:solidFill>
                <a:latin typeface="Aptos"/>
                <a:ea typeface="Aptos"/>
                <a:cs typeface="Aptos"/>
              </a:rPr>
              <a:t>checkpoint</a:t>
            </a:r>
          </a:p>
          <a:p>
            <a:pPr algn="ctr" defTabSz="761970">
              <a:defRPr sz="975" b="0">
                <a:solidFill>
                  <a:srgbClr val="111827"/>
                </a:solidFill>
                <a:latin typeface="Aptos"/>
                <a:ea typeface="Aptos"/>
                <a:cs typeface="Aptos"/>
              </a:defRPr>
            </a:pPr>
            <a:r>
              <a:rPr sz="1667">
                <a:solidFill>
                  <a:srgbClr val="111827"/>
                </a:solidFill>
                <a:latin typeface="Aptos"/>
                <a:ea typeface="Aptos"/>
                <a:cs typeface="Aptos"/>
              </a:rPr>
              <a:t>cold corpus</a:t>
            </a:r>
          </a:p>
        </p:txBody>
      </p:sp>
      <p:sp>
        <p:nvSpPr>
          <p:cNvPr id="56" name="Rounded Rectangle 21">
            <a:extLst>
              <a:ext uri="{FF2B5EF4-FFF2-40B4-BE49-F238E27FC236}">
                <a16:creationId xmlns:a16="http://schemas.microsoft.com/office/drawing/2014/main" id="{455673FF-4057-4C6C-4F0C-017D9BE1316D}"/>
              </a:ext>
            </a:extLst>
          </p:cNvPr>
          <p:cNvSpPr>
            <a:spLocks noGrp="1"/>
          </p:cNvSpPr>
          <p:nvPr/>
        </p:nvSpPr>
        <p:spPr>
          <a:xfrm>
            <a:off x="1660938" y="4958685"/>
            <a:ext cx="3102923" cy="1031510"/>
          </a:xfrm>
          <a:prstGeom prst="roundRect">
            <a:avLst>
              <a:gd name="adj" fmla="val 6780"/>
            </a:avLst>
          </a:prstGeom>
          <a:solidFill>
            <a:srgbClr val="0B2236"/>
          </a:solidFill>
          <a:ln w="0">
            <a:solidFill>
              <a:srgbClr val="0B2236"/>
            </a:solidFill>
            <a:prstDash val="solid"/>
          </a:ln>
        </p:spPr>
        <p:txBody>
          <a:bodyPr/>
          <a:lstStyle/>
          <a:p>
            <a:pPr defTabSz="761970"/>
            <a:endParaRPr lang="en-US" sz="1500">
              <a:solidFill>
                <a:prstClr val="black"/>
              </a:solidFill>
              <a:latin typeface="Aptos"/>
            </a:endParaRPr>
          </a:p>
        </p:txBody>
      </p:sp>
      <p:sp>
        <p:nvSpPr>
          <p:cNvPr id="57" name="Rectangle 56">
            <a:extLst>
              <a:ext uri="{FF2B5EF4-FFF2-40B4-BE49-F238E27FC236}">
                <a16:creationId xmlns:a16="http://schemas.microsoft.com/office/drawing/2014/main" id="{A13ADE17-D669-C71A-EA74-AFEB87F1E060}"/>
              </a:ext>
            </a:extLst>
          </p:cNvPr>
          <p:cNvSpPr>
            <a:spLocks noGrp="1"/>
          </p:cNvSpPr>
          <p:nvPr/>
        </p:nvSpPr>
        <p:spPr>
          <a:xfrm>
            <a:off x="1899062" y="5053023"/>
            <a:ext cx="1857557" cy="190500"/>
          </a:xfrm>
          <a:prstGeom prst="rect">
            <a:avLst/>
          </a:prstGeom>
          <a:solidFill>
            <a:srgbClr val="000000">
              <a:alpha val="0"/>
            </a:srgbClr>
          </a:solidFill>
          <a:ln w="0">
            <a:solidFill>
              <a:srgbClr val="000000">
                <a:alpha val="0"/>
              </a:srgbClr>
            </a:solidFill>
            <a:prstDash val="solid"/>
          </a:ln>
        </p:spPr>
        <p:txBody>
          <a:bodyPr lIns="0" tIns="0" rIns="0" bIns="0" anchor="t"/>
          <a:lstStyle/>
          <a:p>
            <a:pPr defTabSz="761970">
              <a:defRPr sz="1050" b="1">
                <a:solidFill>
                  <a:srgbClr val="F59E0B"/>
                </a:solidFill>
                <a:latin typeface="Aptos"/>
                <a:ea typeface="Aptos"/>
                <a:cs typeface="Aptos"/>
              </a:defRPr>
            </a:pPr>
            <a:r>
              <a:rPr sz="2000" b="1">
                <a:solidFill>
                  <a:srgbClr val="F59E0B"/>
                </a:solidFill>
                <a:latin typeface="Aptos"/>
                <a:ea typeface="Aptos"/>
                <a:cs typeface="Aptos"/>
              </a:rPr>
              <a:t>Killer app</a:t>
            </a:r>
            <a:endParaRPr lang="fr-FR" sz="2000" b="1">
              <a:solidFill>
                <a:srgbClr val="F59E0B"/>
              </a:solidFill>
              <a:latin typeface="Aptos"/>
              <a:ea typeface="Aptos"/>
              <a:cs typeface="Aptos"/>
            </a:endParaRPr>
          </a:p>
        </p:txBody>
      </p:sp>
      <p:sp>
        <p:nvSpPr>
          <p:cNvPr id="58" name="Rectangle 57">
            <a:extLst>
              <a:ext uri="{FF2B5EF4-FFF2-40B4-BE49-F238E27FC236}">
                <a16:creationId xmlns:a16="http://schemas.microsoft.com/office/drawing/2014/main" id="{84E58DC8-343C-42CF-5575-4CB71EBB55F3}"/>
              </a:ext>
            </a:extLst>
          </p:cNvPr>
          <p:cNvSpPr>
            <a:spLocks noGrp="1"/>
          </p:cNvSpPr>
          <p:nvPr/>
        </p:nvSpPr>
        <p:spPr>
          <a:xfrm>
            <a:off x="1884466" y="5342239"/>
            <a:ext cx="2781774" cy="345418"/>
          </a:xfrm>
          <a:prstGeom prst="rect">
            <a:avLst/>
          </a:prstGeom>
          <a:solidFill>
            <a:srgbClr val="000000">
              <a:alpha val="0"/>
            </a:srgbClr>
          </a:solidFill>
          <a:ln w="0">
            <a:solidFill>
              <a:srgbClr val="000000">
                <a:alpha val="0"/>
              </a:srgbClr>
            </a:solidFill>
            <a:prstDash val="solid"/>
          </a:ln>
        </p:spPr>
        <p:txBody>
          <a:bodyPr lIns="0" tIns="0" rIns="0" bIns="0" anchor="t"/>
          <a:lstStyle/>
          <a:p>
            <a:pPr defTabSz="761970">
              <a:defRPr sz="1350" b="1">
                <a:solidFill>
                  <a:srgbClr val="FFFFFF"/>
                </a:solidFill>
                <a:latin typeface="Aptos"/>
                <a:ea typeface="Aptos"/>
                <a:cs typeface="Aptos"/>
              </a:defRPr>
            </a:pPr>
            <a:r>
              <a:rPr sz="1667" b="1">
                <a:solidFill>
                  <a:srgbClr val="FFFFFF"/>
                </a:solidFill>
                <a:latin typeface="Aptos"/>
                <a:ea typeface="Aptos"/>
                <a:cs typeface="Aptos"/>
              </a:rPr>
              <a:t>large shared KV-cache tier for long-context LLM serving</a:t>
            </a:r>
            <a:endParaRPr lang="fr-FR" sz="1667" b="1">
              <a:solidFill>
                <a:srgbClr val="FFFFFF"/>
              </a:solidFill>
              <a:latin typeface="Aptos"/>
              <a:ea typeface="Aptos"/>
              <a:cs typeface="Aptos"/>
            </a:endParaRPr>
          </a:p>
        </p:txBody>
      </p:sp>
      <p:sp>
        <p:nvSpPr>
          <p:cNvPr id="59" name="Rounded Rectangle 24">
            <a:extLst>
              <a:ext uri="{FF2B5EF4-FFF2-40B4-BE49-F238E27FC236}">
                <a16:creationId xmlns:a16="http://schemas.microsoft.com/office/drawing/2014/main" id="{8AFA23D6-1CF2-1822-37F7-C9ADF16440C4}"/>
              </a:ext>
            </a:extLst>
          </p:cNvPr>
          <p:cNvSpPr>
            <a:spLocks noGrp="1"/>
          </p:cNvSpPr>
          <p:nvPr/>
        </p:nvSpPr>
        <p:spPr>
          <a:xfrm>
            <a:off x="5406160" y="4783513"/>
            <a:ext cx="4344641" cy="1250475"/>
          </a:xfrm>
          <a:prstGeom prst="roundRect">
            <a:avLst>
              <a:gd name="adj" fmla="val 6780"/>
            </a:avLst>
          </a:prstGeom>
          <a:solidFill>
            <a:srgbClr val="E5F6F2"/>
          </a:solidFill>
          <a:ln w="9525">
            <a:solidFill>
              <a:srgbClr val="2A9D8F"/>
            </a:solidFill>
            <a:prstDash val="solid"/>
          </a:ln>
        </p:spPr>
        <p:txBody>
          <a:bodyPr/>
          <a:lstStyle/>
          <a:p>
            <a:pPr defTabSz="761970"/>
            <a:endParaRPr lang="en-US" sz="1500">
              <a:solidFill>
                <a:prstClr val="black"/>
              </a:solidFill>
              <a:latin typeface="Aptos"/>
            </a:endParaRPr>
          </a:p>
        </p:txBody>
      </p:sp>
      <p:sp>
        <p:nvSpPr>
          <p:cNvPr id="60" name="Rectangle 59">
            <a:extLst>
              <a:ext uri="{FF2B5EF4-FFF2-40B4-BE49-F238E27FC236}">
                <a16:creationId xmlns:a16="http://schemas.microsoft.com/office/drawing/2014/main" id="{73019640-D7E9-CA3A-6F97-5B5FC862557B}"/>
              </a:ext>
            </a:extLst>
          </p:cNvPr>
          <p:cNvSpPr>
            <a:spLocks noGrp="1"/>
          </p:cNvSpPr>
          <p:nvPr/>
        </p:nvSpPr>
        <p:spPr>
          <a:xfrm>
            <a:off x="5576041" y="4879128"/>
            <a:ext cx="3260761" cy="190500"/>
          </a:xfrm>
          <a:prstGeom prst="rect">
            <a:avLst/>
          </a:prstGeom>
          <a:solidFill>
            <a:srgbClr val="000000">
              <a:alpha val="0"/>
            </a:srgbClr>
          </a:solidFill>
          <a:ln w="0">
            <a:solidFill>
              <a:srgbClr val="000000">
                <a:alpha val="0"/>
              </a:srgbClr>
            </a:solidFill>
            <a:prstDash val="solid"/>
          </a:ln>
        </p:spPr>
        <p:txBody>
          <a:bodyPr lIns="0" tIns="0" rIns="0" bIns="0" anchor="t"/>
          <a:lstStyle/>
          <a:p>
            <a:pPr defTabSz="761970">
              <a:defRPr sz="1050" b="1">
                <a:solidFill>
                  <a:srgbClr val="2A9D8F"/>
                </a:solidFill>
                <a:latin typeface="Aptos"/>
                <a:ea typeface="Aptos"/>
                <a:cs typeface="Aptos"/>
              </a:defRPr>
            </a:pPr>
            <a:r>
              <a:rPr sz="2000" b="1">
                <a:solidFill>
                  <a:srgbClr val="2A9D8F"/>
                </a:solidFill>
                <a:latin typeface="Aptos"/>
                <a:ea typeface="Aptos"/>
                <a:cs typeface="Aptos"/>
              </a:rPr>
              <a:t>Why CXL specifically</a:t>
            </a:r>
            <a:endParaRPr lang="fr-FR" sz="2000" b="1">
              <a:solidFill>
                <a:srgbClr val="2A9D8F"/>
              </a:solidFill>
              <a:latin typeface="Aptos"/>
              <a:ea typeface="Aptos"/>
              <a:cs typeface="Aptos"/>
            </a:endParaRPr>
          </a:p>
        </p:txBody>
      </p:sp>
      <p:sp>
        <p:nvSpPr>
          <p:cNvPr id="61" name="Rectangle 60">
            <a:extLst>
              <a:ext uri="{FF2B5EF4-FFF2-40B4-BE49-F238E27FC236}">
                <a16:creationId xmlns:a16="http://schemas.microsoft.com/office/drawing/2014/main" id="{8F6A8099-078E-82DF-6414-4B45FEC73586}"/>
              </a:ext>
            </a:extLst>
          </p:cNvPr>
          <p:cNvSpPr>
            <a:spLocks noGrp="1"/>
          </p:cNvSpPr>
          <p:nvPr/>
        </p:nvSpPr>
        <p:spPr>
          <a:xfrm>
            <a:off x="5576041" y="5204838"/>
            <a:ext cx="4183153" cy="265132"/>
          </a:xfrm>
          <a:prstGeom prst="rect">
            <a:avLst/>
          </a:prstGeom>
          <a:solidFill>
            <a:srgbClr val="000000">
              <a:alpha val="0"/>
            </a:srgbClr>
          </a:solidFill>
          <a:ln w="0">
            <a:solidFill>
              <a:srgbClr val="000000">
                <a:alpha val="0"/>
              </a:srgbClr>
            </a:solidFill>
            <a:prstDash val="solid"/>
          </a:ln>
        </p:spPr>
        <p:txBody>
          <a:bodyPr lIns="0" tIns="0" rIns="0" bIns="0" anchor="t"/>
          <a:lstStyle/>
          <a:p>
            <a:pPr defTabSz="761970">
              <a:defRPr sz="1050" b="0">
                <a:solidFill>
                  <a:srgbClr val="111827"/>
                </a:solidFill>
                <a:latin typeface="Aptos"/>
                <a:ea typeface="Aptos"/>
                <a:cs typeface="Aptos"/>
              </a:defRPr>
            </a:pPr>
            <a:r>
              <a:rPr sz="1667">
                <a:solidFill>
                  <a:srgbClr val="111827"/>
                </a:solidFill>
                <a:latin typeface="Aptos"/>
                <a:ea typeface="Aptos"/>
                <a:cs typeface="Aptos"/>
              </a:rPr>
              <a:t>native load/store semantics, shared pool access, and lower synchronization overhead than remote-memory protocols</a:t>
            </a:r>
          </a:p>
        </p:txBody>
      </p:sp>
      <p:sp>
        <p:nvSpPr>
          <p:cNvPr id="62" name="Rectangle 61">
            <a:extLst>
              <a:ext uri="{FF2B5EF4-FFF2-40B4-BE49-F238E27FC236}">
                <a16:creationId xmlns:a16="http://schemas.microsoft.com/office/drawing/2014/main" id="{4DD69F45-0B6F-33BF-7155-BB4D0306FF40}"/>
              </a:ext>
            </a:extLst>
          </p:cNvPr>
          <p:cNvSpPr>
            <a:spLocks noGrp="1"/>
          </p:cNvSpPr>
          <p:nvPr/>
        </p:nvSpPr>
        <p:spPr>
          <a:xfrm>
            <a:off x="1196730" y="6214452"/>
            <a:ext cx="8798916" cy="159297"/>
          </a:xfrm>
          <a:prstGeom prst="rect">
            <a:avLst/>
          </a:prstGeom>
          <a:solidFill>
            <a:srgbClr val="000000">
              <a:alpha val="0"/>
            </a:srgbClr>
          </a:solidFill>
          <a:ln w="0">
            <a:solidFill>
              <a:srgbClr val="000000">
                <a:alpha val="0"/>
              </a:srgbClr>
            </a:solidFill>
            <a:prstDash val="solid"/>
          </a:ln>
        </p:spPr>
        <p:txBody>
          <a:bodyPr lIns="0" tIns="0" rIns="0" bIns="0" anchor="t"/>
          <a:lstStyle/>
          <a:p>
            <a:pPr defTabSz="761970">
              <a:defRPr sz="638" b="0">
                <a:solidFill>
                  <a:srgbClr val="94A3B8"/>
                </a:solidFill>
                <a:latin typeface="Aptos"/>
                <a:ea typeface="Aptos"/>
                <a:cs typeface="Aptos"/>
              </a:defRPr>
            </a:pPr>
            <a:r>
              <a:rPr sz="1167">
                <a:solidFill>
                  <a:srgbClr val="94A3B8"/>
                </a:solidFill>
                <a:latin typeface="Aptos"/>
                <a:ea typeface="Aptos"/>
                <a:cs typeface="Aptos"/>
              </a:rPr>
              <a:t>Sources: Micron CXL memory; Beluga </a:t>
            </a:r>
            <a:r>
              <a:rPr sz="1167" err="1">
                <a:solidFill>
                  <a:srgbClr val="94A3B8"/>
                </a:solidFill>
                <a:latin typeface="Aptos"/>
                <a:ea typeface="Aptos"/>
                <a:cs typeface="Aptos"/>
              </a:rPr>
              <a:t>KVCache</a:t>
            </a:r>
            <a:r>
              <a:rPr sz="1167">
                <a:solidFill>
                  <a:srgbClr val="94A3B8"/>
                </a:solidFill>
                <a:latin typeface="Aptos"/>
                <a:ea typeface="Aptos"/>
                <a:cs typeface="Aptos"/>
              </a:rPr>
              <a:t> paper, arXiv:2511.20172; CCCL CXL memory pooling paper, arXiv:2602.22457.</a:t>
            </a:r>
            <a:endParaRPr lang="en-US" sz="1167">
              <a:solidFill>
                <a:srgbClr val="94A3B8"/>
              </a:solidFill>
              <a:latin typeface="Aptos"/>
              <a:ea typeface="Aptos"/>
              <a:cs typeface="Aptos"/>
            </a:endParaRPr>
          </a:p>
        </p:txBody>
      </p:sp>
      <p:sp>
        <p:nvSpPr>
          <p:cNvPr id="63" name="Slide Number Placeholder 1">
            <a:extLst>
              <a:ext uri="{FF2B5EF4-FFF2-40B4-BE49-F238E27FC236}">
                <a16:creationId xmlns:a16="http://schemas.microsoft.com/office/drawing/2014/main" id="{EE15882C-1DE9-9DDF-FCBB-8A61B05679BB}"/>
              </a:ext>
            </a:extLst>
          </p:cNvPr>
          <p:cNvSpPr>
            <a:spLocks noGrp="1"/>
          </p:cNvSpPr>
          <p:nvPr>
            <p:ph type="sldNum" sz="quarter" idx="12"/>
          </p:nvPr>
        </p:nvSpPr>
        <p:spPr>
          <a:xfrm>
            <a:off x="11661914" y="6477000"/>
            <a:ext cx="377686" cy="381000"/>
          </a:xfrm>
        </p:spPr>
        <p:txBody>
          <a:bodyPr/>
          <a:lstStyle/>
          <a:p>
            <a:fld id="{FE7A4BB3-E848-5A44-82DF-322201952CD8}" type="slidenum">
              <a:rPr lang="en-US" smtClean="0"/>
              <a:pPr/>
              <a:t>23</a:t>
            </a:fld>
            <a:endParaRPr lang="en-US"/>
          </a:p>
        </p:txBody>
      </p:sp>
    </p:spTree>
    <p:extLst>
      <p:ext uri="{BB962C8B-B14F-4D97-AF65-F5344CB8AC3E}">
        <p14:creationId xmlns:p14="http://schemas.microsoft.com/office/powerpoint/2010/main" val="13000834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F87E7C-8FD8-DC61-45CE-B0094F36E4E2}"/>
              </a:ext>
            </a:extLst>
          </p:cNvPr>
          <p:cNvSpPr>
            <a:spLocks noGrp="1"/>
          </p:cNvSpPr>
          <p:nvPr>
            <p:ph type="sldNum" sz="quarter" idx="12"/>
          </p:nvPr>
        </p:nvSpPr>
        <p:spPr/>
        <p:txBody>
          <a:bodyPr/>
          <a:lstStyle/>
          <a:p>
            <a:fld id="{FE7A4BB3-E848-5A44-82DF-322201952CD8}" type="slidenum">
              <a:rPr lang="en-US" smtClean="0"/>
              <a:pPr/>
              <a:t>24</a:t>
            </a:fld>
            <a:endParaRPr lang="en-US"/>
          </a:p>
        </p:txBody>
      </p:sp>
      <p:sp>
        <p:nvSpPr>
          <p:cNvPr id="3" name="Title 2">
            <a:extLst>
              <a:ext uri="{FF2B5EF4-FFF2-40B4-BE49-F238E27FC236}">
                <a16:creationId xmlns:a16="http://schemas.microsoft.com/office/drawing/2014/main" id="{A6D85CB9-58DD-64D0-F579-8807DDF45092}"/>
              </a:ext>
            </a:extLst>
          </p:cNvPr>
          <p:cNvSpPr>
            <a:spLocks noGrp="1"/>
          </p:cNvSpPr>
          <p:nvPr>
            <p:ph type="title"/>
          </p:nvPr>
        </p:nvSpPr>
        <p:spPr/>
        <p:txBody>
          <a:bodyPr/>
          <a:lstStyle/>
          <a:p>
            <a:r>
              <a:rPr lang="en-US">
                <a:solidFill>
                  <a:srgbClr val="1E293B"/>
                </a:solidFill>
                <a:latin typeface="Aptos Display"/>
                <a:ea typeface="Aptos Display" pitchFamily="34" charset="-122"/>
                <a:cs typeface="Aptos Display" pitchFamily="34" charset="-120"/>
              </a:rPr>
              <a:t>Amenable to existing parallel programming frameworks</a:t>
            </a:r>
            <a:endParaRPr lang="en-US"/>
          </a:p>
        </p:txBody>
      </p:sp>
      <p:sp>
        <p:nvSpPr>
          <p:cNvPr id="4" name="Content Placeholder 3">
            <a:extLst>
              <a:ext uri="{FF2B5EF4-FFF2-40B4-BE49-F238E27FC236}">
                <a16:creationId xmlns:a16="http://schemas.microsoft.com/office/drawing/2014/main" id="{6A515E7C-19A6-2BDF-C1B1-A9F50D52FED1}"/>
              </a:ext>
            </a:extLst>
          </p:cNvPr>
          <p:cNvSpPr>
            <a:spLocks noGrp="1"/>
          </p:cNvSpPr>
          <p:nvPr>
            <p:ph sz="quarter" idx="20"/>
          </p:nvPr>
        </p:nvSpPr>
        <p:spPr/>
        <p:txBody>
          <a:bodyPr/>
          <a:lstStyle/>
          <a:p>
            <a:r>
              <a:rPr lang="en-US" sz="2000">
                <a:solidFill>
                  <a:srgbClr val="111827"/>
                </a:solidFill>
                <a:latin typeface="Aptos"/>
              </a:rPr>
              <a:t>MPI already gives portable message passing. CXL adds a coherent, byte-addressable tier that runtimes can use for shared buffers, collectives, and memory-pressure relief.</a:t>
            </a:r>
            <a:endParaRPr lang="en-US" sz="3333">
              <a:solidFill>
                <a:srgbClr val="111827"/>
              </a:solidFill>
              <a:latin typeface="Aptos"/>
              <a:ea typeface="Aptos"/>
              <a:cs typeface="Aptos"/>
            </a:endParaRPr>
          </a:p>
          <a:p>
            <a:pPr marL="0" indent="0">
              <a:buNone/>
            </a:pPr>
            <a:endParaRPr lang="en-US" sz="2000"/>
          </a:p>
        </p:txBody>
      </p:sp>
      <p:sp>
        <p:nvSpPr>
          <p:cNvPr id="6" name="Rounded Rectangle 5">
            <a:extLst>
              <a:ext uri="{FF2B5EF4-FFF2-40B4-BE49-F238E27FC236}">
                <a16:creationId xmlns:a16="http://schemas.microsoft.com/office/drawing/2014/main" id="{AB573A33-0F8D-BF49-C40E-6E92381DB40A}"/>
              </a:ext>
            </a:extLst>
          </p:cNvPr>
          <p:cNvSpPr>
            <a:spLocks noGrp="1"/>
          </p:cNvSpPr>
          <p:nvPr/>
        </p:nvSpPr>
        <p:spPr>
          <a:xfrm>
            <a:off x="1563370" y="2628900"/>
            <a:ext cx="1701483" cy="1769745"/>
          </a:xfrm>
          <a:prstGeom prst="roundRect">
            <a:avLst>
              <a:gd name="adj" fmla="val 5333"/>
            </a:avLst>
          </a:prstGeom>
          <a:solidFill>
            <a:srgbClr val="EEF2F7"/>
          </a:solidFill>
          <a:ln w="10478">
            <a:solidFill>
              <a:srgbClr val="64748B"/>
            </a:solidFill>
            <a:prstDash val="solid"/>
          </a:ln>
        </p:spPr>
        <p:txBody>
          <a:bodyPr/>
          <a:lstStyle/>
          <a:p>
            <a:endParaRPr lang="en-US" sz="1500"/>
          </a:p>
        </p:txBody>
      </p:sp>
      <p:sp>
        <p:nvSpPr>
          <p:cNvPr id="7" name="Rectangle 6">
            <a:extLst>
              <a:ext uri="{FF2B5EF4-FFF2-40B4-BE49-F238E27FC236}">
                <a16:creationId xmlns:a16="http://schemas.microsoft.com/office/drawing/2014/main" id="{D9F66AEF-8E78-B627-D904-EA67590AC0D8}"/>
              </a:ext>
            </a:extLst>
          </p:cNvPr>
          <p:cNvSpPr>
            <a:spLocks noGrp="1"/>
          </p:cNvSpPr>
          <p:nvPr/>
        </p:nvSpPr>
        <p:spPr>
          <a:xfrm>
            <a:off x="1507490" y="2620010"/>
            <a:ext cx="1743710" cy="338455"/>
          </a:xfrm>
          <a:prstGeom prst="rect">
            <a:avLst/>
          </a:prstGeom>
          <a:solidFill>
            <a:srgbClr val="000000">
              <a:alpha val="0"/>
            </a:srgbClr>
          </a:solidFill>
          <a:ln w="0">
            <a:solidFill>
              <a:srgbClr val="000000">
                <a:alpha val="0"/>
              </a:srgbClr>
            </a:solidFill>
            <a:prstDash val="solid"/>
          </a:ln>
        </p:spPr>
        <p:txBody>
          <a:bodyPr wrap="square" lIns="0" tIns="0" rIns="0" bIns="0" anchor="t">
            <a:noAutofit/>
          </a:bodyPr>
          <a:lstStyle/>
          <a:p>
            <a:pPr algn="ctr">
              <a:defRPr sz="1200" b="1">
                <a:solidFill>
                  <a:srgbClr val="64748B"/>
                </a:solidFill>
                <a:latin typeface="Aptos"/>
                <a:ea typeface="Aptos"/>
                <a:cs typeface="Aptos"/>
              </a:defRPr>
            </a:pPr>
            <a:r>
              <a:rPr sz="2000" b="1">
                <a:solidFill>
                  <a:srgbClr val="64748B"/>
                </a:solidFill>
                <a:latin typeface="Aptos"/>
              </a:rPr>
              <a:t>MPI ranks</a:t>
            </a:r>
            <a:endParaRPr lang="fr-FR" sz="2000" b="1">
              <a:solidFill>
                <a:srgbClr val="64748B"/>
              </a:solidFill>
              <a:latin typeface="Aptos"/>
              <a:ea typeface="Aptos"/>
              <a:cs typeface="Aptos"/>
            </a:endParaRPr>
          </a:p>
        </p:txBody>
      </p:sp>
      <p:sp>
        <p:nvSpPr>
          <p:cNvPr id="8" name="Rectangle 7">
            <a:extLst>
              <a:ext uri="{FF2B5EF4-FFF2-40B4-BE49-F238E27FC236}">
                <a16:creationId xmlns:a16="http://schemas.microsoft.com/office/drawing/2014/main" id="{2FACAFAB-F65D-F84C-B9DC-C73267A3C0CF}"/>
              </a:ext>
            </a:extLst>
          </p:cNvPr>
          <p:cNvSpPr>
            <a:spLocks noGrp="1"/>
          </p:cNvSpPr>
          <p:nvPr/>
        </p:nvSpPr>
        <p:spPr>
          <a:xfrm>
            <a:off x="1468120" y="3301365"/>
            <a:ext cx="1897063" cy="431483"/>
          </a:xfrm>
          <a:prstGeom prst="rect">
            <a:avLst/>
          </a:prstGeom>
          <a:solidFill>
            <a:srgbClr val="000000">
              <a:alpha val="0"/>
            </a:srgbClr>
          </a:solidFill>
          <a:ln w="0">
            <a:solidFill>
              <a:srgbClr val="000000">
                <a:alpha val="0"/>
              </a:srgbClr>
            </a:solidFill>
            <a:prstDash val="solid"/>
          </a:ln>
        </p:spPr>
        <p:txBody>
          <a:bodyPr wrap="square" lIns="0" tIns="0" rIns="0" bIns="0" anchor="t">
            <a:noAutofit/>
          </a:bodyPr>
          <a:lstStyle/>
          <a:p>
            <a:pPr algn="ctr">
              <a:defRPr sz="938" b="0">
                <a:solidFill>
                  <a:srgbClr val="111827"/>
                </a:solidFill>
                <a:latin typeface="Aptos"/>
                <a:ea typeface="Aptos"/>
                <a:cs typeface="Aptos"/>
              </a:defRPr>
            </a:pPr>
            <a:r>
              <a:rPr sz="1667">
                <a:solidFill>
                  <a:srgbClr val="111827"/>
                </a:solidFill>
                <a:latin typeface="Aptos"/>
              </a:rPr>
              <a:t>rank 0</a:t>
            </a:r>
            <a:endParaRPr lang="fr-FR" sz="1667">
              <a:solidFill>
                <a:srgbClr val="111827"/>
              </a:solidFill>
              <a:latin typeface="Aptos"/>
              <a:ea typeface="Aptos"/>
              <a:cs typeface="Aptos"/>
            </a:endParaRPr>
          </a:p>
          <a:p>
            <a:pPr algn="ctr"/>
            <a:r>
              <a:rPr sz="1667">
                <a:solidFill>
                  <a:srgbClr val="111827"/>
                </a:solidFill>
                <a:latin typeface="Aptos"/>
              </a:rPr>
              <a:t>rank 1</a:t>
            </a:r>
          </a:p>
          <a:p>
            <a:pPr algn="ctr"/>
            <a:r>
              <a:rPr sz="1667">
                <a:solidFill>
                  <a:srgbClr val="111827"/>
                </a:solidFill>
                <a:latin typeface="Aptos"/>
              </a:rPr>
              <a:t>rank 2</a:t>
            </a:r>
          </a:p>
        </p:txBody>
      </p:sp>
      <p:sp>
        <p:nvSpPr>
          <p:cNvPr id="9" name="Rectangle 8">
            <a:extLst>
              <a:ext uri="{FF2B5EF4-FFF2-40B4-BE49-F238E27FC236}">
                <a16:creationId xmlns:a16="http://schemas.microsoft.com/office/drawing/2014/main" id="{7667ED37-4EE7-4D22-49D5-FED3DB7CD3D7}"/>
              </a:ext>
            </a:extLst>
          </p:cNvPr>
          <p:cNvSpPr>
            <a:spLocks noGrp="1"/>
          </p:cNvSpPr>
          <p:nvPr/>
        </p:nvSpPr>
        <p:spPr>
          <a:xfrm flipV="1">
            <a:off x="3269933" y="3180715"/>
            <a:ext cx="400050" cy="10160"/>
          </a:xfrm>
          <a:prstGeom prst="rect">
            <a:avLst/>
          </a:prstGeom>
          <a:solidFill>
            <a:srgbClr val="000000">
              <a:alpha val="0"/>
            </a:srgbClr>
          </a:solidFill>
          <a:ln w="11430">
            <a:solidFill>
              <a:srgbClr val="94A3B8"/>
            </a:solidFill>
            <a:prstDash val="solid"/>
          </a:ln>
        </p:spPr>
        <p:txBody>
          <a:bodyPr/>
          <a:lstStyle/>
          <a:p>
            <a:endParaRPr lang="en-US" sz="1667"/>
          </a:p>
        </p:txBody>
      </p:sp>
      <p:sp>
        <p:nvSpPr>
          <p:cNvPr id="10" name="Rounded Rectangle 9">
            <a:extLst>
              <a:ext uri="{FF2B5EF4-FFF2-40B4-BE49-F238E27FC236}">
                <a16:creationId xmlns:a16="http://schemas.microsoft.com/office/drawing/2014/main" id="{7FA1AF13-2E79-A35A-7029-73B405CCEF9F}"/>
              </a:ext>
            </a:extLst>
          </p:cNvPr>
          <p:cNvSpPr>
            <a:spLocks noGrp="1"/>
          </p:cNvSpPr>
          <p:nvPr/>
        </p:nvSpPr>
        <p:spPr>
          <a:xfrm>
            <a:off x="3669983" y="2608580"/>
            <a:ext cx="1864043" cy="1784985"/>
          </a:xfrm>
          <a:prstGeom prst="roundRect">
            <a:avLst>
              <a:gd name="adj" fmla="val 5333"/>
            </a:avLst>
          </a:prstGeom>
          <a:solidFill>
            <a:srgbClr val="E5F6F2"/>
          </a:solidFill>
          <a:ln w="10478">
            <a:solidFill>
              <a:srgbClr val="2A9D8F"/>
            </a:solidFill>
            <a:prstDash val="solid"/>
          </a:ln>
        </p:spPr>
        <p:txBody>
          <a:bodyPr/>
          <a:lstStyle/>
          <a:p>
            <a:endParaRPr lang="en-US" sz="1500"/>
          </a:p>
        </p:txBody>
      </p:sp>
      <p:sp>
        <p:nvSpPr>
          <p:cNvPr id="11" name="Rectangle 10">
            <a:extLst>
              <a:ext uri="{FF2B5EF4-FFF2-40B4-BE49-F238E27FC236}">
                <a16:creationId xmlns:a16="http://schemas.microsoft.com/office/drawing/2014/main" id="{7BD2AC50-96D6-FF61-3600-A139E379223E}"/>
              </a:ext>
            </a:extLst>
          </p:cNvPr>
          <p:cNvSpPr>
            <a:spLocks noGrp="1"/>
          </p:cNvSpPr>
          <p:nvPr/>
        </p:nvSpPr>
        <p:spPr>
          <a:xfrm>
            <a:off x="3664902" y="2675890"/>
            <a:ext cx="1801813" cy="250825"/>
          </a:xfrm>
          <a:prstGeom prst="rect">
            <a:avLst/>
          </a:prstGeom>
          <a:solidFill>
            <a:srgbClr val="000000">
              <a:alpha val="0"/>
            </a:srgbClr>
          </a:solidFill>
          <a:ln w="0">
            <a:solidFill>
              <a:srgbClr val="000000">
                <a:alpha val="0"/>
              </a:srgbClr>
            </a:solidFill>
            <a:prstDash val="solid"/>
          </a:ln>
        </p:spPr>
        <p:txBody>
          <a:bodyPr wrap="square" lIns="0" tIns="0" rIns="0" bIns="0" anchor="t">
            <a:noAutofit/>
          </a:bodyPr>
          <a:lstStyle/>
          <a:p>
            <a:pPr algn="ctr">
              <a:defRPr sz="1200" b="1">
                <a:solidFill>
                  <a:srgbClr val="2A9D8F"/>
                </a:solidFill>
                <a:latin typeface="Aptos"/>
                <a:ea typeface="Aptos"/>
                <a:cs typeface="Aptos"/>
              </a:defRPr>
            </a:pPr>
            <a:r>
              <a:rPr sz="2000" b="1">
                <a:solidFill>
                  <a:srgbClr val="2A9D8F"/>
                </a:solidFill>
                <a:latin typeface="Aptos"/>
              </a:rPr>
              <a:t>CXL memory pool</a:t>
            </a:r>
            <a:endParaRPr lang="fr-FR" sz="2000" b="1">
              <a:solidFill>
                <a:srgbClr val="2A9D8F"/>
              </a:solidFill>
              <a:latin typeface="Aptos"/>
              <a:ea typeface="Aptos"/>
              <a:cs typeface="Aptos"/>
            </a:endParaRPr>
          </a:p>
        </p:txBody>
      </p:sp>
      <p:sp>
        <p:nvSpPr>
          <p:cNvPr id="12" name="Rectangle 11">
            <a:extLst>
              <a:ext uri="{FF2B5EF4-FFF2-40B4-BE49-F238E27FC236}">
                <a16:creationId xmlns:a16="http://schemas.microsoft.com/office/drawing/2014/main" id="{CD6AD1EC-E03A-526C-DF5C-58FA440E2FA7}"/>
              </a:ext>
            </a:extLst>
          </p:cNvPr>
          <p:cNvSpPr>
            <a:spLocks noGrp="1"/>
          </p:cNvSpPr>
          <p:nvPr/>
        </p:nvSpPr>
        <p:spPr>
          <a:xfrm>
            <a:off x="3602673" y="3321050"/>
            <a:ext cx="1973263" cy="533083"/>
          </a:xfrm>
          <a:prstGeom prst="rect">
            <a:avLst/>
          </a:prstGeom>
          <a:solidFill>
            <a:srgbClr val="000000">
              <a:alpha val="0"/>
            </a:srgbClr>
          </a:solidFill>
          <a:ln w="0">
            <a:solidFill>
              <a:srgbClr val="000000">
                <a:alpha val="0"/>
              </a:srgbClr>
            </a:solidFill>
            <a:prstDash val="solid"/>
          </a:ln>
        </p:spPr>
        <p:txBody>
          <a:bodyPr wrap="square" lIns="0" tIns="0" rIns="0" bIns="0" anchor="t">
            <a:noAutofit/>
          </a:bodyPr>
          <a:lstStyle/>
          <a:p>
            <a:pPr algn="ctr">
              <a:defRPr sz="938" b="0">
                <a:solidFill>
                  <a:srgbClr val="111827"/>
                </a:solidFill>
                <a:latin typeface="Aptos"/>
                <a:ea typeface="Aptos"/>
                <a:cs typeface="Aptos"/>
              </a:defRPr>
            </a:pPr>
            <a:r>
              <a:rPr lang="en-US" sz="1667">
                <a:solidFill>
                  <a:srgbClr val="111827"/>
                </a:solidFill>
                <a:latin typeface="Aptos"/>
              </a:rPr>
              <a:t>Avoid data copies; </a:t>
            </a:r>
            <a:r>
              <a:rPr sz="1667">
                <a:solidFill>
                  <a:srgbClr val="111827"/>
                </a:solidFill>
                <a:latin typeface="Aptos"/>
              </a:rPr>
              <a:t>s</a:t>
            </a:r>
            <a:r>
              <a:rPr lang="en-US" sz="1667">
                <a:solidFill>
                  <a:srgbClr val="111827"/>
                </a:solidFill>
                <a:latin typeface="Aptos"/>
              </a:rPr>
              <a:t>h</a:t>
            </a:r>
            <a:r>
              <a:rPr sz="1667">
                <a:solidFill>
                  <a:srgbClr val="111827"/>
                </a:solidFill>
                <a:latin typeface="Aptos"/>
              </a:rPr>
              <a:t>ared buffers</a:t>
            </a:r>
            <a:endParaRPr lang="fr-FR" sz="1667">
              <a:solidFill>
                <a:srgbClr val="111827"/>
              </a:solidFill>
              <a:latin typeface="Aptos"/>
              <a:ea typeface="Aptos"/>
              <a:cs typeface="Aptos"/>
            </a:endParaRPr>
          </a:p>
          <a:p>
            <a:pPr algn="ctr"/>
            <a:r>
              <a:rPr sz="1667">
                <a:solidFill>
                  <a:srgbClr val="111827"/>
                </a:solidFill>
                <a:latin typeface="Aptos"/>
              </a:rPr>
              <a:t>collective scratch</a:t>
            </a:r>
          </a:p>
          <a:p>
            <a:pPr algn="ctr"/>
            <a:r>
              <a:rPr sz="1667">
                <a:solidFill>
                  <a:srgbClr val="111827"/>
                </a:solidFill>
                <a:latin typeface="Aptos"/>
              </a:rPr>
              <a:t>halo regions</a:t>
            </a:r>
          </a:p>
        </p:txBody>
      </p:sp>
      <p:sp>
        <p:nvSpPr>
          <p:cNvPr id="13" name="Rectangle 12">
            <a:extLst>
              <a:ext uri="{FF2B5EF4-FFF2-40B4-BE49-F238E27FC236}">
                <a16:creationId xmlns:a16="http://schemas.microsoft.com/office/drawing/2014/main" id="{5D9F4789-DF87-09D7-F824-335081FC7F7B}"/>
              </a:ext>
            </a:extLst>
          </p:cNvPr>
          <p:cNvSpPr>
            <a:spLocks noGrp="1"/>
          </p:cNvSpPr>
          <p:nvPr/>
        </p:nvSpPr>
        <p:spPr>
          <a:xfrm>
            <a:off x="5549265" y="3190875"/>
            <a:ext cx="303530" cy="20320"/>
          </a:xfrm>
          <a:prstGeom prst="rect">
            <a:avLst/>
          </a:prstGeom>
          <a:solidFill>
            <a:srgbClr val="000000">
              <a:alpha val="0"/>
            </a:srgbClr>
          </a:solidFill>
          <a:ln w="11430">
            <a:solidFill>
              <a:srgbClr val="94A3B8"/>
            </a:solidFill>
            <a:prstDash val="solid"/>
          </a:ln>
        </p:spPr>
        <p:txBody>
          <a:bodyPr/>
          <a:lstStyle/>
          <a:p>
            <a:endParaRPr lang="en-US" sz="1667"/>
          </a:p>
        </p:txBody>
      </p:sp>
      <p:sp>
        <p:nvSpPr>
          <p:cNvPr id="14" name="Rounded Rectangle 13">
            <a:extLst>
              <a:ext uri="{FF2B5EF4-FFF2-40B4-BE49-F238E27FC236}">
                <a16:creationId xmlns:a16="http://schemas.microsoft.com/office/drawing/2014/main" id="{6C325B88-C5E6-D3E4-49F1-0593F5E88E33}"/>
              </a:ext>
            </a:extLst>
          </p:cNvPr>
          <p:cNvSpPr>
            <a:spLocks noGrp="1"/>
          </p:cNvSpPr>
          <p:nvPr/>
        </p:nvSpPr>
        <p:spPr>
          <a:xfrm>
            <a:off x="5862955" y="2603500"/>
            <a:ext cx="1726883" cy="1795145"/>
          </a:xfrm>
          <a:prstGeom prst="roundRect">
            <a:avLst>
              <a:gd name="adj" fmla="val 5333"/>
            </a:avLst>
          </a:prstGeom>
          <a:solidFill>
            <a:srgbClr val="EAF2FF"/>
          </a:solidFill>
          <a:ln w="10478">
            <a:solidFill>
              <a:srgbClr val="2563C6"/>
            </a:solidFill>
            <a:prstDash val="solid"/>
          </a:ln>
        </p:spPr>
        <p:txBody>
          <a:bodyPr/>
          <a:lstStyle/>
          <a:p>
            <a:endParaRPr lang="en-US" sz="1500"/>
          </a:p>
        </p:txBody>
      </p:sp>
      <p:sp>
        <p:nvSpPr>
          <p:cNvPr id="15" name="Rectangle 14">
            <a:extLst>
              <a:ext uri="{FF2B5EF4-FFF2-40B4-BE49-F238E27FC236}">
                <a16:creationId xmlns:a16="http://schemas.microsoft.com/office/drawing/2014/main" id="{E0B03A48-70D6-511B-2E38-9A596EEFDDCD}"/>
              </a:ext>
            </a:extLst>
          </p:cNvPr>
          <p:cNvSpPr>
            <a:spLocks noGrp="1"/>
          </p:cNvSpPr>
          <p:nvPr/>
        </p:nvSpPr>
        <p:spPr>
          <a:xfrm>
            <a:off x="5964555" y="2680970"/>
            <a:ext cx="1428750" cy="206375"/>
          </a:xfrm>
          <a:prstGeom prst="rect">
            <a:avLst/>
          </a:prstGeom>
          <a:solidFill>
            <a:srgbClr val="000000">
              <a:alpha val="0"/>
            </a:srgbClr>
          </a:solidFill>
          <a:ln w="0">
            <a:solidFill>
              <a:srgbClr val="000000">
                <a:alpha val="0"/>
              </a:srgbClr>
            </a:solidFill>
            <a:prstDash val="solid"/>
          </a:ln>
        </p:spPr>
        <p:txBody>
          <a:bodyPr wrap="square" lIns="0" tIns="0" rIns="0" bIns="0" anchor="t">
            <a:noAutofit/>
          </a:bodyPr>
          <a:lstStyle/>
          <a:p>
            <a:pPr algn="ctr">
              <a:defRPr sz="1200" b="1">
                <a:solidFill>
                  <a:srgbClr val="2563C6"/>
                </a:solidFill>
                <a:latin typeface="Aptos"/>
                <a:ea typeface="Aptos"/>
                <a:cs typeface="Aptos"/>
              </a:defRPr>
            </a:pPr>
            <a:r>
              <a:rPr sz="2000" b="1">
                <a:solidFill>
                  <a:srgbClr val="2563C6"/>
                </a:solidFill>
                <a:latin typeface="Aptos"/>
              </a:rPr>
              <a:t>MPI runtime</a:t>
            </a:r>
            <a:endParaRPr lang="fr-FR" sz="2000" b="1">
              <a:solidFill>
                <a:srgbClr val="2563C6"/>
              </a:solidFill>
              <a:latin typeface="Aptos"/>
              <a:ea typeface="Aptos"/>
              <a:cs typeface="Aptos"/>
            </a:endParaRPr>
          </a:p>
        </p:txBody>
      </p:sp>
      <p:sp>
        <p:nvSpPr>
          <p:cNvPr id="16" name="Rectangle 15">
            <a:extLst>
              <a:ext uri="{FF2B5EF4-FFF2-40B4-BE49-F238E27FC236}">
                <a16:creationId xmlns:a16="http://schemas.microsoft.com/office/drawing/2014/main" id="{E917FEA9-BC41-26B1-696C-70E9CD5C406F}"/>
              </a:ext>
            </a:extLst>
          </p:cNvPr>
          <p:cNvSpPr>
            <a:spLocks noGrp="1"/>
          </p:cNvSpPr>
          <p:nvPr/>
        </p:nvSpPr>
        <p:spPr>
          <a:xfrm>
            <a:off x="5909945" y="3408045"/>
            <a:ext cx="1632903" cy="736283"/>
          </a:xfrm>
          <a:prstGeom prst="rect">
            <a:avLst/>
          </a:prstGeom>
          <a:solidFill>
            <a:srgbClr val="000000">
              <a:alpha val="0"/>
            </a:srgbClr>
          </a:solidFill>
          <a:ln w="0">
            <a:solidFill>
              <a:srgbClr val="000000">
                <a:alpha val="0"/>
              </a:srgbClr>
            </a:solidFill>
            <a:prstDash val="solid"/>
          </a:ln>
        </p:spPr>
        <p:txBody>
          <a:bodyPr wrap="square" lIns="0" tIns="0" rIns="0" bIns="0" anchor="t">
            <a:noAutofit/>
          </a:bodyPr>
          <a:lstStyle/>
          <a:p>
            <a:pPr algn="ctr">
              <a:defRPr sz="938" b="0">
                <a:solidFill>
                  <a:srgbClr val="111827"/>
                </a:solidFill>
                <a:latin typeface="Aptos"/>
                <a:ea typeface="Aptos"/>
                <a:cs typeface="Aptos"/>
              </a:defRPr>
            </a:pPr>
            <a:r>
              <a:rPr sz="1667">
                <a:solidFill>
                  <a:srgbClr val="111827"/>
                </a:solidFill>
                <a:latin typeface="Aptos"/>
              </a:rPr>
              <a:t>collectives</a:t>
            </a:r>
            <a:endParaRPr lang="en-US" sz="1667">
              <a:solidFill>
                <a:srgbClr val="111827"/>
              </a:solidFill>
              <a:latin typeface="Aptos"/>
              <a:ea typeface="Aptos"/>
              <a:cs typeface="Aptos"/>
            </a:endParaRPr>
          </a:p>
          <a:p>
            <a:pPr algn="ctr"/>
            <a:r>
              <a:rPr sz="1667">
                <a:solidFill>
                  <a:srgbClr val="111827"/>
                </a:solidFill>
                <a:latin typeface="Aptos"/>
              </a:rPr>
              <a:t>RMA windows</a:t>
            </a:r>
          </a:p>
          <a:p>
            <a:pPr algn="ctr"/>
            <a:r>
              <a:rPr sz="1667">
                <a:solidFill>
                  <a:srgbClr val="111827"/>
                </a:solidFill>
                <a:latin typeface="Aptos"/>
              </a:rPr>
              <a:t>synchronization</a:t>
            </a:r>
          </a:p>
        </p:txBody>
      </p:sp>
      <p:sp>
        <p:nvSpPr>
          <p:cNvPr id="17" name="Rectangle 16">
            <a:extLst>
              <a:ext uri="{FF2B5EF4-FFF2-40B4-BE49-F238E27FC236}">
                <a16:creationId xmlns:a16="http://schemas.microsoft.com/office/drawing/2014/main" id="{25A5051C-1F1C-C190-EF3B-69D2EB04F510}"/>
              </a:ext>
            </a:extLst>
          </p:cNvPr>
          <p:cNvSpPr>
            <a:spLocks noGrp="1"/>
          </p:cNvSpPr>
          <p:nvPr/>
        </p:nvSpPr>
        <p:spPr>
          <a:xfrm>
            <a:off x="7559358" y="3190875"/>
            <a:ext cx="476250" cy="0"/>
          </a:xfrm>
          <a:prstGeom prst="rect">
            <a:avLst/>
          </a:prstGeom>
          <a:solidFill>
            <a:srgbClr val="000000">
              <a:alpha val="0"/>
            </a:srgbClr>
          </a:solidFill>
          <a:ln w="11430">
            <a:solidFill>
              <a:srgbClr val="94A3B8"/>
            </a:solidFill>
            <a:prstDash val="solid"/>
          </a:ln>
        </p:spPr>
        <p:txBody>
          <a:bodyPr/>
          <a:lstStyle/>
          <a:p>
            <a:endParaRPr lang="en-US" sz="1667"/>
          </a:p>
        </p:txBody>
      </p:sp>
      <p:sp>
        <p:nvSpPr>
          <p:cNvPr id="18" name="Rounded Rectangle 17">
            <a:extLst>
              <a:ext uri="{FF2B5EF4-FFF2-40B4-BE49-F238E27FC236}">
                <a16:creationId xmlns:a16="http://schemas.microsoft.com/office/drawing/2014/main" id="{96E04168-8DED-089C-9319-E0FAFDDEB60D}"/>
              </a:ext>
            </a:extLst>
          </p:cNvPr>
          <p:cNvSpPr>
            <a:spLocks noGrp="1"/>
          </p:cNvSpPr>
          <p:nvPr/>
        </p:nvSpPr>
        <p:spPr>
          <a:xfrm>
            <a:off x="8035608" y="2603500"/>
            <a:ext cx="1731963" cy="1805305"/>
          </a:xfrm>
          <a:prstGeom prst="roundRect">
            <a:avLst>
              <a:gd name="adj" fmla="val 5333"/>
            </a:avLst>
          </a:prstGeom>
          <a:solidFill>
            <a:srgbClr val="FFF3D7"/>
          </a:solidFill>
          <a:ln w="10478">
            <a:solidFill>
              <a:srgbClr val="F59E0B"/>
            </a:solidFill>
            <a:prstDash val="solid"/>
          </a:ln>
        </p:spPr>
        <p:txBody>
          <a:bodyPr/>
          <a:lstStyle/>
          <a:p>
            <a:endParaRPr lang="en-US" sz="1500"/>
          </a:p>
        </p:txBody>
      </p:sp>
      <p:sp>
        <p:nvSpPr>
          <p:cNvPr id="19" name="Rectangle 18">
            <a:extLst>
              <a:ext uri="{FF2B5EF4-FFF2-40B4-BE49-F238E27FC236}">
                <a16:creationId xmlns:a16="http://schemas.microsoft.com/office/drawing/2014/main" id="{8F44C95E-1B4E-AA7F-DC12-2765B6D814B0}"/>
              </a:ext>
            </a:extLst>
          </p:cNvPr>
          <p:cNvSpPr>
            <a:spLocks noGrp="1"/>
          </p:cNvSpPr>
          <p:nvPr/>
        </p:nvSpPr>
        <p:spPr>
          <a:xfrm>
            <a:off x="8162608" y="2691130"/>
            <a:ext cx="1428750" cy="206375"/>
          </a:xfrm>
          <a:prstGeom prst="rect">
            <a:avLst/>
          </a:prstGeom>
          <a:solidFill>
            <a:srgbClr val="000000">
              <a:alpha val="0"/>
            </a:srgbClr>
          </a:solidFill>
          <a:ln w="0">
            <a:solidFill>
              <a:srgbClr val="000000">
                <a:alpha val="0"/>
              </a:srgbClr>
            </a:solidFill>
            <a:prstDash val="solid"/>
          </a:ln>
        </p:spPr>
        <p:txBody>
          <a:bodyPr wrap="square" lIns="0" tIns="0" rIns="0" bIns="0" anchor="t">
            <a:noAutofit/>
          </a:bodyPr>
          <a:lstStyle/>
          <a:p>
            <a:pPr algn="ctr">
              <a:defRPr sz="1200" b="1">
                <a:solidFill>
                  <a:srgbClr val="F59E0B"/>
                </a:solidFill>
                <a:latin typeface="Aptos"/>
                <a:ea typeface="Aptos"/>
                <a:cs typeface="Aptos"/>
              </a:defRPr>
            </a:pPr>
            <a:r>
              <a:rPr sz="2000" b="1">
                <a:solidFill>
                  <a:srgbClr val="F59E0B"/>
                </a:solidFill>
                <a:latin typeface="Aptos"/>
              </a:rPr>
              <a:t>HPC app</a:t>
            </a:r>
            <a:endParaRPr lang="fr-FR" sz="2000" b="1">
              <a:solidFill>
                <a:srgbClr val="F59E0B"/>
              </a:solidFill>
              <a:latin typeface="Aptos"/>
              <a:ea typeface="Aptos"/>
              <a:cs typeface="Aptos"/>
            </a:endParaRPr>
          </a:p>
        </p:txBody>
      </p:sp>
      <p:sp>
        <p:nvSpPr>
          <p:cNvPr id="20" name="Rectangle 19">
            <a:extLst>
              <a:ext uri="{FF2B5EF4-FFF2-40B4-BE49-F238E27FC236}">
                <a16:creationId xmlns:a16="http://schemas.microsoft.com/office/drawing/2014/main" id="{964996A0-7BFB-B4F1-16D4-358C47898672}"/>
              </a:ext>
            </a:extLst>
          </p:cNvPr>
          <p:cNvSpPr>
            <a:spLocks noGrp="1"/>
          </p:cNvSpPr>
          <p:nvPr/>
        </p:nvSpPr>
        <p:spPr>
          <a:xfrm>
            <a:off x="8163878" y="3377565"/>
            <a:ext cx="1495743" cy="832803"/>
          </a:xfrm>
          <a:prstGeom prst="rect">
            <a:avLst/>
          </a:prstGeom>
          <a:solidFill>
            <a:srgbClr val="000000">
              <a:alpha val="0"/>
            </a:srgbClr>
          </a:solidFill>
          <a:ln w="0">
            <a:solidFill>
              <a:srgbClr val="000000">
                <a:alpha val="0"/>
              </a:srgbClr>
            </a:solidFill>
            <a:prstDash val="solid"/>
          </a:ln>
        </p:spPr>
        <p:txBody>
          <a:bodyPr wrap="square" lIns="0" tIns="0" rIns="0" bIns="0" anchor="t">
            <a:noAutofit/>
          </a:bodyPr>
          <a:lstStyle/>
          <a:p>
            <a:pPr algn="ctr">
              <a:defRPr sz="938" b="0">
                <a:solidFill>
                  <a:srgbClr val="111827"/>
                </a:solidFill>
                <a:latin typeface="Aptos"/>
                <a:ea typeface="Aptos"/>
                <a:cs typeface="Aptos"/>
              </a:defRPr>
            </a:pPr>
            <a:r>
              <a:rPr sz="1667">
                <a:solidFill>
                  <a:srgbClr val="111827"/>
                </a:solidFill>
                <a:latin typeface="Aptos"/>
              </a:rPr>
              <a:t>stencil / graph</a:t>
            </a:r>
            <a:endParaRPr lang="fr-FR" sz="1667">
              <a:solidFill>
                <a:srgbClr val="111827"/>
              </a:solidFill>
              <a:latin typeface="Aptos"/>
              <a:ea typeface="Aptos"/>
              <a:cs typeface="Aptos"/>
            </a:endParaRPr>
          </a:p>
          <a:p>
            <a:pPr algn="ctr"/>
            <a:r>
              <a:rPr sz="1667">
                <a:solidFill>
                  <a:srgbClr val="111827"/>
                </a:solidFill>
                <a:latin typeface="Aptos"/>
              </a:rPr>
              <a:t>simulation</a:t>
            </a:r>
          </a:p>
          <a:p>
            <a:pPr algn="ctr"/>
            <a:r>
              <a:rPr sz="1667">
                <a:solidFill>
                  <a:srgbClr val="111827"/>
                </a:solidFill>
                <a:latin typeface="Aptos"/>
              </a:rPr>
              <a:t>checkpoint</a:t>
            </a:r>
          </a:p>
        </p:txBody>
      </p:sp>
      <p:sp>
        <p:nvSpPr>
          <p:cNvPr id="21" name="Rounded Rectangle 20">
            <a:extLst>
              <a:ext uri="{FF2B5EF4-FFF2-40B4-BE49-F238E27FC236}">
                <a16:creationId xmlns:a16="http://schemas.microsoft.com/office/drawing/2014/main" id="{AB4DCED7-1783-A6E6-1199-035838FD4CB9}"/>
              </a:ext>
            </a:extLst>
          </p:cNvPr>
          <p:cNvSpPr>
            <a:spLocks noGrp="1"/>
          </p:cNvSpPr>
          <p:nvPr/>
        </p:nvSpPr>
        <p:spPr>
          <a:xfrm>
            <a:off x="1143000" y="4732655"/>
            <a:ext cx="3097848" cy="1356360"/>
          </a:xfrm>
          <a:prstGeom prst="roundRect">
            <a:avLst>
              <a:gd name="adj" fmla="val 7143"/>
            </a:avLst>
          </a:prstGeom>
          <a:solidFill>
            <a:srgbClr val="FFF3D7"/>
          </a:solidFill>
          <a:ln w="10478">
            <a:solidFill>
              <a:srgbClr val="F59E0B"/>
            </a:solidFill>
            <a:prstDash val="solid"/>
          </a:ln>
        </p:spPr>
        <p:txBody>
          <a:bodyPr/>
          <a:lstStyle/>
          <a:p>
            <a:endParaRPr lang="en-US" sz="1500"/>
          </a:p>
        </p:txBody>
      </p:sp>
      <p:sp>
        <p:nvSpPr>
          <p:cNvPr id="22" name="Rectangle 21">
            <a:extLst>
              <a:ext uri="{FF2B5EF4-FFF2-40B4-BE49-F238E27FC236}">
                <a16:creationId xmlns:a16="http://schemas.microsoft.com/office/drawing/2014/main" id="{BDAD0F28-0206-67EE-17F5-98B7F8A8C6D0}"/>
              </a:ext>
            </a:extLst>
          </p:cNvPr>
          <p:cNvSpPr>
            <a:spLocks noGrp="1"/>
          </p:cNvSpPr>
          <p:nvPr/>
        </p:nvSpPr>
        <p:spPr>
          <a:xfrm>
            <a:off x="1245235" y="4779010"/>
            <a:ext cx="2492058" cy="212090"/>
          </a:xfrm>
          <a:prstGeom prst="rect">
            <a:avLst/>
          </a:prstGeom>
          <a:solidFill>
            <a:srgbClr val="000000">
              <a:alpha val="0"/>
            </a:srgbClr>
          </a:solidFill>
          <a:ln w="0">
            <a:solidFill>
              <a:srgbClr val="000000">
                <a:alpha val="0"/>
              </a:srgbClr>
            </a:solidFill>
            <a:prstDash val="solid"/>
          </a:ln>
        </p:spPr>
        <p:txBody>
          <a:bodyPr wrap="none" lIns="0" tIns="0" rIns="0" bIns="0" anchor="ctr">
            <a:noAutofit/>
          </a:bodyPr>
          <a:lstStyle/>
          <a:p>
            <a:pPr algn="l">
              <a:defRPr sz="1275" b="1">
                <a:solidFill>
                  <a:srgbClr val="F59E0B"/>
                </a:solidFill>
                <a:latin typeface="Aptos"/>
                <a:ea typeface="Aptos"/>
                <a:cs typeface="Aptos"/>
              </a:defRPr>
            </a:pPr>
            <a:r>
              <a:rPr sz="2000" b="1">
                <a:solidFill>
                  <a:srgbClr val="F59E0B"/>
                </a:solidFill>
                <a:latin typeface="Aptos"/>
              </a:rPr>
              <a:t>Killer app candidate</a:t>
            </a:r>
            <a:endParaRPr lang="fr-FR" sz="2000" b="1">
              <a:solidFill>
                <a:srgbClr val="F59E0B"/>
              </a:solidFill>
              <a:latin typeface="Aptos"/>
              <a:ea typeface="Aptos"/>
              <a:cs typeface="Aptos"/>
            </a:endParaRPr>
          </a:p>
        </p:txBody>
      </p:sp>
      <p:sp>
        <p:nvSpPr>
          <p:cNvPr id="23" name="Rectangle 22">
            <a:extLst>
              <a:ext uri="{FF2B5EF4-FFF2-40B4-BE49-F238E27FC236}">
                <a16:creationId xmlns:a16="http://schemas.microsoft.com/office/drawing/2014/main" id="{710885E8-62FA-801B-4CAB-C92694D72D5E}"/>
              </a:ext>
            </a:extLst>
          </p:cNvPr>
          <p:cNvSpPr>
            <a:spLocks noGrp="1"/>
          </p:cNvSpPr>
          <p:nvPr/>
        </p:nvSpPr>
        <p:spPr>
          <a:xfrm>
            <a:off x="1240155" y="5060950"/>
            <a:ext cx="2903538" cy="577215"/>
          </a:xfrm>
          <a:prstGeom prst="rect">
            <a:avLst/>
          </a:prstGeom>
          <a:solidFill>
            <a:srgbClr val="000000">
              <a:alpha val="0"/>
            </a:srgbClr>
          </a:solidFill>
          <a:ln w="0">
            <a:solidFill>
              <a:srgbClr val="000000">
                <a:alpha val="0"/>
              </a:srgbClr>
            </a:solidFill>
            <a:prstDash val="solid"/>
          </a:ln>
        </p:spPr>
        <p:txBody>
          <a:bodyPr wrap="square" lIns="0" tIns="0" rIns="0" bIns="0" anchor="t">
            <a:noAutofit/>
          </a:bodyPr>
          <a:lstStyle/>
          <a:p>
            <a:pPr algn="l">
              <a:defRPr sz="975" b="0">
                <a:solidFill>
                  <a:srgbClr val="64748B"/>
                </a:solidFill>
                <a:latin typeface="Aptos"/>
                <a:ea typeface="Aptos"/>
                <a:cs typeface="Aptos"/>
              </a:defRPr>
            </a:pPr>
            <a:r>
              <a:rPr sz="1667">
                <a:solidFill>
                  <a:srgbClr val="64748B"/>
                </a:solidFill>
                <a:latin typeface="Aptos"/>
              </a:rPr>
              <a:t>large MPI/HPC jobs with collective scratch, halo exchange, shared input data, and checkpoint/restart staging</a:t>
            </a:r>
          </a:p>
        </p:txBody>
      </p:sp>
      <p:sp>
        <p:nvSpPr>
          <p:cNvPr id="24" name="Rounded Rectangle 23">
            <a:extLst>
              <a:ext uri="{FF2B5EF4-FFF2-40B4-BE49-F238E27FC236}">
                <a16:creationId xmlns:a16="http://schemas.microsoft.com/office/drawing/2014/main" id="{90A75732-C9DB-40DC-25C3-6D7CC3C620AA}"/>
              </a:ext>
            </a:extLst>
          </p:cNvPr>
          <p:cNvSpPr>
            <a:spLocks noGrp="1"/>
          </p:cNvSpPr>
          <p:nvPr/>
        </p:nvSpPr>
        <p:spPr>
          <a:xfrm>
            <a:off x="4469765" y="4732655"/>
            <a:ext cx="3219768" cy="1361440"/>
          </a:xfrm>
          <a:prstGeom prst="roundRect">
            <a:avLst>
              <a:gd name="adj" fmla="val 7143"/>
            </a:avLst>
          </a:prstGeom>
          <a:solidFill>
            <a:srgbClr val="E5F6F2"/>
          </a:solidFill>
          <a:ln w="10478">
            <a:solidFill>
              <a:srgbClr val="2A9D8F"/>
            </a:solidFill>
            <a:prstDash val="solid"/>
          </a:ln>
        </p:spPr>
        <p:txBody>
          <a:bodyPr/>
          <a:lstStyle/>
          <a:p>
            <a:endParaRPr lang="en-US" sz="1500"/>
          </a:p>
        </p:txBody>
      </p:sp>
      <p:sp>
        <p:nvSpPr>
          <p:cNvPr id="25" name="Rectangle 24">
            <a:extLst>
              <a:ext uri="{FF2B5EF4-FFF2-40B4-BE49-F238E27FC236}">
                <a16:creationId xmlns:a16="http://schemas.microsoft.com/office/drawing/2014/main" id="{C6C6DEC2-6337-5744-FBAB-0BE27CC4CD80}"/>
              </a:ext>
            </a:extLst>
          </p:cNvPr>
          <p:cNvSpPr>
            <a:spLocks noGrp="1"/>
          </p:cNvSpPr>
          <p:nvPr/>
        </p:nvSpPr>
        <p:spPr>
          <a:xfrm>
            <a:off x="4572000" y="4789170"/>
            <a:ext cx="2624138" cy="207010"/>
          </a:xfrm>
          <a:prstGeom prst="rect">
            <a:avLst/>
          </a:prstGeom>
          <a:solidFill>
            <a:srgbClr val="000000">
              <a:alpha val="0"/>
            </a:srgbClr>
          </a:solidFill>
          <a:ln w="0">
            <a:solidFill>
              <a:srgbClr val="000000">
                <a:alpha val="0"/>
              </a:srgbClr>
            </a:solidFill>
            <a:prstDash val="solid"/>
          </a:ln>
        </p:spPr>
        <p:txBody>
          <a:bodyPr wrap="none" lIns="0" tIns="0" rIns="0" bIns="0" anchor="ctr">
            <a:noAutofit/>
          </a:bodyPr>
          <a:lstStyle/>
          <a:p>
            <a:pPr algn="l">
              <a:defRPr sz="1275" b="1">
                <a:solidFill>
                  <a:srgbClr val="2A9D8F"/>
                </a:solidFill>
                <a:latin typeface="Aptos"/>
                <a:ea typeface="Aptos"/>
                <a:cs typeface="Aptos"/>
              </a:defRPr>
            </a:pPr>
            <a:r>
              <a:rPr sz="2000" b="1">
                <a:solidFill>
                  <a:srgbClr val="2A9D8F"/>
                </a:solidFill>
                <a:latin typeface="Aptos"/>
              </a:rPr>
              <a:t>What CXL can improve</a:t>
            </a:r>
            <a:endParaRPr lang="fr-FR" sz="2000" b="1">
              <a:solidFill>
                <a:srgbClr val="2A9D8F"/>
              </a:solidFill>
              <a:latin typeface="Aptos"/>
              <a:ea typeface="Aptos"/>
              <a:cs typeface="Aptos"/>
            </a:endParaRPr>
          </a:p>
        </p:txBody>
      </p:sp>
      <p:sp>
        <p:nvSpPr>
          <p:cNvPr id="26" name="Rectangle 25">
            <a:extLst>
              <a:ext uri="{FF2B5EF4-FFF2-40B4-BE49-F238E27FC236}">
                <a16:creationId xmlns:a16="http://schemas.microsoft.com/office/drawing/2014/main" id="{9E544F74-0BC3-89C4-D62F-D0544AE331C7}"/>
              </a:ext>
            </a:extLst>
          </p:cNvPr>
          <p:cNvSpPr>
            <a:spLocks noGrp="1"/>
          </p:cNvSpPr>
          <p:nvPr/>
        </p:nvSpPr>
        <p:spPr>
          <a:xfrm>
            <a:off x="4587240" y="5060950"/>
            <a:ext cx="3127058" cy="455295"/>
          </a:xfrm>
          <a:prstGeom prst="rect">
            <a:avLst/>
          </a:prstGeom>
          <a:solidFill>
            <a:srgbClr val="000000">
              <a:alpha val="0"/>
            </a:srgbClr>
          </a:solidFill>
          <a:ln w="0">
            <a:solidFill>
              <a:srgbClr val="000000">
                <a:alpha val="0"/>
              </a:srgbClr>
            </a:solidFill>
            <a:prstDash val="solid"/>
          </a:ln>
        </p:spPr>
        <p:txBody>
          <a:bodyPr wrap="square" lIns="0" tIns="0" rIns="0" bIns="0" anchor="t">
            <a:noAutofit/>
          </a:bodyPr>
          <a:lstStyle/>
          <a:p>
            <a:pPr algn="l">
              <a:defRPr sz="975" b="0">
                <a:solidFill>
                  <a:srgbClr val="64748B"/>
                </a:solidFill>
                <a:latin typeface="Aptos"/>
                <a:ea typeface="Aptos"/>
                <a:cs typeface="Aptos"/>
              </a:defRPr>
            </a:pPr>
            <a:r>
              <a:rPr sz="1667">
                <a:solidFill>
                  <a:srgbClr val="64748B"/>
                </a:solidFill>
                <a:latin typeface="Aptos"/>
              </a:rPr>
              <a:t>less duplicated per-rank data, lower copy overhead for shared regions, faster restart, and better capacity elasticity</a:t>
            </a:r>
            <a:endParaRPr lang="fr-FR" sz="1667">
              <a:solidFill>
                <a:srgbClr val="64748B"/>
              </a:solidFill>
              <a:latin typeface="Aptos"/>
              <a:ea typeface="Aptos"/>
              <a:cs typeface="Aptos"/>
            </a:endParaRPr>
          </a:p>
        </p:txBody>
      </p:sp>
      <p:sp>
        <p:nvSpPr>
          <p:cNvPr id="27" name="Rounded Rectangle 26">
            <a:extLst>
              <a:ext uri="{FF2B5EF4-FFF2-40B4-BE49-F238E27FC236}">
                <a16:creationId xmlns:a16="http://schemas.microsoft.com/office/drawing/2014/main" id="{86DEAFC4-967A-4145-E707-D43323CEAD47}"/>
              </a:ext>
            </a:extLst>
          </p:cNvPr>
          <p:cNvSpPr>
            <a:spLocks noGrp="1"/>
          </p:cNvSpPr>
          <p:nvPr/>
        </p:nvSpPr>
        <p:spPr>
          <a:xfrm>
            <a:off x="7872730" y="4737735"/>
            <a:ext cx="2889568" cy="1351280"/>
          </a:xfrm>
          <a:prstGeom prst="roundRect">
            <a:avLst>
              <a:gd name="adj" fmla="val 7143"/>
            </a:avLst>
          </a:prstGeom>
          <a:solidFill>
            <a:srgbClr val="EAF2FF"/>
          </a:solidFill>
          <a:ln w="10478">
            <a:solidFill>
              <a:srgbClr val="2563C6"/>
            </a:solidFill>
            <a:prstDash val="solid"/>
          </a:ln>
        </p:spPr>
        <p:txBody>
          <a:bodyPr/>
          <a:lstStyle/>
          <a:p>
            <a:endParaRPr lang="en-US" sz="1500"/>
          </a:p>
        </p:txBody>
      </p:sp>
      <p:sp>
        <p:nvSpPr>
          <p:cNvPr id="28" name="Rectangle 27">
            <a:extLst>
              <a:ext uri="{FF2B5EF4-FFF2-40B4-BE49-F238E27FC236}">
                <a16:creationId xmlns:a16="http://schemas.microsoft.com/office/drawing/2014/main" id="{FDBE9B88-CF08-028D-EFC3-69EC431E2E8A}"/>
              </a:ext>
            </a:extLst>
          </p:cNvPr>
          <p:cNvSpPr>
            <a:spLocks noGrp="1"/>
          </p:cNvSpPr>
          <p:nvPr/>
        </p:nvSpPr>
        <p:spPr>
          <a:xfrm>
            <a:off x="7908925" y="4779010"/>
            <a:ext cx="2293938" cy="222250"/>
          </a:xfrm>
          <a:prstGeom prst="rect">
            <a:avLst/>
          </a:prstGeom>
          <a:solidFill>
            <a:srgbClr val="000000">
              <a:alpha val="0"/>
            </a:srgbClr>
          </a:solidFill>
          <a:ln w="0">
            <a:solidFill>
              <a:srgbClr val="000000">
                <a:alpha val="0"/>
              </a:srgbClr>
            </a:solidFill>
            <a:prstDash val="solid"/>
          </a:ln>
        </p:spPr>
        <p:txBody>
          <a:bodyPr wrap="none" lIns="0" tIns="0" rIns="0" bIns="0" anchor="ctr">
            <a:noAutofit/>
          </a:bodyPr>
          <a:lstStyle/>
          <a:p>
            <a:pPr algn="ctr">
              <a:defRPr sz="1275" b="1">
                <a:solidFill>
                  <a:srgbClr val="2563C6"/>
                </a:solidFill>
                <a:latin typeface="Aptos"/>
                <a:ea typeface="Aptos"/>
                <a:cs typeface="Aptos"/>
              </a:defRPr>
            </a:pPr>
            <a:r>
              <a:rPr sz="1600" b="1" err="1">
                <a:solidFill>
                  <a:srgbClr val="2563C6"/>
                </a:solidFill>
                <a:latin typeface="Aptos"/>
              </a:rPr>
              <a:t>Caveat</a:t>
            </a:r>
            <a:endParaRPr lang="fr-FR" sz="1600" b="1">
              <a:solidFill>
                <a:srgbClr val="2563C6"/>
              </a:solidFill>
              <a:latin typeface="Aptos"/>
              <a:ea typeface="Aptos"/>
              <a:cs typeface="Aptos"/>
            </a:endParaRPr>
          </a:p>
        </p:txBody>
      </p:sp>
      <p:sp>
        <p:nvSpPr>
          <p:cNvPr id="29" name="Rectangle 28">
            <a:extLst>
              <a:ext uri="{FF2B5EF4-FFF2-40B4-BE49-F238E27FC236}">
                <a16:creationId xmlns:a16="http://schemas.microsoft.com/office/drawing/2014/main" id="{918A4359-8B61-8BD3-AE47-630D36CE7D58}"/>
              </a:ext>
            </a:extLst>
          </p:cNvPr>
          <p:cNvSpPr>
            <a:spLocks noGrp="1"/>
          </p:cNvSpPr>
          <p:nvPr/>
        </p:nvSpPr>
        <p:spPr>
          <a:xfrm>
            <a:off x="1328420" y="6334125"/>
            <a:ext cx="7143750" cy="127000"/>
          </a:xfrm>
          <a:prstGeom prst="rect">
            <a:avLst/>
          </a:prstGeom>
          <a:solidFill>
            <a:srgbClr val="000000">
              <a:alpha val="0"/>
            </a:srgbClr>
          </a:solidFill>
          <a:ln w="0">
            <a:solidFill>
              <a:srgbClr val="000000">
                <a:alpha val="0"/>
              </a:srgbClr>
            </a:solidFill>
            <a:prstDash val="solid"/>
          </a:ln>
        </p:spPr>
        <p:txBody>
          <a:bodyPr wrap="square" lIns="0" tIns="0" rIns="0" bIns="0" anchor="t">
            <a:noAutofit/>
          </a:bodyPr>
          <a:lstStyle/>
          <a:p>
            <a:pPr algn="l">
              <a:defRPr sz="638" b="0">
                <a:solidFill>
                  <a:srgbClr val="94A3B8"/>
                </a:solidFill>
                <a:latin typeface="Aptos"/>
                <a:ea typeface="Aptos"/>
                <a:cs typeface="Aptos"/>
              </a:defRPr>
            </a:pPr>
            <a:r>
              <a:rPr sz="1167">
                <a:solidFill>
                  <a:srgbClr val="94A3B8"/>
                </a:solidFill>
                <a:latin typeface="Aptos"/>
              </a:rPr>
              <a:t>Sources: MPI RMA windows; OSU Micro-Benchmarks; CXL 3.0 fabric / memory-pooling features.</a:t>
            </a:r>
            <a:endParaRPr lang="en-US" sz="1167">
              <a:solidFill>
                <a:srgbClr val="94A3B8"/>
              </a:solidFill>
              <a:latin typeface="Aptos"/>
              <a:ea typeface="Aptos"/>
              <a:cs typeface="Aptos"/>
            </a:endParaRPr>
          </a:p>
        </p:txBody>
      </p:sp>
      <p:sp>
        <p:nvSpPr>
          <p:cNvPr id="30" name="Rectangle 29">
            <a:extLst>
              <a:ext uri="{FF2B5EF4-FFF2-40B4-BE49-F238E27FC236}">
                <a16:creationId xmlns:a16="http://schemas.microsoft.com/office/drawing/2014/main" id="{31B49D4A-AE91-5D96-F47F-521DA16EC929}"/>
              </a:ext>
            </a:extLst>
          </p:cNvPr>
          <p:cNvSpPr>
            <a:spLocks noGrp="1"/>
          </p:cNvSpPr>
          <p:nvPr/>
        </p:nvSpPr>
        <p:spPr>
          <a:xfrm>
            <a:off x="7908925" y="5005705"/>
            <a:ext cx="2853373" cy="879476"/>
          </a:xfrm>
          <a:prstGeom prst="rect">
            <a:avLst/>
          </a:prstGeom>
          <a:solidFill>
            <a:srgbClr val="000000">
              <a:alpha val="0"/>
            </a:srgbClr>
          </a:solidFill>
          <a:ln w="0">
            <a:solidFill>
              <a:srgbClr val="000000">
                <a:alpha val="0"/>
              </a:srgbClr>
            </a:solidFill>
            <a:prstDash val="solid"/>
          </a:ln>
        </p:spPr>
        <p:txBody>
          <a:bodyPr wrap="square" lIns="0" tIns="0" rIns="0" bIns="0" anchor="t">
            <a:noAutofit/>
          </a:bodyPr>
          <a:lstStyle/>
          <a:p>
            <a:pPr algn="l">
              <a:defRPr sz="975" b="0">
                <a:solidFill>
                  <a:srgbClr val="64748B"/>
                </a:solidFill>
                <a:latin typeface="Aptos"/>
                <a:ea typeface="Aptos"/>
                <a:cs typeface="Aptos"/>
              </a:defRPr>
            </a:pPr>
            <a:r>
              <a:rPr sz="1667">
                <a:solidFill>
                  <a:srgbClr val="64748B"/>
                </a:solidFill>
                <a:latin typeface="Aptos"/>
              </a:rPr>
              <a:t>CXL does not replace MPI or RDMA; correctness still depends on MPI</a:t>
            </a:r>
            <a:r>
              <a:rPr lang="en-US" sz="1667">
                <a:solidFill>
                  <a:srgbClr val="64748B"/>
                </a:solidFill>
                <a:latin typeface="Aptos"/>
              </a:rPr>
              <a:t> </a:t>
            </a:r>
            <a:r>
              <a:rPr sz="1667">
                <a:solidFill>
                  <a:srgbClr val="64748B"/>
                </a:solidFill>
                <a:latin typeface="Aptos"/>
              </a:rPr>
              <a:t>sync and deliberate memory placement.</a:t>
            </a:r>
          </a:p>
        </p:txBody>
      </p:sp>
      <p:sp>
        <p:nvSpPr>
          <p:cNvPr id="31" name="Text 2">
            <a:extLst>
              <a:ext uri="{FF2B5EF4-FFF2-40B4-BE49-F238E27FC236}">
                <a16:creationId xmlns:a16="http://schemas.microsoft.com/office/drawing/2014/main" id="{3588029A-1653-2E87-23DD-65CC26C60C78}"/>
              </a:ext>
            </a:extLst>
          </p:cNvPr>
          <p:cNvSpPr/>
          <p:nvPr/>
        </p:nvSpPr>
        <p:spPr>
          <a:xfrm>
            <a:off x="10517256" y="228599"/>
            <a:ext cx="1333500" cy="213360"/>
          </a:xfrm>
          <a:prstGeom prst="rect">
            <a:avLst/>
          </a:prstGeom>
          <a:solidFill>
            <a:srgbClr val="EAF2FF"/>
          </a:solidFill>
          <a:ln>
            <a:solidFill>
              <a:srgbClr val="1F5FBF"/>
            </a:solidFill>
          </a:ln>
        </p:spPr>
        <p:txBody>
          <a:bodyPr wrap="square" lIns="0" tIns="0" rIns="0" bIns="0" rtlCol="0" anchor="ctr"/>
          <a:lstStyle/>
          <a:p>
            <a:pPr algn="ctr"/>
            <a:r>
              <a:rPr lang="en-US" sz="833" b="1">
                <a:solidFill>
                  <a:srgbClr val="1F5FBF"/>
                </a:solidFill>
              </a:rPr>
              <a:t>MPI</a:t>
            </a:r>
            <a:endParaRPr lang="en-US" sz="833"/>
          </a:p>
        </p:txBody>
      </p:sp>
    </p:spTree>
    <p:extLst>
      <p:ext uri="{BB962C8B-B14F-4D97-AF65-F5344CB8AC3E}">
        <p14:creationId xmlns:p14="http://schemas.microsoft.com/office/powerpoint/2010/main" val="19099170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3452E5-1FDD-C515-340F-6C05368D5A0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43F06AB-A1D0-96E7-A0AD-19CE8717AC87}"/>
              </a:ext>
            </a:extLst>
          </p:cNvPr>
          <p:cNvSpPr>
            <a:spLocks noGrp="1"/>
          </p:cNvSpPr>
          <p:nvPr>
            <p:ph type="title"/>
          </p:nvPr>
        </p:nvSpPr>
        <p:spPr/>
        <p:txBody>
          <a:bodyPr/>
          <a:lstStyle/>
          <a:p>
            <a:r>
              <a:rPr lang="en-US">
                <a:solidFill>
                  <a:srgbClr val="1E293B"/>
                </a:solidFill>
                <a:latin typeface="Aptos Display"/>
                <a:ea typeface="Aptos Display" pitchFamily="34" charset="-122"/>
                <a:cs typeface="Aptos Display" pitchFamily="34" charset="-120"/>
              </a:rPr>
              <a:t>CXL killer App: VR/AR</a:t>
            </a:r>
          </a:p>
        </p:txBody>
      </p:sp>
      <p:sp>
        <p:nvSpPr>
          <p:cNvPr id="15" name="Text 2">
            <a:extLst>
              <a:ext uri="{FF2B5EF4-FFF2-40B4-BE49-F238E27FC236}">
                <a16:creationId xmlns:a16="http://schemas.microsoft.com/office/drawing/2014/main" id="{3FAD763C-0C7B-3F2A-6529-A8BE42C2CA48}"/>
              </a:ext>
            </a:extLst>
          </p:cNvPr>
          <p:cNvSpPr/>
          <p:nvPr/>
        </p:nvSpPr>
        <p:spPr>
          <a:xfrm>
            <a:off x="10517256" y="228599"/>
            <a:ext cx="1333500" cy="213360"/>
          </a:xfrm>
          <a:prstGeom prst="rect">
            <a:avLst/>
          </a:prstGeom>
          <a:solidFill>
            <a:srgbClr val="EAF2FF"/>
          </a:solidFill>
          <a:ln>
            <a:solidFill>
              <a:srgbClr val="1F5FBF"/>
            </a:solidFill>
          </a:ln>
        </p:spPr>
        <p:txBody>
          <a:bodyPr wrap="square" lIns="0" tIns="0" rIns="0" bIns="0" rtlCol="0" anchor="ctr"/>
          <a:lstStyle/>
          <a:p>
            <a:pPr algn="ctr"/>
            <a:r>
              <a:rPr lang="en-US" sz="833" b="1">
                <a:solidFill>
                  <a:srgbClr val="1F5FBF"/>
                </a:solidFill>
              </a:rPr>
              <a:t>VR / AR</a:t>
            </a:r>
          </a:p>
        </p:txBody>
      </p:sp>
      <p:sp>
        <p:nvSpPr>
          <p:cNvPr id="23" name="Rectangle 22">
            <a:extLst>
              <a:ext uri="{FF2B5EF4-FFF2-40B4-BE49-F238E27FC236}">
                <a16:creationId xmlns:a16="http://schemas.microsoft.com/office/drawing/2014/main" id="{A3EC9EDC-3CBE-99DC-393A-8CAEA8E7364D}"/>
              </a:ext>
            </a:extLst>
          </p:cNvPr>
          <p:cNvSpPr>
            <a:spLocks noGrp="1"/>
          </p:cNvSpPr>
          <p:nvPr/>
        </p:nvSpPr>
        <p:spPr>
          <a:xfrm>
            <a:off x="1162343" y="1668439"/>
            <a:ext cx="9458960" cy="480695"/>
          </a:xfrm>
          <a:prstGeom prst="rect">
            <a:avLst/>
          </a:prstGeom>
          <a:solidFill>
            <a:srgbClr val="000000">
              <a:alpha val="0"/>
            </a:srgbClr>
          </a:solidFill>
          <a:ln w="0">
            <a:solidFill>
              <a:srgbClr val="000000">
                <a:alpha val="0"/>
              </a:srgbClr>
            </a:solidFill>
            <a:prstDash val="solid"/>
          </a:ln>
        </p:spPr>
        <p:txBody>
          <a:bodyPr lIns="0" tIns="0" rIns="0" bIns="0" anchor="t"/>
          <a:lstStyle/>
          <a:p>
            <a:pPr defTabSz="761970">
              <a:defRPr sz="1350" b="0">
                <a:solidFill>
                  <a:srgbClr val="111827"/>
                </a:solidFill>
                <a:latin typeface="Aptos"/>
                <a:ea typeface="Aptos"/>
                <a:cs typeface="Aptos"/>
              </a:defRPr>
            </a:pPr>
            <a:r>
              <a:rPr sz="2000">
                <a:solidFill>
                  <a:srgbClr val="111827"/>
                </a:solidFill>
                <a:latin typeface="Aptos"/>
                <a:ea typeface="Aptos"/>
                <a:cs typeface="Aptos"/>
              </a:rPr>
              <a:t>XR </a:t>
            </a:r>
            <a:r>
              <a:rPr sz="2000" err="1">
                <a:solidFill>
                  <a:srgbClr val="111827"/>
                </a:solidFill>
                <a:latin typeface="Aptos"/>
                <a:ea typeface="Aptos"/>
                <a:cs typeface="Aptos"/>
              </a:rPr>
              <a:t>workloads</a:t>
            </a:r>
            <a:r>
              <a:rPr sz="2000">
                <a:solidFill>
                  <a:srgbClr val="111827"/>
                </a:solidFill>
                <a:latin typeface="Aptos"/>
                <a:ea typeface="Aptos"/>
                <a:cs typeface="Aptos"/>
              </a:rPr>
              <a:t> combine large </a:t>
            </a:r>
            <a:r>
              <a:rPr sz="2000" err="1">
                <a:solidFill>
                  <a:srgbClr val="111827"/>
                </a:solidFill>
                <a:latin typeface="Aptos"/>
                <a:ea typeface="Aptos"/>
                <a:cs typeface="Aptos"/>
              </a:rPr>
              <a:t>scene</a:t>
            </a:r>
            <a:r>
              <a:rPr sz="2000">
                <a:solidFill>
                  <a:srgbClr val="111827"/>
                </a:solidFill>
                <a:latin typeface="Aptos"/>
                <a:ea typeface="Aptos"/>
                <a:cs typeface="Aptos"/>
              </a:rPr>
              <a:t> state, </a:t>
            </a:r>
            <a:r>
              <a:rPr sz="2000" err="1">
                <a:solidFill>
                  <a:srgbClr val="111827"/>
                </a:solidFill>
                <a:latin typeface="Aptos"/>
                <a:ea typeface="Aptos"/>
                <a:cs typeface="Aptos"/>
              </a:rPr>
              <a:t>sensor</a:t>
            </a:r>
            <a:r>
              <a:rPr sz="2000">
                <a:solidFill>
                  <a:srgbClr val="111827"/>
                </a:solidFill>
                <a:latin typeface="Aptos"/>
                <a:ea typeface="Aptos"/>
                <a:cs typeface="Aptos"/>
              </a:rPr>
              <a:t> fusion, avatars, </a:t>
            </a:r>
            <a:r>
              <a:rPr sz="2000" err="1">
                <a:solidFill>
                  <a:srgbClr val="111827"/>
                </a:solidFill>
                <a:latin typeface="Aptos"/>
                <a:ea typeface="Aptos"/>
                <a:cs typeface="Aptos"/>
              </a:rPr>
              <a:t>physics</a:t>
            </a:r>
            <a:r>
              <a:rPr sz="2000">
                <a:solidFill>
                  <a:srgbClr val="111827"/>
                </a:solidFill>
                <a:latin typeface="Aptos"/>
                <a:ea typeface="Aptos"/>
                <a:cs typeface="Aptos"/>
              </a:rPr>
              <a:t>, and AI perception </a:t>
            </a:r>
            <a:r>
              <a:rPr sz="2000" err="1">
                <a:solidFill>
                  <a:srgbClr val="111827"/>
                </a:solidFill>
                <a:latin typeface="Aptos"/>
                <a:ea typeface="Aptos"/>
                <a:cs typeface="Aptos"/>
              </a:rPr>
              <a:t>under</a:t>
            </a:r>
            <a:r>
              <a:rPr sz="2000">
                <a:solidFill>
                  <a:srgbClr val="111827"/>
                </a:solidFill>
                <a:latin typeface="Aptos"/>
                <a:ea typeface="Aptos"/>
                <a:cs typeface="Aptos"/>
              </a:rPr>
              <a:t> strict frame-timing pressure.</a:t>
            </a:r>
            <a:endParaRPr lang="fr-FR" sz="2000">
              <a:solidFill>
                <a:srgbClr val="111827"/>
              </a:solidFill>
              <a:latin typeface="Aptos"/>
              <a:ea typeface="Aptos"/>
              <a:cs typeface="Aptos"/>
            </a:endParaRPr>
          </a:p>
        </p:txBody>
      </p:sp>
      <p:sp>
        <p:nvSpPr>
          <p:cNvPr id="24" name="Rounded Rectangle 6">
            <a:extLst>
              <a:ext uri="{FF2B5EF4-FFF2-40B4-BE49-F238E27FC236}">
                <a16:creationId xmlns:a16="http://schemas.microsoft.com/office/drawing/2014/main" id="{FD9DF8EB-1A15-DC9D-451E-972EC1B3C119}"/>
              </a:ext>
            </a:extLst>
          </p:cNvPr>
          <p:cNvSpPr>
            <a:spLocks noGrp="1"/>
          </p:cNvSpPr>
          <p:nvPr/>
        </p:nvSpPr>
        <p:spPr>
          <a:xfrm>
            <a:off x="4387825" y="2970189"/>
            <a:ext cx="2319020" cy="1363345"/>
          </a:xfrm>
          <a:prstGeom prst="roundRect">
            <a:avLst>
              <a:gd name="adj" fmla="val 6780"/>
            </a:avLst>
          </a:prstGeom>
          <a:solidFill>
            <a:srgbClr val="0B2236"/>
          </a:solidFill>
          <a:ln w="0">
            <a:solidFill>
              <a:srgbClr val="0B2236"/>
            </a:solidFill>
            <a:prstDash val="solid"/>
          </a:ln>
        </p:spPr>
        <p:txBody>
          <a:bodyPr/>
          <a:lstStyle/>
          <a:p>
            <a:pPr defTabSz="761970"/>
            <a:endParaRPr lang="en-US" sz="1500">
              <a:solidFill>
                <a:prstClr val="black"/>
              </a:solidFill>
              <a:latin typeface="Aptos"/>
            </a:endParaRPr>
          </a:p>
        </p:txBody>
      </p:sp>
      <p:sp>
        <p:nvSpPr>
          <p:cNvPr id="25" name="Rectangle 24">
            <a:extLst>
              <a:ext uri="{FF2B5EF4-FFF2-40B4-BE49-F238E27FC236}">
                <a16:creationId xmlns:a16="http://schemas.microsoft.com/office/drawing/2014/main" id="{AB9CAF98-C6DE-3736-0675-2135049562BA}"/>
              </a:ext>
            </a:extLst>
          </p:cNvPr>
          <p:cNvSpPr>
            <a:spLocks noGrp="1"/>
          </p:cNvSpPr>
          <p:nvPr/>
        </p:nvSpPr>
        <p:spPr>
          <a:xfrm>
            <a:off x="4473550" y="3047977"/>
            <a:ext cx="2091690" cy="196850"/>
          </a:xfrm>
          <a:prstGeom prst="rect">
            <a:avLst/>
          </a:prstGeom>
          <a:solidFill>
            <a:srgbClr val="000000">
              <a:alpha val="0"/>
            </a:srgbClr>
          </a:solidFill>
          <a:ln w="0">
            <a:solidFill>
              <a:srgbClr val="000000">
                <a:alpha val="0"/>
              </a:srgbClr>
            </a:solidFill>
            <a:prstDash val="solid"/>
          </a:ln>
        </p:spPr>
        <p:txBody>
          <a:bodyPr lIns="0" tIns="0" rIns="0" bIns="0" anchor="t"/>
          <a:lstStyle/>
          <a:p>
            <a:pPr algn="ctr" defTabSz="761970">
              <a:defRPr sz="1425" b="1">
                <a:solidFill>
                  <a:srgbClr val="FFFFFF"/>
                </a:solidFill>
                <a:latin typeface="Aptos"/>
                <a:ea typeface="Aptos"/>
                <a:cs typeface="Aptos"/>
              </a:defRPr>
            </a:pPr>
            <a:r>
              <a:rPr sz="2000" b="1">
                <a:solidFill>
                  <a:srgbClr val="FFFFFF"/>
                </a:solidFill>
                <a:latin typeface="Aptos"/>
                <a:ea typeface="Aptos"/>
                <a:cs typeface="Aptos"/>
              </a:rPr>
              <a:t>CXL shared world state</a:t>
            </a:r>
            <a:endParaRPr lang="fr-FR" sz="2000" b="1">
              <a:solidFill>
                <a:srgbClr val="FFFFFF"/>
              </a:solidFill>
              <a:latin typeface="Aptos"/>
              <a:ea typeface="Aptos"/>
              <a:cs typeface="Aptos"/>
            </a:endParaRPr>
          </a:p>
        </p:txBody>
      </p:sp>
      <p:sp>
        <p:nvSpPr>
          <p:cNvPr id="26" name="Rectangle 25">
            <a:extLst>
              <a:ext uri="{FF2B5EF4-FFF2-40B4-BE49-F238E27FC236}">
                <a16:creationId xmlns:a16="http://schemas.microsoft.com/office/drawing/2014/main" id="{FE08596C-9D7B-AE66-7850-B7EEF3F57CC9}"/>
              </a:ext>
            </a:extLst>
          </p:cNvPr>
          <p:cNvSpPr>
            <a:spLocks noGrp="1"/>
          </p:cNvSpPr>
          <p:nvPr/>
        </p:nvSpPr>
        <p:spPr>
          <a:xfrm>
            <a:off x="4475138" y="3708694"/>
            <a:ext cx="2145030" cy="334010"/>
          </a:xfrm>
          <a:prstGeom prst="rect">
            <a:avLst/>
          </a:prstGeom>
          <a:solidFill>
            <a:srgbClr val="000000">
              <a:alpha val="0"/>
            </a:srgbClr>
          </a:solidFill>
          <a:ln w="0">
            <a:solidFill>
              <a:srgbClr val="000000">
                <a:alpha val="0"/>
              </a:srgbClr>
            </a:solidFill>
            <a:prstDash val="solid"/>
          </a:ln>
        </p:spPr>
        <p:txBody>
          <a:bodyPr lIns="0" tIns="0" rIns="0" bIns="0" anchor="t"/>
          <a:lstStyle/>
          <a:p>
            <a:pPr algn="ctr" defTabSz="761970">
              <a:defRPr sz="863" b="0">
                <a:solidFill>
                  <a:srgbClr val="D8E5F2"/>
                </a:solidFill>
                <a:latin typeface="Aptos"/>
                <a:ea typeface="Aptos"/>
                <a:cs typeface="Aptos"/>
              </a:defRPr>
            </a:pPr>
            <a:r>
              <a:rPr sz="1667" err="1">
                <a:solidFill>
                  <a:srgbClr val="D8E5F2"/>
                </a:solidFill>
                <a:latin typeface="Aptos"/>
                <a:ea typeface="Aptos"/>
                <a:cs typeface="Aptos"/>
              </a:rPr>
              <a:t>scene</a:t>
            </a:r>
            <a:r>
              <a:rPr sz="1667">
                <a:solidFill>
                  <a:srgbClr val="D8E5F2"/>
                </a:solidFill>
                <a:latin typeface="Aptos"/>
                <a:ea typeface="Aptos"/>
                <a:cs typeface="Aptos"/>
              </a:rPr>
              <a:t> graph + avatars + </a:t>
            </a:r>
            <a:r>
              <a:rPr sz="1667" err="1">
                <a:solidFill>
                  <a:srgbClr val="D8E5F2"/>
                </a:solidFill>
                <a:latin typeface="Aptos"/>
                <a:ea typeface="Aptos"/>
                <a:cs typeface="Aptos"/>
              </a:rPr>
              <a:t>physics</a:t>
            </a:r>
            <a:r>
              <a:rPr sz="1667">
                <a:solidFill>
                  <a:srgbClr val="D8E5F2"/>
                </a:solidFill>
                <a:latin typeface="Aptos"/>
                <a:ea typeface="Aptos"/>
                <a:cs typeface="Aptos"/>
              </a:rPr>
              <a:t> + AI memory</a:t>
            </a:r>
            <a:endParaRPr lang="fr-FR" sz="1667">
              <a:solidFill>
                <a:srgbClr val="D8E5F2"/>
              </a:solidFill>
              <a:latin typeface="Aptos"/>
              <a:ea typeface="Aptos"/>
              <a:cs typeface="Aptos"/>
            </a:endParaRPr>
          </a:p>
        </p:txBody>
      </p:sp>
      <p:sp>
        <p:nvSpPr>
          <p:cNvPr id="27" name="Rounded Rectangle 9">
            <a:extLst>
              <a:ext uri="{FF2B5EF4-FFF2-40B4-BE49-F238E27FC236}">
                <a16:creationId xmlns:a16="http://schemas.microsoft.com/office/drawing/2014/main" id="{139A5740-8BD7-6C31-ED1B-22D8713525E0}"/>
              </a:ext>
            </a:extLst>
          </p:cNvPr>
          <p:cNvSpPr>
            <a:spLocks noGrp="1"/>
          </p:cNvSpPr>
          <p:nvPr/>
        </p:nvSpPr>
        <p:spPr>
          <a:xfrm>
            <a:off x="1596048" y="2523784"/>
            <a:ext cx="1666875" cy="730250"/>
          </a:xfrm>
          <a:prstGeom prst="roundRect">
            <a:avLst>
              <a:gd name="adj" fmla="val 8696"/>
            </a:avLst>
          </a:prstGeom>
          <a:solidFill>
            <a:srgbClr val="EAF2FF"/>
          </a:solidFill>
          <a:ln w="10478">
            <a:solidFill>
              <a:srgbClr val="2563C6"/>
            </a:solidFill>
            <a:prstDash val="solid"/>
          </a:ln>
        </p:spPr>
        <p:txBody>
          <a:bodyPr/>
          <a:lstStyle/>
          <a:p>
            <a:pPr defTabSz="761970"/>
            <a:endParaRPr lang="en-US" sz="1500">
              <a:solidFill>
                <a:prstClr val="black"/>
              </a:solidFill>
              <a:latin typeface="Aptos"/>
            </a:endParaRPr>
          </a:p>
        </p:txBody>
      </p:sp>
      <p:sp>
        <p:nvSpPr>
          <p:cNvPr id="28" name="Rectangle 27">
            <a:extLst>
              <a:ext uri="{FF2B5EF4-FFF2-40B4-BE49-F238E27FC236}">
                <a16:creationId xmlns:a16="http://schemas.microsoft.com/office/drawing/2014/main" id="{CB882D85-AD28-DFEC-8959-19F8C02685B1}"/>
              </a:ext>
            </a:extLst>
          </p:cNvPr>
          <p:cNvSpPr>
            <a:spLocks noGrp="1"/>
          </p:cNvSpPr>
          <p:nvPr/>
        </p:nvSpPr>
        <p:spPr>
          <a:xfrm>
            <a:off x="1738923" y="2532984"/>
            <a:ext cx="1366882" cy="729952"/>
          </a:xfrm>
          <a:prstGeom prst="rect">
            <a:avLst/>
          </a:prstGeom>
          <a:solidFill>
            <a:srgbClr val="000000">
              <a:alpha val="0"/>
            </a:srgbClr>
          </a:solidFill>
          <a:ln w="0">
            <a:solidFill>
              <a:srgbClr val="000000">
                <a:alpha val="0"/>
              </a:srgbClr>
            </a:solidFill>
            <a:prstDash val="solid"/>
          </a:ln>
        </p:spPr>
        <p:txBody>
          <a:bodyPr lIns="0" tIns="0" rIns="0" bIns="0" anchor="ctr"/>
          <a:lstStyle/>
          <a:p>
            <a:pPr algn="ctr" defTabSz="761970">
              <a:defRPr sz="1200" b="1">
                <a:solidFill>
                  <a:srgbClr val="2563C6"/>
                </a:solidFill>
                <a:latin typeface="Aptos"/>
                <a:ea typeface="Aptos"/>
                <a:cs typeface="Aptos"/>
              </a:defRPr>
            </a:pPr>
            <a:r>
              <a:rPr sz="1650" b="1" err="1">
                <a:solidFill>
                  <a:srgbClr val="2563C6"/>
                </a:solidFill>
                <a:latin typeface="Aptos"/>
                <a:ea typeface="Aptos"/>
                <a:cs typeface="Aptos"/>
              </a:rPr>
              <a:t>tracking</a:t>
            </a:r>
            <a:endParaRPr lang="fr-FR" sz="1650" b="1">
              <a:solidFill>
                <a:srgbClr val="2563C6"/>
              </a:solidFill>
              <a:latin typeface="Aptos"/>
              <a:ea typeface="Aptos"/>
              <a:cs typeface="Aptos"/>
            </a:endParaRPr>
          </a:p>
          <a:p>
            <a:pPr algn="ctr" defTabSz="761970">
              <a:defRPr sz="1200" b="1">
                <a:solidFill>
                  <a:srgbClr val="2563C6"/>
                </a:solidFill>
                <a:latin typeface="Aptos"/>
                <a:ea typeface="Aptos"/>
                <a:cs typeface="Aptos"/>
              </a:defRPr>
            </a:pPr>
            <a:r>
              <a:rPr sz="1650" b="1">
                <a:solidFill>
                  <a:srgbClr val="2563C6"/>
                </a:solidFill>
                <a:latin typeface="Aptos"/>
                <a:ea typeface="Aptos"/>
                <a:cs typeface="Aptos"/>
              </a:rPr>
              <a:t>sensors</a:t>
            </a:r>
          </a:p>
        </p:txBody>
      </p:sp>
      <p:sp>
        <p:nvSpPr>
          <p:cNvPr id="29" name="Rounded Rectangle 11">
            <a:extLst>
              <a:ext uri="{FF2B5EF4-FFF2-40B4-BE49-F238E27FC236}">
                <a16:creationId xmlns:a16="http://schemas.microsoft.com/office/drawing/2014/main" id="{3A068784-F7CA-63B0-D369-C5E242BECAED}"/>
              </a:ext>
            </a:extLst>
          </p:cNvPr>
          <p:cNvSpPr>
            <a:spLocks noGrp="1"/>
          </p:cNvSpPr>
          <p:nvPr/>
        </p:nvSpPr>
        <p:spPr>
          <a:xfrm>
            <a:off x="1596048" y="4071597"/>
            <a:ext cx="1666875" cy="730250"/>
          </a:xfrm>
          <a:prstGeom prst="roundRect">
            <a:avLst>
              <a:gd name="adj" fmla="val 8696"/>
            </a:avLst>
          </a:prstGeom>
          <a:solidFill>
            <a:srgbClr val="F0ECFF"/>
          </a:solidFill>
          <a:ln w="10478">
            <a:solidFill>
              <a:srgbClr val="7C5CE1"/>
            </a:solidFill>
            <a:prstDash val="solid"/>
          </a:ln>
        </p:spPr>
        <p:txBody>
          <a:bodyPr/>
          <a:lstStyle/>
          <a:p>
            <a:pPr defTabSz="761970"/>
            <a:endParaRPr lang="en-US" sz="1500">
              <a:solidFill>
                <a:prstClr val="black"/>
              </a:solidFill>
              <a:latin typeface="Aptos"/>
            </a:endParaRPr>
          </a:p>
        </p:txBody>
      </p:sp>
      <p:sp>
        <p:nvSpPr>
          <p:cNvPr id="30" name="Rectangle 29">
            <a:extLst>
              <a:ext uri="{FF2B5EF4-FFF2-40B4-BE49-F238E27FC236}">
                <a16:creationId xmlns:a16="http://schemas.microsoft.com/office/drawing/2014/main" id="{FF31E535-BDB3-460A-7200-59808332C885}"/>
              </a:ext>
            </a:extLst>
          </p:cNvPr>
          <p:cNvSpPr>
            <a:spLocks noGrp="1"/>
          </p:cNvSpPr>
          <p:nvPr/>
        </p:nvSpPr>
        <p:spPr>
          <a:xfrm>
            <a:off x="1738923" y="4230347"/>
            <a:ext cx="1381125" cy="381000"/>
          </a:xfrm>
          <a:prstGeom prst="rect">
            <a:avLst/>
          </a:prstGeom>
          <a:solidFill>
            <a:srgbClr val="000000">
              <a:alpha val="0"/>
            </a:srgbClr>
          </a:solidFill>
          <a:ln w="0">
            <a:solidFill>
              <a:srgbClr val="000000">
                <a:alpha val="0"/>
              </a:srgbClr>
            </a:solidFill>
            <a:prstDash val="solid"/>
          </a:ln>
        </p:spPr>
        <p:txBody>
          <a:bodyPr lIns="0" tIns="0" rIns="0" bIns="0" anchor="ctr"/>
          <a:lstStyle/>
          <a:p>
            <a:pPr algn="ctr" defTabSz="761970">
              <a:defRPr sz="1200" b="1">
                <a:solidFill>
                  <a:srgbClr val="7C5CE1"/>
                </a:solidFill>
                <a:latin typeface="Aptos"/>
                <a:ea typeface="Aptos"/>
                <a:cs typeface="Aptos"/>
              </a:defRPr>
            </a:pPr>
            <a:r>
              <a:rPr sz="1650" b="1">
                <a:solidFill>
                  <a:srgbClr val="7C5CE1"/>
                </a:solidFill>
                <a:latin typeface="Aptos"/>
                <a:ea typeface="Aptos"/>
                <a:cs typeface="Aptos"/>
              </a:rPr>
              <a:t>AI perception</a:t>
            </a:r>
            <a:endParaRPr lang="fr-FR" sz="1650" b="1">
              <a:solidFill>
                <a:srgbClr val="7C5CE1"/>
              </a:solidFill>
              <a:latin typeface="Aptos"/>
              <a:ea typeface="Aptos"/>
              <a:cs typeface="Aptos"/>
            </a:endParaRPr>
          </a:p>
          <a:p>
            <a:pPr algn="ctr" defTabSz="761970">
              <a:defRPr sz="1200" b="1">
                <a:solidFill>
                  <a:srgbClr val="7C5CE1"/>
                </a:solidFill>
                <a:latin typeface="Aptos"/>
                <a:ea typeface="Aptos"/>
                <a:cs typeface="Aptos"/>
              </a:defRPr>
            </a:pPr>
            <a:r>
              <a:rPr sz="1650" b="1">
                <a:solidFill>
                  <a:srgbClr val="7C5CE1"/>
                </a:solidFill>
                <a:latin typeface="Aptos"/>
                <a:ea typeface="Aptos"/>
                <a:cs typeface="Aptos"/>
              </a:rPr>
              <a:t>and NPCs</a:t>
            </a:r>
          </a:p>
        </p:txBody>
      </p:sp>
      <p:sp>
        <p:nvSpPr>
          <p:cNvPr id="31" name="Rounded Rectangle 13">
            <a:extLst>
              <a:ext uri="{FF2B5EF4-FFF2-40B4-BE49-F238E27FC236}">
                <a16:creationId xmlns:a16="http://schemas.microsoft.com/office/drawing/2014/main" id="{0829A7D3-F0FA-6D0B-AFF4-3A61177D4B2D}"/>
              </a:ext>
            </a:extLst>
          </p:cNvPr>
          <p:cNvSpPr>
            <a:spLocks noGrp="1"/>
          </p:cNvSpPr>
          <p:nvPr/>
        </p:nvSpPr>
        <p:spPr>
          <a:xfrm>
            <a:off x="7906360" y="2523784"/>
            <a:ext cx="1671955" cy="816610"/>
          </a:xfrm>
          <a:prstGeom prst="roundRect">
            <a:avLst>
              <a:gd name="adj" fmla="val 8696"/>
            </a:avLst>
          </a:prstGeom>
          <a:solidFill>
            <a:srgbClr val="FFF3D7"/>
          </a:solidFill>
          <a:ln w="10478">
            <a:solidFill>
              <a:srgbClr val="F59E0B"/>
            </a:solidFill>
            <a:prstDash val="solid"/>
          </a:ln>
        </p:spPr>
        <p:txBody>
          <a:bodyPr/>
          <a:lstStyle/>
          <a:p>
            <a:pPr defTabSz="761970"/>
            <a:endParaRPr lang="en-US" sz="1500">
              <a:solidFill>
                <a:prstClr val="black"/>
              </a:solidFill>
              <a:latin typeface="Aptos"/>
            </a:endParaRPr>
          </a:p>
        </p:txBody>
      </p:sp>
      <p:sp>
        <p:nvSpPr>
          <p:cNvPr id="32" name="Rectangle 31">
            <a:extLst>
              <a:ext uri="{FF2B5EF4-FFF2-40B4-BE49-F238E27FC236}">
                <a16:creationId xmlns:a16="http://schemas.microsoft.com/office/drawing/2014/main" id="{56D4DF76-2800-4D4D-61D8-C5B00397626E}"/>
              </a:ext>
            </a:extLst>
          </p:cNvPr>
          <p:cNvSpPr>
            <a:spLocks noGrp="1"/>
          </p:cNvSpPr>
          <p:nvPr/>
        </p:nvSpPr>
        <p:spPr>
          <a:xfrm>
            <a:off x="8039075" y="2667294"/>
            <a:ext cx="1401445" cy="457200"/>
          </a:xfrm>
          <a:prstGeom prst="rect">
            <a:avLst/>
          </a:prstGeom>
          <a:solidFill>
            <a:srgbClr val="000000">
              <a:alpha val="0"/>
            </a:srgbClr>
          </a:solidFill>
          <a:ln w="0">
            <a:solidFill>
              <a:srgbClr val="000000">
                <a:alpha val="0"/>
              </a:srgbClr>
            </a:solidFill>
            <a:prstDash val="solid"/>
          </a:ln>
        </p:spPr>
        <p:txBody>
          <a:bodyPr lIns="0" tIns="0" rIns="0" bIns="0" anchor="ctr"/>
          <a:lstStyle/>
          <a:p>
            <a:pPr algn="ctr" defTabSz="761970">
              <a:defRPr sz="1200" b="1">
                <a:solidFill>
                  <a:srgbClr val="F59E0B"/>
                </a:solidFill>
                <a:latin typeface="Aptos"/>
                <a:ea typeface="Aptos"/>
                <a:cs typeface="Aptos"/>
              </a:defRPr>
            </a:pPr>
            <a:r>
              <a:rPr sz="1667" b="1" err="1">
                <a:solidFill>
                  <a:srgbClr val="F59E0B"/>
                </a:solidFill>
                <a:latin typeface="Aptos"/>
                <a:ea typeface="Aptos"/>
                <a:cs typeface="Aptos"/>
              </a:rPr>
              <a:t>renderer</a:t>
            </a:r>
            <a:endParaRPr lang="fr-FR" sz="1667" b="1" err="1">
              <a:solidFill>
                <a:srgbClr val="F59E0B"/>
              </a:solidFill>
              <a:latin typeface="Aptos"/>
              <a:ea typeface="Aptos"/>
              <a:cs typeface="Aptos"/>
            </a:endParaRPr>
          </a:p>
          <a:p>
            <a:pPr algn="ctr" defTabSz="761970">
              <a:defRPr sz="1200" b="1">
                <a:solidFill>
                  <a:srgbClr val="F59E0B"/>
                </a:solidFill>
                <a:latin typeface="Aptos"/>
                <a:ea typeface="Aptos"/>
                <a:cs typeface="Aptos"/>
              </a:defRPr>
            </a:pPr>
            <a:r>
              <a:rPr sz="1667" b="1">
                <a:solidFill>
                  <a:srgbClr val="F59E0B"/>
                </a:solidFill>
                <a:latin typeface="Aptos"/>
                <a:ea typeface="Aptos"/>
                <a:cs typeface="Aptos"/>
              </a:rPr>
              <a:t>and compositor</a:t>
            </a:r>
          </a:p>
        </p:txBody>
      </p:sp>
      <p:sp>
        <p:nvSpPr>
          <p:cNvPr id="33" name="Rounded Rectangle 15">
            <a:extLst>
              <a:ext uri="{FF2B5EF4-FFF2-40B4-BE49-F238E27FC236}">
                <a16:creationId xmlns:a16="http://schemas.microsoft.com/office/drawing/2014/main" id="{3A462955-A216-BF8A-EA56-380C69D727A1}"/>
              </a:ext>
            </a:extLst>
          </p:cNvPr>
          <p:cNvSpPr>
            <a:spLocks noGrp="1"/>
          </p:cNvSpPr>
          <p:nvPr/>
        </p:nvSpPr>
        <p:spPr>
          <a:xfrm>
            <a:off x="7906360" y="4071597"/>
            <a:ext cx="1666875" cy="730250"/>
          </a:xfrm>
          <a:prstGeom prst="roundRect">
            <a:avLst>
              <a:gd name="adj" fmla="val 8696"/>
            </a:avLst>
          </a:prstGeom>
          <a:solidFill>
            <a:srgbClr val="E5F6F2"/>
          </a:solidFill>
          <a:ln w="10478">
            <a:solidFill>
              <a:srgbClr val="2A9D8F"/>
            </a:solidFill>
            <a:prstDash val="solid"/>
          </a:ln>
        </p:spPr>
        <p:txBody>
          <a:bodyPr/>
          <a:lstStyle/>
          <a:p>
            <a:pPr defTabSz="761970"/>
            <a:endParaRPr lang="en-US" sz="1500">
              <a:solidFill>
                <a:prstClr val="black"/>
              </a:solidFill>
              <a:latin typeface="Aptos"/>
            </a:endParaRPr>
          </a:p>
        </p:txBody>
      </p:sp>
      <p:sp>
        <p:nvSpPr>
          <p:cNvPr id="34" name="Rectangle 33">
            <a:extLst>
              <a:ext uri="{FF2B5EF4-FFF2-40B4-BE49-F238E27FC236}">
                <a16:creationId xmlns:a16="http://schemas.microsoft.com/office/drawing/2014/main" id="{60A6524A-41ED-1224-A1F3-F0800332C651}"/>
              </a:ext>
            </a:extLst>
          </p:cNvPr>
          <p:cNvSpPr>
            <a:spLocks noGrp="1"/>
          </p:cNvSpPr>
          <p:nvPr/>
        </p:nvSpPr>
        <p:spPr>
          <a:xfrm>
            <a:off x="8049235" y="4230347"/>
            <a:ext cx="1381125" cy="381000"/>
          </a:xfrm>
          <a:prstGeom prst="rect">
            <a:avLst/>
          </a:prstGeom>
          <a:solidFill>
            <a:srgbClr val="000000">
              <a:alpha val="0"/>
            </a:srgbClr>
          </a:solidFill>
          <a:ln w="0">
            <a:solidFill>
              <a:srgbClr val="000000">
                <a:alpha val="0"/>
              </a:srgbClr>
            </a:solidFill>
            <a:prstDash val="solid"/>
          </a:ln>
        </p:spPr>
        <p:txBody>
          <a:bodyPr lIns="0" tIns="0" rIns="0" bIns="0" anchor="ctr"/>
          <a:lstStyle/>
          <a:p>
            <a:pPr algn="ctr" defTabSz="761970">
              <a:defRPr sz="1200" b="1">
                <a:solidFill>
                  <a:srgbClr val="2A9D8F"/>
                </a:solidFill>
                <a:latin typeface="Aptos"/>
                <a:ea typeface="Aptos"/>
                <a:cs typeface="Aptos"/>
              </a:defRPr>
            </a:pPr>
            <a:r>
              <a:rPr sz="1667" b="1">
                <a:solidFill>
                  <a:srgbClr val="2A9D8F"/>
                </a:solidFill>
                <a:latin typeface="Aptos"/>
                <a:ea typeface="Aptos"/>
                <a:cs typeface="Aptos"/>
              </a:rPr>
              <a:t>multi-user</a:t>
            </a:r>
            <a:endParaRPr lang="fr-FR" sz="1667" b="1">
              <a:solidFill>
                <a:srgbClr val="2A9D8F"/>
              </a:solidFill>
              <a:latin typeface="Aptos"/>
              <a:ea typeface="Aptos"/>
              <a:cs typeface="Aptos"/>
            </a:endParaRPr>
          </a:p>
          <a:p>
            <a:pPr algn="ctr" defTabSz="761970">
              <a:defRPr sz="1200" b="1">
                <a:solidFill>
                  <a:srgbClr val="2A9D8F"/>
                </a:solidFill>
                <a:latin typeface="Aptos"/>
                <a:ea typeface="Aptos"/>
                <a:cs typeface="Aptos"/>
              </a:defRPr>
            </a:pPr>
            <a:r>
              <a:rPr sz="1667" b="1">
                <a:solidFill>
                  <a:srgbClr val="2A9D8F"/>
                </a:solidFill>
                <a:latin typeface="Aptos"/>
                <a:ea typeface="Aptos"/>
                <a:cs typeface="Aptos"/>
              </a:rPr>
              <a:t>session host</a:t>
            </a:r>
          </a:p>
        </p:txBody>
      </p:sp>
      <p:sp>
        <p:nvSpPr>
          <p:cNvPr id="35" name="Rounded Rectangle 23">
            <a:extLst>
              <a:ext uri="{FF2B5EF4-FFF2-40B4-BE49-F238E27FC236}">
                <a16:creationId xmlns:a16="http://schemas.microsoft.com/office/drawing/2014/main" id="{347C61EA-21CD-8603-B280-B106FDC6593F}"/>
              </a:ext>
            </a:extLst>
          </p:cNvPr>
          <p:cNvSpPr>
            <a:spLocks noGrp="1"/>
          </p:cNvSpPr>
          <p:nvPr/>
        </p:nvSpPr>
        <p:spPr>
          <a:xfrm>
            <a:off x="1615415" y="5104424"/>
            <a:ext cx="8385175" cy="793750"/>
          </a:xfrm>
          <a:prstGeom prst="roundRect">
            <a:avLst>
              <a:gd name="adj" fmla="val 15385"/>
            </a:avLst>
          </a:prstGeom>
          <a:solidFill>
            <a:srgbClr val="EAF2FF"/>
          </a:solidFill>
          <a:ln w="9525">
            <a:solidFill>
              <a:srgbClr val="2563C6"/>
            </a:solidFill>
            <a:prstDash val="solid"/>
          </a:ln>
        </p:spPr>
        <p:txBody>
          <a:bodyPr/>
          <a:lstStyle/>
          <a:p>
            <a:pPr defTabSz="761970"/>
            <a:endParaRPr lang="en-US" sz="1500">
              <a:solidFill>
                <a:prstClr val="black"/>
              </a:solidFill>
              <a:latin typeface="Aptos"/>
            </a:endParaRPr>
          </a:p>
        </p:txBody>
      </p:sp>
      <p:sp>
        <p:nvSpPr>
          <p:cNvPr id="36" name="Rectangle 35">
            <a:extLst>
              <a:ext uri="{FF2B5EF4-FFF2-40B4-BE49-F238E27FC236}">
                <a16:creationId xmlns:a16="http://schemas.microsoft.com/office/drawing/2014/main" id="{5A0E2272-CC39-794A-159B-3EB01B5C9B89}"/>
              </a:ext>
            </a:extLst>
          </p:cNvPr>
          <p:cNvSpPr>
            <a:spLocks noGrp="1"/>
          </p:cNvSpPr>
          <p:nvPr/>
        </p:nvSpPr>
        <p:spPr>
          <a:xfrm>
            <a:off x="1913548" y="5231424"/>
            <a:ext cx="7620000" cy="190500"/>
          </a:xfrm>
          <a:prstGeom prst="rect">
            <a:avLst/>
          </a:prstGeom>
          <a:solidFill>
            <a:srgbClr val="000000">
              <a:alpha val="0"/>
            </a:srgbClr>
          </a:solidFill>
          <a:ln w="0">
            <a:solidFill>
              <a:srgbClr val="000000">
                <a:alpha val="0"/>
              </a:srgbClr>
            </a:solidFill>
            <a:prstDash val="solid"/>
          </a:ln>
        </p:spPr>
        <p:txBody>
          <a:bodyPr lIns="0" tIns="0" rIns="0" bIns="0" anchor="t"/>
          <a:lstStyle/>
          <a:p>
            <a:pPr algn="ctr" defTabSz="761970">
              <a:defRPr sz="1125" b="1">
                <a:solidFill>
                  <a:srgbClr val="2563C6"/>
                </a:solidFill>
                <a:latin typeface="Aptos"/>
                <a:ea typeface="Aptos"/>
                <a:cs typeface="Aptos"/>
              </a:defRPr>
            </a:pPr>
            <a:r>
              <a:rPr sz="1667" b="1">
                <a:solidFill>
                  <a:srgbClr val="2563C6"/>
                </a:solidFill>
                <a:latin typeface="Aptos"/>
                <a:ea typeface="Aptos"/>
                <a:cs typeface="Aptos"/>
              </a:rPr>
              <a:t>Killer app candidate: multi-user XR rooms and digital twins where rendering, simulation, perception, and avatars need one coherent memory image.</a:t>
            </a:r>
            <a:endParaRPr lang="fr-FR" sz="1667" b="1">
              <a:solidFill>
                <a:srgbClr val="2563C6"/>
              </a:solidFill>
              <a:latin typeface="Aptos"/>
              <a:ea typeface="Aptos"/>
              <a:cs typeface="Aptos"/>
            </a:endParaRPr>
          </a:p>
        </p:txBody>
      </p:sp>
      <p:sp>
        <p:nvSpPr>
          <p:cNvPr id="37" name="Rectangle 36">
            <a:extLst>
              <a:ext uri="{FF2B5EF4-FFF2-40B4-BE49-F238E27FC236}">
                <a16:creationId xmlns:a16="http://schemas.microsoft.com/office/drawing/2014/main" id="{4B52086B-F388-99E8-8BFA-B8EE7986F97F}"/>
              </a:ext>
            </a:extLst>
          </p:cNvPr>
          <p:cNvSpPr>
            <a:spLocks noGrp="1"/>
          </p:cNvSpPr>
          <p:nvPr/>
        </p:nvSpPr>
        <p:spPr>
          <a:xfrm>
            <a:off x="1167423" y="6136299"/>
            <a:ext cx="7143750" cy="127000"/>
          </a:xfrm>
          <a:prstGeom prst="rect">
            <a:avLst/>
          </a:prstGeom>
          <a:solidFill>
            <a:srgbClr val="000000">
              <a:alpha val="0"/>
            </a:srgbClr>
          </a:solidFill>
          <a:ln w="0">
            <a:solidFill>
              <a:srgbClr val="000000">
                <a:alpha val="0"/>
              </a:srgbClr>
            </a:solidFill>
            <a:prstDash val="solid"/>
          </a:ln>
        </p:spPr>
        <p:txBody>
          <a:bodyPr lIns="0" tIns="0" rIns="0" bIns="0" anchor="t"/>
          <a:lstStyle/>
          <a:p>
            <a:pPr defTabSz="761970">
              <a:defRPr sz="638" b="0">
                <a:solidFill>
                  <a:srgbClr val="94A3B8"/>
                </a:solidFill>
                <a:latin typeface="Aptos"/>
                <a:ea typeface="Aptos"/>
                <a:cs typeface="Aptos"/>
              </a:defRPr>
            </a:pPr>
            <a:r>
              <a:rPr sz="1167">
                <a:solidFill>
                  <a:srgbClr val="94A3B8"/>
                </a:solidFill>
                <a:latin typeface="Aptos"/>
                <a:ea typeface="Aptos"/>
                <a:cs typeface="Aptos"/>
              </a:rPr>
              <a:t>Source: Khronos </a:t>
            </a:r>
            <a:r>
              <a:rPr sz="1167" err="1">
                <a:solidFill>
                  <a:srgbClr val="94A3B8"/>
                </a:solidFill>
                <a:latin typeface="Aptos"/>
                <a:ea typeface="Aptos"/>
                <a:cs typeface="Aptos"/>
              </a:rPr>
              <a:t>OpenXR</a:t>
            </a:r>
            <a:r>
              <a:rPr sz="1167">
                <a:solidFill>
                  <a:srgbClr val="94A3B8"/>
                </a:solidFill>
                <a:latin typeface="Aptos"/>
                <a:ea typeface="Aptos"/>
                <a:cs typeface="Aptos"/>
              </a:rPr>
              <a:t> frame timing tutorial; CXL Consortium fabric and memory-sharing features.</a:t>
            </a:r>
            <a:endParaRPr lang="en-US" sz="1167">
              <a:solidFill>
                <a:srgbClr val="94A3B8"/>
              </a:solidFill>
              <a:latin typeface="Aptos"/>
              <a:ea typeface="Aptos"/>
              <a:cs typeface="Aptos"/>
            </a:endParaRPr>
          </a:p>
        </p:txBody>
      </p:sp>
      <p:cxnSp>
        <p:nvCxnSpPr>
          <p:cNvPr id="38" name="Connecteur droit avec flèche 34">
            <a:extLst>
              <a:ext uri="{FF2B5EF4-FFF2-40B4-BE49-F238E27FC236}">
                <a16:creationId xmlns:a16="http://schemas.microsoft.com/office/drawing/2014/main" id="{C4C6AD5E-2808-2077-5E06-5A2E983F66D7}"/>
              </a:ext>
            </a:extLst>
          </p:cNvPr>
          <p:cNvCxnSpPr/>
          <p:nvPr/>
        </p:nvCxnSpPr>
        <p:spPr>
          <a:xfrm>
            <a:off x="3262922" y="2834299"/>
            <a:ext cx="1135063" cy="500063"/>
          </a:xfrm>
          <a:prstGeom prst="straightConnector1">
            <a:avLst/>
          </a:prstGeom>
          <a:noFill/>
          <a:ln w="6350" cap="flat" cmpd="sng" algn="ctr">
            <a:solidFill>
              <a:srgbClr val="4472C4"/>
            </a:solidFill>
            <a:prstDash val="solid"/>
            <a:miter lim="800000"/>
          </a:ln>
          <a:effectLst/>
        </p:spPr>
      </p:cxnSp>
      <p:cxnSp>
        <p:nvCxnSpPr>
          <p:cNvPr id="39" name="Connecteur droit avec flèche 35">
            <a:extLst>
              <a:ext uri="{FF2B5EF4-FFF2-40B4-BE49-F238E27FC236}">
                <a16:creationId xmlns:a16="http://schemas.microsoft.com/office/drawing/2014/main" id="{D4B6775F-DB77-D357-E9CD-E9BFBD3F2B30}"/>
              </a:ext>
            </a:extLst>
          </p:cNvPr>
          <p:cNvCxnSpPr/>
          <p:nvPr/>
        </p:nvCxnSpPr>
        <p:spPr>
          <a:xfrm flipV="1">
            <a:off x="3262923" y="3858237"/>
            <a:ext cx="1111250" cy="571500"/>
          </a:xfrm>
          <a:prstGeom prst="straightConnector1">
            <a:avLst/>
          </a:prstGeom>
          <a:noFill/>
          <a:ln w="6350" cap="flat" cmpd="sng" algn="ctr">
            <a:solidFill>
              <a:srgbClr val="4472C4"/>
            </a:solidFill>
            <a:prstDash val="solid"/>
            <a:miter lim="800000"/>
          </a:ln>
          <a:effectLst/>
        </p:spPr>
      </p:cxnSp>
      <p:cxnSp>
        <p:nvCxnSpPr>
          <p:cNvPr id="63" name="Connecteur droit avec flèche 36">
            <a:extLst>
              <a:ext uri="{FF2B5EF4-FFF2-40B4-BE49-F238E27FC236}">
                <a16:creationId xmlns:a16="http://schemas.microsoft.com/office/drawing/2014/main" id="{54C1F7C0-F6D2-A373-CD93-DE704B5E8FA1}"/>
              </a:ext>
            </a:extLst>
          </p:cNvPr>
          <p:cNvCxnSpPr/>
          <p:nvPr/>
        </p:nvCxnSpPr>
        <p:spPr>
          <a:xfrm flipV="1">
            <a:off x="6707798" y="2754924"/>
            <a:ext cx="1206500" cy="531813"/>
          </a:xfrm>
          <a:prstGeom prst="straightConnector1">
            <a:avLst/>
          </a:prstGeom>
          <a:noFill/>
          <a:ln w="6350" cap="flat" cmpd="sng" algn="ctr">
            <a:solidFill>
              <a:srgbClr val="4472C4"/>
            </a:solidFill>
            <a:prstDash val="solid"/>
            <a:miter lim="800000"/>
          </a:ln>
          <a:effectLst/>
        </p:spPr>
      </p:cxnSp>
      <p:cxnSp>
        <p:nvCxnSpPr>
          <p:cNvPr id="64" name="Connecteur droit avec flèche 37">
            <a:extLst>
              <a:ext uri="{FF2B5EF4-FFF2-40B4-BE49-F238E27FC236}">
                <a16:creationId xmlns:a16="http://schemas.microsoft.com/office/drawing/2014/main" id="{E5D8B00F-1E5E-2DA5-6865-A04E20AA8AAC}"/>
              </a:ext>
            </a:extLst>
          </p:cNvPr>
          <p:cNvCxnSpPr/>
          <p:nvPr/>
        </p:nvCxnSpPr>
        <p:spPr>
          <a:xfrm>
            <a:off x="6723672" y="3842362"/>
            <a:ext cx="1198563" cy="555625"/>
          </a:xfrm>
          <a:prstGeom prst="straightConnector1">
            <a:avLst/>
          </a:prstGeom>
          <a:noFill/>
          <a:ln w="6350" cap="flat" cmpd="sng" algn="ctr">
            <a:solidFill>
              <a:srgbClr val="4472C4"/>
            </a:solidFill>
            <a:prstDash val="solid"/>
            <a:miter lim="800000"/>
          </a:ln>
          <a:effectLst/>
        </p:spPr>
      </p:cxnSp>
      <p:sp>
        <p:nvSpPr>
          <p:cNvPr id="65" name="Slide Number Placeholder 1">
            <a:extLst>
              <a:ext uri="{FF2B5EF4-FFF2-40B4-BE49-F238E27FC236}">
                <a16:creationId xmlns:a16="http://schemas.microsoft.com/office/drawing/2014/main" id="{71A85EFA-19D3-DB17-4B54-4916B35B3E05}"/>
              </a:ext>
            </a:extLst>
          </p:cNvPr>
          <p:cNvSpPr>
            <a:spLocks noGrp="1"/>
          </p:cNvSpPr>
          <p:nvPr>
            <p:ph type="sldNum" sz="quarter" idx="12"/>
          </p:nvPr>
        </p:nvSpPr>
        <p:spPr>
          <a:xfrm>
            <a:off x="11661914" y="6477000"/>
            <a:ext cx="377686" cy="381000"/>
          </a:xfrm>
        </p:spPr>
        <p:txBody>
          <a:bodyPr/>
          <a:lstStyle/>
          <a:p>
            <a:fld id="{FE7A4BB3-E848-5A44-82DF-322201952CD8}" type="slidenum">
              <a:rPr lang="en-US" smtClean="0"/>
              <a:pPr/>
              <a:t>25</a:t>
            </a:fld>
            <a:endParaRPr lang="en-US"/>
          </a:p>
        </p:txBody>
      </p:sp>
    </p:spTree>
    <p:extLst>
      <p:ext uri="{BB962C8B-B14F-4D97-AF65-F5344CB8AC3E}">
        <p14:creationId xmlns:p14="http://schemas.microsoft.com/office/powerpoint/2010/main" val="13276240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D6960-F531-A909-31F9-589DFFF78E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F683E8-DABF-5A65-4C5C-FA9881175D63}"/>
              </a:ext>
            </a:extLst>
          </p:cNvPr>
          <p:cNvSpPr>
            <a:spLocks noGrp="1"/>
          </p:cNvSpPr>
          <p:nvPr>
            <p:ph type="title"/>
          </p:nvPr>
        </p:nvSpPr>
        <p:spPr/>
        <p:txBody>
          <a:bodyPr/>
          <a:lstStyle/>
          <a:p>
            <a:r>
              <a:rPr lang="en-US">
                <a:solidFill>
                  <a:srgbClr val="1E293B"/>
                </a:solidFill>
                <a:latin typeface="Aptos Display"/>
                <a:ea typeface="Aptos Display" pitchFamily="34" charset="-122"/>
                <a:cs typeface="Aptos Display" pitchFamily="34" charset="-120"/>
              </a:rPr>
              <a:t>CXL killer App: </a:t>
            </a:r>
            <a:r>
              <a:rPr lang="en-US" err="1">
                <a:solidFill>
                  <a:srgbClr val="1E293B"/>
                </a:solidFill>
                <a:latin typeface="Aptos Display"/>
                <a:ea typeface="Aptos Display" pitchFamily="34" charset="-122"/>
                <a:cs typeface="Aptos Display" pitchFamily="34" charset="-120"/>
              </a:rPr>
              <a:t>vecDB</a:t>
            </a:r>
            <a:endParaRPr lang="en-US">
              <a:solidFill>
                <a:srgbClr val="1E293B"/>
              </a:solidFill>
              <a:latin typeface="Aptos Display"/>
              <a:ea typeface="Aptos Display" pitchFamily="34" charset="-122"/>
              <a:cs typeface="Aptos Display" pitchFamily="34" charset="-120"/>
            </a:endParaRPr>
          </a:p>
        </p:txBody>
      </p:sp>
      <p:sp>
        <p:nvSpPr>
          <p:cNvPr id="15" name="Text 2">
            <a:extLst>
              <a:ext uri="{FF2B5EF4-FFF2-40B4-BE49-F238E27FC236}">
                <a16:creationId xmlns:a16="http://schemas.microsoft.com/office/drawing/2014/main" id="{03A51353-DBFC-B23D-81B7-8883523E2C8F}"/>
              </a:ext>
            </a:extLst>
          </p:cNvPr>
          <p:cNvSpPr/>
          <p:nvPr/>
        </p:nvSpPr>
        <p:spPr>
          <a:xfrm>
            <a:off x="10517256" y="227749"/>
            <a:ext cx="1333500" cy="213360"/>
          </a:xfrm>
          <a:prstGeom prst="rect">
            <a:avLst/>
          </a:prstGeom>
          <a:solidFill>
            <a:srgbClr val="EAF2FF"/>
          </a:solidFill>
          <a:ln>
            <a:solidFill>
              <a:srgbClr val="1F5FBF"/>
            </a:solidFill>
          </a:ln>
        </p:spPr>
        <p:txBody>
          <a:bodyPr wrap="square" lIns="0" tIns="0" rIns="0" bIns="0" rtlCol="0" anchor="ctr"/>
          <a:lstStyle/>
          <a:p>
            <a:pPr algn="ctr"/>
            <a:r>
              <a:rPr lang="en-US" sz="833" b="1" err="1">
                <a:solidFill>
                  <a:srgbClr val="1F5FBF"/>
                </a:solidFill>
              </a:rPr>
              <a:t>vecDB</a:t>
            </a:r>
            <a:endParaRPr lang="en-US" sz="833" b="1">
              <a:solidFill>
                <a:srgbClr val="1F5FBF"/>
              </a:solidFill>
            </a:endParaRPr>
          </a:p>
        </p:txBody>
      </p:sp>
      <p:sp>
        <p:nvSpPr>
          <p:cNvPr id="65" name="Slide Number Placeholder 1">
            <a:extLst>
              <a:ext uri="{FF2B5EF4-FFF2-40B4-BE49-F238E27FC236}">
                <a16:creationId xmlns:a16="http://schemas.microsoft.com/office/drawing/2014/main" id="{68C3D2DC-63D6-49F6-2CEB-03354528EBEF}"/>
              </a:ext>
            </a:extLst>
          </p:cNvPr>
          <p:cNvSpPr>
            <a:spLocks noGrp="1"/>
          </p:cNvSpPr>
          <p:nvPr>
            <p:ph type="sldNum" sz="quarter" idx="12"/>
          </p:nvPr>
        </p:nvSpPr>
        <p:spPr>
          <a:xfrm>
            <a:off x="11661914" y="6477000"/>
            <a:ext cx="377686" cy="381000"/>
          </a:xfrm>
        </p:spPr>
        <p:txBody>
          <a:bodyPr/>
          <a:lstStyle/>
          <a:p>
            <a:fld id="{FE7A4BB3-E848-5A44-82DF-322201952CD8}" type="slidenum">
              <a:rPr lang="en-US" smtClean="0"/>
              <a:pPr/>
              <a:t>26</a:t>
            </a:fld>
            <a:endParaRPr lang="en-US"/>
          </a:p>
        </p:txBody>
      </p:sp>
      <p:sp>
        <p:nvSpPr>
          <p:cNvPr id="45" name="Rectangle 44">
            <a:extLst>
              <a:ext uri="{FF2B5EF4-FFF2-40B4-BE49-F238E27FC236}">
                <a16:creationId xmlns:a16="http://schemas.microsoft.com/office/drawing/2014/main" id="{6F47F811-D91E-ECEC-F167-C502B5D6F886}"/>
              </a:ext>
            </a:extLst>
          </p:cNvPr>
          <p:cNvSpPr>
            <a:spLocks noGrp="1"/>
          </p:cNvSpPr>
          <p:nvPr/>
        </p:nvSpPr>
        <p:spPr>
          <a:xfrm>
            <a:off x="1164954" y="1610517"/>
            <a:ext cx="9371723" cy="460375"/>
          </a:xfrm>
          <a:prstGeom prst="rect">
            <a:avLst/>
          </a:prstGeom>
          <a:solidFill>
            <a:srgbClr val="000000">
              <a:alpha val="0"/>
            </a:srgbClr>
          </a:solidFill>
          <a:ln w="0">
            <a:solidFill>
              <a:srgbClr val="000000">
                <a:alpha val="0"/>
              </a:srgbClr>
            </a:solidFill>
            <a:prstDash val="solid"/>
          </a:ln>
        </p:spPr>
        <p:txBody>
          <a:bodyPr lIns="0" tIns="0" rIns="0" bIns="0" anchor="t"/>
          <a:lstStyle/>
          <a:p>
            <a:pPr defTabSz="761970">
              <a:defRPr sz="1350" b="0">
                <a:solidFill>
                  <a:srgbClr val="111827"/>
                </a:solidFill>
                <a:latin typeface="Aptos"/>
                <a:ea typeface="Aptos"/>
                <a:cs typeface="Aptos"/>
              </a:defRPr>
            </a:pPr>
            <a:r>
              <a:rPr sz="2000">
                <a:solidFill>
                  <a:srgbClr val="111827"/>
                </a:solidFill>
                <a:latin typeface="Aptos"/>
                <a:ea typeface="Aptos"/>
                <a:cs typeface="Aptos"/>
              </a:rPr>
              <a:t>The quiet killer app is operational: many interactive </a:t>
            </a:r>
            <a:r>
              <a:rPr lang="en-US" sz="2000" err="1">
                <a:solidFill>
                  <a:srgbClr val="111827"/>
                </a:solidFill>
                <a:latin typeface="Aptos"/>
                <a:ea typeface="Aptos"/>
                <a:cs typeface="Aptos"/>
              </a:rPr>
              <a:t>vecDB</a:t>
            </a:r>
            <a:r>
              <a:rPr lang="en-US" sz="2000">
                <a:solidFill>
                  <a:srgbClr val="111827"/>
                </a:solidFill>
                <a:latin typeface="Aptos"/>
                <a:ea typeface="Aptos"/>
                <a:cs typeface="Aptos"/>
              </a:rPr>
              <a:t> instances</a:t>
            </a:r>
            <a:r>
              <a:rPr sz="2000">
                <a:solidFill>
                  <a:srgbClr val="111827"/>
                </a:solidFill>
                <a:latin typeface="Aptos"/>
                <a:ea typeface="Aptos"/>
                <a:cs typeface="Aptos"/>
              </a:rPr>
              <a:t> duplicate assets and state while demanding fast warm starts and predictable tail latency.</a:t>
            </a:r>
          </a:p>
        </p:txBody>
      </p:sp>
      <p:sp>
        <p:nvSpPr>
          <p:cNvPr id="46" name="Rectangle 45">
            <a:extLst>
              <a:ext uri="{FF2B5EF4-FFF2-40B4-BE49-F238E27FC236}">
                <a16:creationId xmlns:a16="http://schemas.microsoft.com/office/drawing/2014/main" id="{09BC8D1C-9C74-3767-8927-19FF7ACE704B}"/>
              </a:ext>
            </a:extLst>
          </p:cNvPr>
          <p:cNvSpPr>
            <a:spLocks noGrp="1"/>
          </p:cNvSpPr>
          <p:nvPr/>
        </p:nvSpPr>
        <p:spPr>
          <a:xfrm>
            <a:off x="1473695" y="2417814"/>
            <a:ext cx="2063750" cy="190500"/>
          </a:xfrm>
          <a:prstGeom prst="rect">
            <a:avLst/>
          </a:prstGeom>
          <a:solidFill>
            <a:srgbClr val="000000">
              <a:alpha val="0"/>
            </a:srgbClr>
          </a:solidFill>
          <a:ln w="0">
            <a:solidFill>
              <a:srgbClr val="000000">
                <a:alpha val="0"/>
              </a:srgbClr>
            </a:solidFill>
            <a:prstDash val="solid"/>
          </a:ln>
        </p:spPr>
        <p:txBody>
          <a:bodyPr lIns="0" tIns="0" rIns="0" bIns="0" anchor="t"/>
          <a:lstStyle/>
          <a:p>
            <a:pPr defTabSz="761970">
              <a:defRPr sz="1200" b="1">
                <a:solidFill>
                  <a:srgbClr val="111827"/>
                </a:solidFill>
                <a:latin typeface="Aptos"/>
                <a:ea typeface="Aptos"/>
                <a:cs typeface="Aptos"/>
              </a:defRPr>
            </a:pPr>
            <a:r>
              <a:rPr lang="en-US" sz="1667" b="1" err="1">
                <a:solidFill>
                  <a:srgbClr val="111827"/>
                </a:solidFill>
                <a:latin typeface="Aptos"/>
                <a:ea typeface="Aptos"/>
                <a:cs typeface="Aptos"/>
              </a:rPr>
              <a:t>vecDB</a:t>
            </a:r>
            <a:r>
              <a:rPr lang="en-US" sz="1667" b="1">
                <a:solidFill>
                  <a:srgbClr val="111827"/>
                </a:solidFill>
                <a:latin typeface="Aptos"/>
                <a:ea typeface="Aptos"/>
                <a:cs typeface="Aptos"/>
              </a:rPr>
              <a:t> </a:t>
            </a:r>
            <a:r>
              <a:rPr sz="1667" b="1">
                <a:solidFill>
                  <a:srgbClr val="111827"/>
                </a:solidFill>
                <a:latin typeface="Aptos"/>
                <a:ea typeface="Aptos"/>
                <a:cs typeface="Aptos"/>
              </a:rPr>
              <a:t>instances</a:t>
            </a:r>
            <a:endParaRPr lang="fr-FR" sz="1667" b="1">
              <a:solidFill>
                <a:srgbClr val="111827"/>
              </a:solidFill>
              <a:latin typeface="Aptos"/>
              <a:ea typeface="Aptos"/>
              <a:cs typeface="Aptos"/>
            </a:endParaRPr>
          </a:p>
        </p:txBody>
      </p:sp>
      <p:sp>
        <p:nvSpPr>
          <p:cNvPr id="47" name="Rectangle 46">
            <a:extLst>
              <a:ext uri="{FF2B5EF4-FFF2-40B4-BE49-F238E27FC236}">
                <a16:creationId xmlns:a16="http://schemas.microsoft.com/office/drawing/2014/main" id="{29D93696-09A8-7BD7-D7D6-9E62B20A32E8}"/>
              </a:ext>
            </a:extLst>
          </p:cNvPr>
          <p:cNvSpPr>
            <a:spLocks noGrp="1"/>
          </p:cNvSpPr>
          <p:nvPr/>
        </p:nvSpPr>
        <p:spPr>
          <a:xfrm>
            <a:off x="1824952" y="2745854"/>
            <a:ext cx="841375" cy="311113"/>
          </a:xfrm>
          <a:prstGeom prst="rect">
            <a:avLst/>
          </a:prstGeom>
          <a:solidFill>
            <a:srgbClr val="2563C6"/>
          </a:solidFill>
          <a:ln w="0">
            <a:solidFill>
              <a:srgbClr val="000000">
                <a:alpha val="0"/>
              </a:srgbClr>
            </a:solidFill>
            <a:prstDash val="solid"/>
          </a:ln>
        </p:spPr>
        <p:txBody>
          <a:bodyPr lIns="0" tIns="0" rIns="0" bIns="0" anchor="ctr"/>
          <a:lstStyle/>
          <a:p>
            <a:pPr algn="ctr" defTabSz="761970">
              <a:defRPr sz="975" b="1">
                <a:solidFill>
                  <a:srgbClr val="FFFFFF"/>
                </a:solidFill>
                <a:latin typeface="Aptos"/>
                <a:ea typeface="Aptos"/>
                <a:cs typeface="Aptos"/>
              </a:defRPr>
            </a:pPr>
            <a:r>
              <a:rPr sz="1667" b="1">
                <a:solidFill>
                  <a:srgbClr val="FFFFFF"/>
                </a:solidFill>
                <a:latin typeface="Aptos"/>
                <a:ea typeface="Aptos"/>
                <a:cs typeface="Aptos"/>
              </a:rPr>
              <a:t>host 1</a:t>
            </a:r>
            <a:endParaRPr lang="fr-FR" sz="1667" b="1">
              <a:solidFill>
                <a:srgbClr val="FFFFFF"/>
              </a:solidFill>
              <a:latin typeface="Aptos"/>
              <a:ea typeface="Aptos"/>
              <a:cs typeface="Aptos"/>
            </a:endParaRPr>
          </a:p>
        </p:txBody>
      </p:sp>
      <p:sp>
        <p:nvSpPr>
          <p:cNvPr id="48" name="Rectangle 47">
            <a:extLst>
              <a:ext uri="{FF2B5EF4-FFF2-40B4-BE49-F238E27FC236}">
                <a16:creationId xmlns:a16="http://schemas.microsoft.com/office/drawing/2014/main" id="{2789FFF2-BF6D-B350-4E45-7B86671604D1}"/>
              </a:ext>
            </a:extLst>
          </p:cNvPr>
          <p:cNvSpPr>
            <a:spLocks noGrp="1"/>
          </p:cNvSpPr>
          <p:nvPr/>
        </p:nvSpPr>
        <p:spPr>
          <a:xfrm>
            <a:off x="1803055" y="3305310"/>
            <a:ext cx="841375" cy="340309"/>
          </a:xfrm>
          <a:prstGeom prst="rect">
            <a:avLst/>
          </a:prstGeom>
          <a:solidFill>
            <a:srgbClr val="7C5CE1"/>
          </a:solidFill>
          <a:ln w="0">
            <a:solidFill>
              <a:srgbClr val="000000">
                <a:alpha val="0"/>
              </a:srgbClr>
            </a:solidFill>
            <a:prstDash val="solid"/>
          </a:ln>
        </p:spPr>
        <p:txBody>
          <a:bodyPr lIns="0" tIns="0" rIns="0" bIns="0" anchor="ctr"/>
          <a:lstStyle/>
          <a:p>
            <a:pPr algn="ctr" defTabSz="761970">
              <a:defRPr sz="975" b="1">
                <a:solidFill>
                  <a:srgbClr val="FFFFFF"/>
                </a:solidFill>
                <a:latin typeface="Aptos"/>
                <a:ea typeface="Aptos"/>
                <a:cs typeface="Aptos"/>
              </a:defRPr>
            </a:pPr>
            <a:r>
              <a:rPr sz="1667" b="1">
                <a:solidFill>
                  <a:srgbClr val="FFFFFF"/>
                </a:solidFill>
                <a:latin typeface="Aptos"/>
                <a:ea typeface="Aptos"/>
                <a:cs typeface="Aptos"/>
              </a:rPr>
              <a:t>host 2</a:t>
            </a:r>
            <a:endParaRPr lang="fr-FR" sz="1667" b="1">
              <a:solidFill>
                <a:srgbClr val="FFFFFF"/>
              </a:solidFill>
              <a:latin typeface="Aptos"/>
              <a:ea typeface="Aptos"/>
              <a:cs typeface="Aptos"/>
            </a:endParaRPr>
          </a:p>
        </p:txBody>
      </p:sp>
      <p:sp>
        <p:nvSpPr>
          <p:cNvPr id="49" name="Rectangle 48">
            <a:extLst>
              <a:ext uri="{FF2B5EF4-FFF2-40B4-BE49-F238E27FC236}">
                <a16:creationId xmlns:a16="http://schemas.microsoft.com/office/drawing/2014/main" id="{446917FC-6799-025F-A639-A9B4BA7E3AFA}"/>
              </a:ext>
            </a:extLst>
          </p:cNvPr>
          <p:cNvSpPr>
            <a:spLocks noGrp="1"/>
          </p:cNvSpPr>
          <p:nvPr/>
        </p:nvSpPr>
        <p:spPr>
          <a:xfrm>
            <a:off x="1803055" y="3901261"/>
            <a:ext cx="841375" cy="333010"/>
          </a:xfrm>
          <a:prstGeom prst="rect">
            <a:avLst/>
          </a:prstGeom>
          <a:solidFill>
            <a:srgbClr val="2563C6"/>
          </a:solidFill>
          <a:ln w="0">
            <a:solidFill>
              <a:srgbClr val="000000">
                <a:alpha val="0"/>
              </a:srgbClr>
            </a:solidFill>
            <a:prstDash val="solid"/>
          </a:ln>
        </p:spPr>
        <p:txBody>
          <a:bodyPr lIns="0" tIns="0" rIns="0" bIns="0" anchor="ctr"/>
          <a:lstStyle/>
          <a:p>
            <a:pPr algn="ctr" defTabSz="761970">
              <a:defRPr sz="975" b="1">
                <a:solidFill>
                  <a:srgbClr val="FFFFFF"/>
                </a:solidFill>
                <a:latin typeface="Aptos"/>
                <a:ea typeface="Aptos"/>
                <a:cs typeface="Aptos"/>
              </a:defRPr>
            </a:pPr>
            <a:r>
              <a:rPr sz="1667" b="1">
                <a:solidFill>
                  <a:srgbClr val="FFFFFF"/>
                </a:solidFill>
                <a:latin typeface="Aptos"/>
                <a:ea typeface="Aptos"/>
                <a:cs typeface="Aptos"/>
              </a:rPr>
              <a:t>host 3</a:t>
            </a:r>
            <a:endParaRPr lang="fr-FR" sz="1667" b="1">
              <a:solidFill>
                <a:srgbClr val="FFFFFF"/>
              </a:solidFill>
              <a:latin typeface="Aptos"/>
              <a:ea typeface="Aptos"/>
              <a:cs typeface="Aptos"/>
            </a:endParaRPr>
          </a:p>
        </p:txBody>
      </p:sp>
      <p:sp>
        <p:nvSpPr>
          <p:cNvPr id="50" name="Rectangle 49">
            <a:extLst>
              <a:ext uri="{FF2B5EF4-FFF2-40B4-BE49-F238E27FC236}">
                <a16:creationId xmlns:a16="http://schemas.microsoft.com/office/drawing/2014/main" id="{0D131359-6147-0D10-2655-B35EBB443E23}"/>
              </a:ext>
            </a:extLst>
          </p:cNvPr>
          <p:cNvSpPr>
            <a:spLocks noGrp="1"/>
          </p:cNvSpPr>
          <p:nvPr/>
        </p:nvSpPr>
        <p:spPr>
          <a:xfrm>
            <a:off x="1803055" y="4453420"/>
            <a:ext cx="841375" cy="333009"/>
          </a:xfrm>
          <a:prstGeom prst="rect">
            <a:avLst/>
          </a:prstGeom>
          <a:solidFill>
            <a:srgbClr val="7C5CE1"/>
          </a:solidFill>
          <a:ln w="0">
            <a:solidFill>
              <a:srgbClr val="000000">
                <a:alpha val="0"/>
              </a:srgbClr>
            </a:solidFill>
            <a:prstDash val="solid"/>
          </a:ln>
        </p:spPr>
        <p:txBody>
          <a:bodyPr lIns="0" tIns="0" rIns="0" bIns="0" anchor="ctr"/>
          <a:lstStyle/>
          <a:p>
            <a:pPr algn="ctr" defTabSz="761970">
              <a:defRPr sz="975" b="1">
                <a:solidFill>
                  <a:srgbClr val="FFFFFF"/>
                </a:solidFill>
                <a:latin typeface="Aptos"/>
                <a:ea typeface="Aptos"/>
                <a:cs typeface="Aptos"/>
              </a:defRPr>
            </a:pPr>
            <a:r>
              <a:rPr sz="1667" b="1">
                <a:solidFill>
                  <a:srgbClr val="FFFFFF"/>
                </a:solidFill>
                <a:latin typeface="Aptos"/>
                <a:ea typeface="Aptos"/>
                <a:cs typeface="Aptos"/>
              </a:rPr>
              <a:t>host 4</a:t>
            </a:r>
            <a:endParaRPr lang="fr-FR" sz="1667" b="1">
              <a:solidFill>
                <a:srgbClr val="FFFFFF"/>
              </a:solidFill>
              <a:latin typeface="Aptos"/>
              <a:ea typeface="Aptos"/>
              <a:cs typeface="Aptos"/>
            </a:endParaRPr>
          </a:p>
        </p:txBody>
      </p:sp>
      <p:sp>
        <p:nvSpPr>
          <p:cNvPr id="51" name="Rectangle 50">
            <a:extLst>
              <a:ext uri="{FF2B5EF4-FFF2-40B4-BE49-F238E27FC236}">
                <a16:creationId xmlns:a16="http://schemas.microsoft.com/office/drawing/2014/main" id="{28171E70-25F7-232F-758D-AFF919C21EF7}"/>
              </a:ext>
            </a:extLst>
          </p:cNvPr>
          <p:cNvSpPr>
            <a:spLocks noGrp="1"/>
          </p:cNvSpPr>
          <p:nvPr/>
        </p:nvSpPr>
        <p:spPr>
          <a:xfrm>
            <a:off x="3983952" y="3389430"/>
            <a:ext cx="1937389" cy="581536"/>
          </a:xfrm>
          <a:prstGeom prst="rect">
            <a:avLst/>
          </a:prstGeom>
          <a:solidFill>
            <a:srgbClr val="0B2236"/>
          </a:solidFill>
          <a:ln w="0">
            <a:solidFill>
              <a:srgbClr val="000000">
                <a:alpha val="0"/>
              </a:srgbClr>
            </a:solidFill>
            <a:prstDash val="solid"/>
          </a:ln>
        </p:spPr>
        <p:txBody>
          <a:bodyPr lIns="0" tIns="0" rIns="0" bIns="0" anchor="ctr"/>
          <a:lstStyle/>
          <a:p>
            <a:pPr algn="ctr" defTabSz="761970">
              <a:defRPr sz="1125" b="1">
                <a:solidFill>
                  <a:srgbClr val="FFFFFF"/>
                </a:solidFill>
                <a:latin typeface="Aptos"/>
                <a:ea typeface="Aptos"/>
                <a:cs typeface="Aptos"/>
              </a:defRPr>
            </a:pPr>
            <a:r>
              <a:rPr sz="1667" b="1">
                <a:solidFill>
                  <a:srgbClr val="FFFFFF"/>
                </a:solidFill>
                <a:latin typeface="Aptos"/>
                <a:ea typeface="Aptos"/>
                <a:cs typeface="Aptos"/>
              </a:rPr>
              <a:t>CXL switch + fabric manager</a:t>
            </a:r>
            <a:endParaRPr lang="fr-FR" sz="1667" b="1">
              <a:solidFill>
                <a:srgbClr val="FFFFFF"/>
              </a:solidFill>
              <a:latin typeface="Aptos"/>
              <a:ea typeface="Aptos"/>
              <a:cs typeface="Aptos"/>
            </a:endParaRPr>
          </a:p>
        </p:txBody>
      </p:sp>
      <p:sp>
        <p:nvSpPr>
          <p:cNvPr id="52" name="Rectangle 51">
            <a:extLst>
              <a:ext uri="{FF2B5EF4-FFF2-40B4-BE49-F238E27FC236}">
                <a16:creationId xmlns:a16="http://schemas.microsoft.com/office/drawing/2014/main" id="{8FCED158-853D-B58B-BC98-25CB9866DB17}"/>
              </a:ext>
            </a:extLst>
          </p:cNvPr>
          <p:cNvSpPr>
            <a:spLocks noGrp="1"/>
          </p:cNvSpPr>
          <p:nvPr/>
        </p:nvSpPr>
        <p:spPr>
          <a:xfrm>
            <a:off x="5928639" y="3592611"/>
            <a:ext cx="952500" cy="0"/>
          </a:xfrm>
          <a:prstGeom prst="rect">
            <a:avLst/>
          </a:prstGeom>
          <a:solidFill>
            <a:srgbClr val="000000">
              <a:alpha val="0"/>
            </a:srgbClr>
          </a:solidFill>
          <a:ln w="10478">
            <a:solidFill>
              <a:srgbClr val="94A3B8"/>
            </a:solidFill>
            <a:prstDash val="solid"/>
          </a:ln>
        </p:spPr>
        <p:txBody>
          <a:bodyPr/>
          <a:lstStyle/>
          <a:p>
            <a:pPr defTabSz="761970"/>
            <a:endParaRPr lang="en-US" sz="1500">
              <a:solidFill>
                <a:prstClr val="black"/>
              </a:solidFill>
              <a:latin typeface="Aptos"/>
            </a:endParaRPr>
          </a:p>
        </p:txBody>
      </p:sp>
      <p:sp>
        <p:nvSpPr>
          <p:cNvPr id="53" name="Rounded Rectangle 17">
            <a:extLst>
              <a:ext uri="{FF2B5EF4-FFF2-40B4-BE49-F238E27FC236}">
                <a16:creationId xmlns:a16="http://schemas.microsoft.com/office/drawing/2014/main" id="{3EAFA92E-2C09-E7F5-B263-3383FFD37625}"/>
              </a:ext>
            </a:extLst>
          </p:cNvPr>
          <p:cNvSpPr>
            <a:spLocks noGrp="1"/>
          </p:cNvSpPr>
          <p:nvPr/>
        </p:nvSpPr>
        <p:spPr>
          <a:xfrm>
            <a:off x="6881139" y="2743298"/>
            <a:ext cx="2619375" cy="1666875"/>
          </a:xfrm>
          <a:prstGeom prst="roundRect">
            <a:avLst>
              <a:gd name="adj" fmla="val 3810"/>
            </a:avLst>
          </a:prstGeom>
          <a:solidFill>
            <a:srgbClr val="E5F6F2"/>
          </a:solidFill>
          <a:ln w="11430">
            <a:solidFill>
              <a:srgbClr val="2A9D8F"/>
            </a:solidFill>
            <a:prstDash val="solid"/>
          </a:ln>
        </p:spPr>
        <p:txBody>
          <a:bodyPr/>
          <a:lstStyle/>
          <a:p>
            <a:pPr defTabSz="761970"/>
            <a:endParaRPr lang="en-US" sz="1500">
              <a:solidFill>
                <a:prstClr val="black"/>
              </a:solidFill>
              <a:latin typeface="Aptos"/>
            </a:endParaRPr>
          </a:p>
        </p:txBody>
      </p:sp>
      <p:sp>
        <p:nvSpPr>
          <p:cNvPr id="54" name="Rectangle 53">
            <a:extLst>
              <a:ext uri="{FF2B5EF4-FFF2-40B4-BE49-F238E27FC236}">
                <a16:creationId xmlns:a16="http://schemas.microsoft.com/office/drawing/2014/main" id="{896EA426-7612-04B7-E3C1-B94B68432B9B}"/>
              </a:ext>
            </a:extLst>
          </p:cNvPr>
          <p:cNvSpPr>
            <a:spLocks noGrp="1"/>
          </p:cNvSpPr>
          <p:nvPr/>
        </p:nvSpPr>
        <p:spPr>
          <a:xfrm>
            <a:off x="7027573" y="2810996"/>
            <a:ext cx="2341106" cy="390123"/>
          </a:xfrm>
          <a:prstGeom prst="rect">
            <a:avLst/>
          </a:prstGeom>
          <a:solidFill>
            <a:srgbClr val="000000">
              <a:alpha val="0"/>
            </a:srgbClr>
          </a:solidFill>
          <a:ln w="0">
            <a:solidFill>
              <a:srgbClr val="000000">
                <a:alpha val="0"/>
              </a:srgbClr>
            </a:solidFill>
            <a:prstDash val="solid"/>
          </a:ln>
        </p:spPr>
        <p:txBody>
          <a:bodyPr lIns="0" tIns="0" rIns="0" bIns="0" anchor="t"/>
          <a:lstStyle/>
          <a:p>
            <a:pPr algn="ctr" defTabSz="761970">
              <a:defRPr sz="1500" b="1">
                <a:solidFill>
                  <a:srgbClr val="2A9D8F"/>
                </a:solidFill>
                <a:latin typeface="Aptos"/>
                <a:ea typeface="Aptos"/>
                <a:cs typeface="Aptos"/>
              </a:defRPr>
            </a:pPr>
            <a:r>
              <a:rPr sz="2000" b="1">
                <a:solidFill>
                  <a:srgbClr val="2A9D8F"/>
                </a:solidFill>
                <a:latin typeface="Aptos"/>
                <a:ea typeface="Aptos"/>
                <a:cs typeface="Aptos"/>
              </a:rPr>
              <a:t>pooled CXL memory</a:t>
            </a:r>
            <a:endParaRPr lang="fr-FR" sz="2000" b="1">
              <a:solidFill>
                <a:srgbClr val="2A9D8F"/>
              </a:solidFill>
              <a:latin typeface="Aptos"/>
              <a:ea typeface="Aptos"/>
              <a:cs typeface="Aptos"/>
            </a:endParaRPr>
          </a:p>
        </p:txBody>
      </p:sp>
      <p:sp>
        <p:nvSpPr>
          <p:cNvPr id="55" name="Rectangle 54">
            <a:extLst>
              <a:ext uri="{FF2B5EF4-FFF2-40B4-BE49-F238E27FC236}">
                <a16:creationId xmlns:a16="http://schemas.microsoft.com/office/drawing/2014/main" id="{AF851838-3D9A-2773-3A14-6FEDE46F1B47}"/>
              </a:ext>
            </a:extLst>
          </p:cNvPr>
          <p:cNvSpPr>
            <a:spLocks noGrp="1"/>
          </p:cNvSpPr>
          <p:nvPr/>
        </p:nvSpPr>
        <p:spPr>
          <a:xfrm>
            <a:off x="6971463" y="3349473"/>
            <a:ext cx="2438728" cy="924764"/>
          </a:xfrm>
          <a:prstGeom prst="rect">
            <a:avLst/>
          </a:prstGeom>
          <a:solidFill>
            <a:srgbClr val="000000">
              <a:alpha val="0"/>
            </a:srgbClr>
          </a:solidFill>
          <a:ln w="0">
            <a:solidFill>
              <a:srgbClr val="000000">
                <a:alpha val="0"/>
              </a:srgbClr>
            </a:solidFill>
            <a:prstDash val="solid"/>
          </a:ln>
        </p:spPr>
        <p:txBody>
          <a:bodyPr lIns="0" tIns="0" rIns="0" bIns="0" anchor="t"/>
          <a:lstStyle/>
          <a:p>
            <a:pPr algn="ctr" defTabSz="761970">
              <a:defRPr sz="1050" b="0">
                <a:solidFill>
                  <a:srgbClr val="111827"/>
                </a:solidFill>
                <a:latin typeface="Aptos"/>
                <a:ea typeface="Aptos"/>
                <a:cs typeface="Aptos"/>
              </a:defRPr>
            </a:pPr>
            <a:r>
              <a:rPr sz="1667">
                <a:solidFill>
                  <a:srgbClr val="111827"/>
                </a:solidFill>
                <a:latin typeface="Aptos"/>
                <a:ea typeface="Aptos"/>
                <a:cs typeface="Aptos"/>
              </a:rPr>
              <a:t>shared asset cache</a:t>
            </a:r>
            <a:endParaRPr lang="fr-FR" sz="1667">
              <a:solidFill>
                <a:srgbClr val="111827"/>
              </a:solidFill>
              <a:latin typeface="Aptos"/>
              <a:ea typeface="Aptos"/>
              <a:cs typeface="Aptos"/>
            </a:endParaRPr>
          </a:p>
          <a:p>
            <a:pPr algn="ctr" defTabSz="761970">
              <a:defRPr sz="1050" b="0">
                <a:solidFill>
                  <a:srgbClr val="111827"/>
                </a:solidFill>
                <a:latin typeface="Aptos"/>
                <a:ea typeface="Aptos"/>
                <a:cs typeface="Aptos"/>
              </a:defRPr>
            </a:pPr>
            <a:r>
              <a:rPr sz="1667">
                <a:solidFill>
                  <a:srgbClr val="111827"/>
                </a:solidFill>
                <a:latin typeface="Aptos"/>
                <a:ea typeface="Aptos"/>
                <a:cs typeface="Aptos"/>
              </a:rPr>
              <a:t>warm world state</a:t>
            </a:r>
          </a:p>
          <a:p>
            <a:pPr algn="ctr" defTabSz="761970">
              <a:defRPr sz="1050" b="0">
                <a:solidFill>
                  <a:srgbClr val="111827"/>
                </a:solidFill>
                <a:latin typeface="Aptos"/>
                <a:ea typeface="Aptos"/>
                <a:cs typeface="Aptos"/>
              </a:defRPr>
            </a:pPr>
            <a:r>
              <a:rPr sz="1667">
                <a:solidFill>
                  <a:srgbClr val="111827"/>
                </a:solidFill>
                <a:latin typeface="Aptos"/>
                <a:ea typeface="Aptos"/>
                <a:cs typeface="Aptos"/>
              </a:rPr>
              <a:t>session migration buffer</a:t>
            </a:r>
          </a:p>
        </p:txBody>
      </p:sp>
      <p:sp>
        <p:nvSpPr>
          <p:cNvPr id="56" name="Rounded Rectangle 20">
            <a:extLst>
              <a:ext uri="{FF2B5EF4-FFF2-40B4-BE49-F238E27FC236}">
                <a16:creationId xmlns:a16="http://schemas.microsoft.com/office/drawing/2014/main" id="{62DC9C36-387A-B0A4-A804-BE84AEBA6B5E}"/>
              </a:ext>
            </a:extLst>
          </p:cNvPr>
          <p:cNvSpPr>
            <a:spLocks noGrp="1"/>
          </p:cNvSpPr>
          <p:nvPr/>
        </p:nvSpPr>
        <p:spPr>
          <a:xfrm>
            <a:off x="1473695" y="5104111"/>
            <a:ext cx="2557333" cy="1118732"/>
          </a:xfrm>
          <a:prstGeom prst="roundRect">
            <a:avLst>
              <a:gd name="adj" fmla="val 7547"/>
            </a:avLst>
          </a:prstGeom>
          <a:solidFill>
            <a:srgbClr val="E5F6F2"/>
          </a:solidFill>
          <a:ln w="10478">
            <a:solidFill>
              <a:srgbClr val="2A9D8F"/>
            </a:solidFill>
            <a:prstDash val="solid"/>
          </a:ln>
        </p:spPr>
        <p:txBody>
          <a:bodyPr/>
          <a:lstStyle/>
          <a:p>
            <a:pPr defTabSz="761970"/>
            <a:endParaRPr lang="en-US" sz="1500">
              <a:solidFill>
                <a:prstClr val="black"/>
              </a:solidFill>
              <a:latin typeface="Aptos"/>
            </a:endParaRPr>
          </a:p>
        </p:txBody>
      </p:sp>
      <p:sp>
        <p:nvSpPr>
          <p:cNvPr id="57" name="Rectangle 56">
            <a:extLst>
              <a:ext uri="{FF2B5EF4-FFF2-40B4-BE49-F238E27FC236}">
                <a16:creationId xmlns:a16="http://schemas.microsoft.com/office/drawing/2014/main" id="{109442D6-8F23-92AD-105B-00189BC326FE}"/>
              </a:ext>
            </a:extLst>
          </p:cNvPr>
          <p:cNvSpPr>
            <a:spLocks noGrp="1"/>
          </p:cNvSpPr>
          <p:nvPr/>
        </p:nvSpPr>
        <p:spPr>
          <a:xfrm>
            <a:off x="1623868" y="5144803"/>
            <a:ext cx="2016125" cy="222250"/>
          </a:xfrm>
          <a:prstGeom prst="rect">
            <a:avLst/>
          </a:prstGeom>
          <a:solidFill>
            <a:srgbClr val="000000">
              <a:alpha val="0"/>
            </a:srgbClr>
          </a:solidFill>
          <a:ln w="0">
            <a:solidFill>
              <a:srgbClr val="000000">
                <a:alpha val="0"/>
              </a:srgbClr>
            </a:solidFill>
            <a:prstDash val="solid"/>
          </a:ln>
        </p:spPr>
        <p:txBody>
          <a:bodyPr lIns="0" tIns="0" rIns="0" bIns="0" anchor="ctr"/>
          <a:lstStyle/>
          <a:p>
            <a:pPr algn="ctr" defTabSz="761970">
              <a:defRPr sz="1275" b="1">
                <a:solidFill>
                  <a:srgbClr val="2A9D8F"/>
                </a:solidFill>
                <a:latin typeface="Aptos"/>
                <a:ea typeface="Aptos"/>
                <a:cs typeface="Aptos"/>
              </a:defRPr>
            </a:pPr>
            <a:r>
              <a:rPr sz="2000" b="1" err="1">
                <a:solidFill>
                  <a:srgbClr val="2A9D8F"/>
                </a:solidFill>
                <a:latin typeface="Aptos"/>
                <a:ea typeface="Aptos"/>
                <a:cs typeface="Aptos"/>
              </a:rPr>
              <a:t>dedupe</a:t>
            </a:r>
            <a:endParaRPr lang="fr-FR" sz="2000" b="1" err="1">
              <a:solidFill>
                <a:srgbClr val="2A9D8F"/>
              </a:solidFill>
              <a:latin typeface="Aptos"/>
              <a:ea typeface="Aptos"/>
              <a:cs typeface="Aptos"/>
            </a:endParaRPr>
          </a:p>
        </p:txBody>
      </p:sp>
      <p:sp>
        <p:nvSpPr>
          <p:cNvPr id="58" name="Rectangle 57">
            <a:extLst>
              <a:ext uri="{FF2B5EF4-FFF2-40B4-BE49-F238E27FC236}">
                <a16:creationId xmlns:a16="http://schemas.microsoft.com/office/drawing/2014/main" id="{60C3CA99-CC7D-18CC-70F9-10F20EAAC629}"/>
              </a:ext>
            </a:extLst>
          </p:cNvPr>
          <p:cNvSpPr>
            <a:spLocks noGrp="1"/>
          </p:cNvSpPr>
          <p:nvPr/>
        </p:nvSpPr>
        <p:spPr>
          <a:xfrm>
            <a:off x="1616570" y="5462303"/>
            <a:ext cx="2169401" cy="322244"/>
          </a:xfrm>
          <a:prstGeom prst="rect">
            <a:avLst/>
          </a:prstGeom>
          <a:solidFill>
            <a:srgbClr val="000000">
              <a:alpha val="0"/>
            </a:srgbClr>
          </a:solidFill>
          <a:ln w="0">
            <a:solidFill>
              <a:srgbClr val="000000">
                <a:alpha val="0"/>
              </a:srgbClr>
            </a:solidFill>
            <a:prstDash val="solid"/>
          </a:ln>
        </p:spPr>
        <p:txBody>
          <a:bodyPr lIns="0" tIns="0" rIns="0" bIns="0" anchor="t"/>
          <a:lstStyle/>
          <a:p>
            <a:pPr defTabSz="761970">
              <a:defRPr sz="915" b="0">
                <a:solidFill>
                  <a:srgbClr val="64748B"/>
                </a:solidFill>
                <a:latin typeface="Aptos"/>
                <a:ea typeface="Aptos"/>
                <a:cs typeface="Aptos"/>
              </a:defRPr>
            </a:pPr>
            <a:r>
              <a:rPr sz="1667">
                <a:solidFill>
                  <a:srgbClr val="64748B"/>
                </a:solidFill>
                <a:latin typeface="Aptos"/>
                <a:ea typeface="Aptos"/>
                <a:cs typeface="Aptos"/>
              </a:rPr>
              <a:t>one hot asset copy can serve </a:t>
            </a:r>
            <a:r>
              <a:rPr sz="1667" err="1">
                <a:solidFill>
                  <a:srgbClr val="64748B"/>
                </a:solidFill>
                <a:latin typeface="Aptos"/>
                <a:ea typeface="Aptos"/>
                <a:cs typeface="Aptos"/>
              </a:rPr>
              <a:t>many</a:t>
            </a:r>
            <a:r>
              <a:rPr sz="1667">
                <a:solidFill>
                  <a:srgbClr val="64748B"/>
                </a:solidFill>
                <a:latin typeface="Aptos"/>
                <a:ea typeface="Aptos"/>
                <a:cs typeface="Aptos"/>
              </a:rPr>
              <a:t> sessions</a:t>
            </a:r>
            <a:endParaRPr lang="fr-FR" sz="1667">
              <a:solidFill>
                <a:srgbClr val="64748B"/>
              </a:solidFill>
              <a:latin typeface="Aptos"/>
              <a:ea typeface="Aptos"/>
              <a:cs typeface="Aptos"/>
            </a:endParaRPr>
          </a:p>
        </p:txBody>
      </p:sp>
      <p:sp>
        <p:nvSpPr>
          <p:cNvPr id="59" name="Rounded Rectangle 23">
            <a:extLst>
              <a:ext uri="{FF2B5EF4-FFF2-40B4-BE49-F238E27FC236}">
                <a16:creationId xmlns:a16="http://schemas.microsoft.com/office/drawing/2014/main" id="{27D809D0-8D38-8AFC-5386-2A00B6CB5B6A}"/>
              </a:ext>
            </a:extLst>
          </p:cNvPr>
          <p:cNvSpPr>
            <a:spLocks noGrp="1"/>
          </p:cNvSpPr>
          <p:nvPr/>
        </p:nvSpPr>
        <p:spPr>
          <a:xfrm>
            <a:off x="4317509" y="5104111"/>
            <a:ext cx="2477048" cy="1118730"/>
          </a:xfrm>
          <a:prstGeom prst="roundRect">
            <a:avLst>
              <a:gd name="adj" fmla="val 7547"/>
            </a:avLst>
          </a:prstGeom>
          <a:solidFill>
            <a:srgbClr val="FFF3D7"/>
          </a:solidFill>
          <a:ln w="10478">
            <a:solidFill>
              <a:srgbClr val="F59E0B"/>
            </a:solidFill>
            <a:prstDash val="solid"/>
          </a:ln>
        </p:spPr>
        <p:txBody>
          <a:bodyPr/>
          <a:lstStyle/>
          <a:p>
            <a:pPr defTabSz="761970"/>
            <a:endParaRPr lang="en-US" sz="1500">
              <a:solidFill>
                <a:prstClr val="black"/>
              </a:solidFill>
              <a:latin typeface="Aptos"/>
            </a:endParaRPr>
          </a:p>
        </p:txBody>
      </p:sp>
      <p:sp>
        <p:nvSpPr>
          <p:cNvPr id="60" name="Rectangle 59">
            <a:extLst>
              <a:ext uri="{FF2B5EF4-FFF2-40B4-BE49-F238E27FC236}">
                <a16:creationId xmlns:a16="http://schemas.microsoft.com/office/drawing/2014/main" id="{E6C310EF-E9C7-0612-A318-60E812B8FF02}"/>
              </a:ext>
            </a:extLst>
          </p:cNvPr>
          <p:cNvSpPr>
            <a:spLocks noGrp="1"/>
          </p:cNvSpPr>
          <p:nvPr/>
        </p:nvSpPr>
        <p:spPr>
          <a:xfrm>
            <a:off x="4467683" y="5144803"/>
            <a:ext cx="2016125" cy="222250"/>
          </a:xfrm>
          <a:prstGeom prst="rect">
            <a:avLst/>
          </a:prstGeom>
          <a:solidFill>
            <a:srgbClr val="000000">
              <a:alpha val="0"/>
            </a:srgbClr>
          </a:solidFill>
          <a:ln w="0">
            <a:solidFill>
              <a:srgbClr val="000000">
                <a:alpha val="0"/>
              </a:srgbClr>
            </a:solidFill>
            <a:prstDash val="solid"/>
          </a:ln>
        </p:spPr>
        <p:txBody>
          <a:bodyPr lIns="0" tIns="0" rIns="0" bIns="0" anchor="ctr"/>
          <a:lstStyle/>
          <a:p>
            <a:pPr algn="ctr" defTabSz="761970">
              <a:defRPr sz="1275" b="1">
                <a:solidFill>
                  <a:srgbClr val="F59E0B"/>
                </a:solidFill>
                <a:latin typeface="Aptos"/>
                <a:ea typeface="Aptos"/>
                <a:cs typeface="Aptos"/>
              </a:defRPr>
            </a:pPr>
            <a:r>
              <a:rPr sz="2000" b="1">
                <a:solidFill>
                  <a:srgbClr val="F59E0B"/>
                </a:solidFill>
                <a:latin typeface="Aptos"/>
                <a:ea typeface="Aptos"/>
                <a:cs typeface="Aptos"/>
              </a:rPr>
              <a:t>warm start</a:t>
            </a:r>
            <a:endParaRPr lang="fr-FR" sz="2000" b="1">
              <a:solidFill>
                <a:srgbClr val="F59E0B"/>
              </a:solidFill>
              <a:latin typeface="Aptos"/>
              <a:ea typeface="Aptos"/>
              <a:cs typeface="Aptos"/>
            </a:endParaRPr>
          </a:p>
        </p:txBody>
      </p:sp>
      <p:sp>
        <p:nvSpPr>
          <p:cNvPr id="61" name="Rectangle 60">
            <a:extLst>
              <a:ext uri="{FF2B5EF4-FFF2-40B4-BE49-F238E27FC236}">
                <a16:creationId xmlns:a16="http://schemas.microsoft.com/office/drawing/2014/main" id="{17A4C326-3A74-FE1E-DA97-F3EEEAE14FF3}"/>
              </a:ext>
            </a:extLst>
          </p:cNvPr>
          <p:cNvSpPr>
            <a:spLocks noGrp="1"/>
          </p:cNvSpPr>
          <p:nvPr/>
        </p:nvSpPr>
        <p:spPr>
          <a:xfrm>
            <a:off x="4467684" y="5367417"/>
            <a:ext cx="2205894" cy="782437"/>
          </a:xfrm>
          <a:prstGeom prst="rect">
            <a:avLst/>
          </a:prstGeom>
          <a:solidFill>
            <a:srgbClr val="000000">
              <a:alpha val="0"/>
            </a:srgbClr>
          </a:solidFill>
          <a:ln w="0">
            <a:solidFill>
              <a:srgbClr val="000000">
                <a:alpha val="0"/>
              </a:srgbClr>
            </a:solidFill>
            <a:prstDash val="solid"/>
          </a:ln>
        </p:spPr>
        <p:txBody>
          <a:bodyPr lIns="0" tIns="0" rIns="0" bIns="0" anchor="t"/>
          <a:lstStyle/>
          <a:p>
            <a:pPr defTabSz="761970">
              <a:defRPr sz="915" b="0">
                <a:solidFill>
                  <a:srgbClr val="64748B"/>
                </a:solidFill>
                <a:latin typeface="Aptos"/>
                <a:ea typeface="Aptos"/>
                <a:cs typeface="Aptos"/>
              </a:defRPr>
            </a:pPr>
            <a:r>
              <a:rPr lang="en-US" sz="1667">
                <a:solidFill>
                  <a:srgbClr val="64748B"/>
                </a:solidFill>
                <a:latin typeface="Aptos"/>
                <a:ea typeface="Aptos"/>
                <a:cs typeface="Aptos"/>
              </a:rPr>
              <a:t>Rotating </a:t>
            </a:r>
            <a:r>
              <a:rPr sz="1667">
                <a:solidFill>
                  <a:srgbClr val="64748B"/>
                </a:solidFill>
                <a:latin typeface="Aptos"/>
                <a:ea typeface="Aptos"/>
                <a:cs typeface="Aptos"/>
              </a:rPr>
              <a:t>sessions without re</a:t>
            </a:r>
            <a:r>
              <a:rPr lang="en-US" sz="1667">
                <a:solidFill>
                  <a:srgbClr val="64748B"/>
                </a:solidFill>
                <a:latin typeface="Aptos"/>
                <a:ea typeface="Aptos"/>
                <a:cs typeface="Aptos"/>
              </a:rPr>
              <a:t>-</a:t>
            </a:r>
            <a:r>
              <a:rPr sz="1667">
                <a:solidFill>
                  <a:srgbClr val="64748B"/>
                </a:solidFill>
                <a:latin typeface="Aptos"/>
                <a:ea typeface="Aptos"/>
                <a:cs typeface="Aptos"/>
              </a:rPr>
              <a:t>fetching every asset</a:t>
            </a:r>
            <a:endParaRPr lang="fr-FR" sz="1667">
              <a:solidFill>
                <a:srgbClr val="64748B"/>
              </a:solidFill>
              <a:latin typeface="Aptos"/>
              <a:ea typeface="Aptos"/>
              <a:cs typeface="Aptos"/>
            </a:endParaRPr>
          </a:p>
        </p:txBody>
      </p:sp>
      <p:sp>
        <p:nvSpPr>
          <p:cNvPr id="62" name="Rounded Rectangle 26">
            <a:extLst>
              <a:ext uri="{FF2B5EF4-FFF2-40B4-BE49-F238E27FC236}">
                <a16:creationId xmlns:a16="http://schemas.microsoft.com/office/drawing/2014/main" id="{8BECAFB3-1B80-E58A-0CDF-73A7D5779828}"/>
              </a:ext>
            </a:extLst>
          </p:cNvPr>
          <p:cNvSpPr>
            <a:spLocks noGrp="1"/>
          </p:cNvSpPr>
          <p:nvPr/>
        </p:nvSpPr>
        <p:spPr>
          <a:xfrm>
            <a:off x="7110232" y="5096812"/>
            <a:ext cx="2564633" cy="1053042"/>
          </a:xfrm>
          <a:prstGeom prst="roundRect">
            <a:avLst>
              <a:gd name="adj" fmla="val 7547"/>
            </a:avLst>
          </a:prstGeom>
          <a:solidFill>
            <a:srgbClr val="F0ECFF"/>
          </a:solidFill>
          <a:ln w="10478">
            <a:solidFill>
              <a:srgbClr val="7C5CE1"/>
            </a:solidFill>
            <a:prstDash val="solid"/>
          </a:ln>
        </p:spPr>
        <p:txBody>
          <a:bodyPr/>
          <a:lstStyle/>
          <a:p>
            <a:pPr defTabSz="761970"/>
            <a:endParaRPr lang="en-US" sz="1500">
              <a:solidFill>
                <a:prstClr val="black"/>
              </a:solidFill>
              <a:latin typeface="Aptos"/>
            </a:endParaRPr>
          </a:p>
        </p:txBody>
      </p:sp>
      <p:sp>
        <p:nvSpPr>
          <p:cNvPr id="66" name="Rectangle 65">
            <a:extLst>
              <a:ext uri="{FF2B5EF4-FFF2-40B4-BE49-F238E27FC236}">
                <a16:creationId xmlns:a16="http://schemas.microsoft.com/office/drawing/2014/main" id="{618F4F35-2B50-7731-5680-88487F26BFAC}"/>
              </a:ext>
            </a:extLst>
          </p:cNvPr>
          <p:cNvSpPr>
            <a:spLocks noGrp="1"/>
          </p:cNvSpPr>
          <p:nvPr/>
        </p:nvSpPr>
        <p:spPr>
          <a:xfrm>
            <a:off x="7253107" y="5144803"/>
            <a:ext cx="2016125" cy="222250"/>
          </a:xfrm>
          <a:prstGeom prst="rect">
            <a:avLst/>
          </a:prstGeom>
          <a:solidFill>
            <a:srgbClr val="000000">
              <a:alpha val="0"/>
            </a:srgbClr>
          </a:solidFill>
          <a:ln w="0">
            <a:solidFill>
              <a:srgbClr val="000000">
                <a:alpha val="0"/>
              </a:srgbClr>
            </a:solidFill>
            <a:prstDash val="solid"/>
          </a:ln>
        </p:spPr>
        <p:txBody>
          <a:bodyPr lIns="0" tIns="0" rIns="0" bIns="0" anchor="ctr"/>
          <a:lstStyle/>
          <a:p>
            <a:pPr algn="ctr" defTabSz="761970">
              <a:defRPr sz="1275" b="1">
                <a:solidFill>
                  <a:srgbClr val="7C5CE1"/>
                </a:solidFill>
                <a:latin typeface="Aptos"/>
                <a:ea typeface="Aptos"/>
                <a:cs typeface="Aptos"/>
              </a:defRPr>
            </a:pPr>
            <a:r>
              <a:rPr sz="2000" b="1" err="1">
                <a:solidFill>
                  <a:srgbClr val="7C5CE1"/>
                </a:solidFill>
                <a:latin typeface="Aptos"/>
                <a:ea typeface="Aptos"/>
                <a:cs typeface="Aptos"/>
              </a:rPr>
              <a:t>elasticity</a:t>
            </a:r>
            <a:endParaRPr lang="fr-FR" sz="2000" b="1" err="1">
              <a:solidFill>
                <a:srgbClr val="7C5CE1"/>
              </a:solidFill>
              <a:latin typeface="Aptos"/>
              <a:ea typeface="Aptos"/>
              <a:cs typeface="Aptos"/>
            </a:endParaRPr>
          </a:p>
        </p:txBody>
      </p:sp>
      <p:sp>
        <p:nvSpPr>
          <p:cNvPr id="67" name="Rectangle 66">
            <a:extLst>
              <a:ext uri="{FF2B5EF4-FFF2-40B4-BE49-F238E27FC236}">
                <a16:creationId xmlns:a16="http://schemas.microsoft.com/office/drawing/2014/main" id="{032B9C78-38D2-73B0-F496-06A827481DC6}"/>
              </a:ext>
            </a:extLst>
          </p:cNvPr>
          <p:cNvSpPr>
            <a:spLocks noGrp="1"/>
          </p:cNvSpPr>
          <p:nvPr/>
        </p:nvSpPr>
        <p:spPr>
          <a:xfrm>
            <a:off x="7369889" y="5469602"/>
            <a:ext cx="2308078" cy="322244"/>
          </a:xfrm>
          <a:prstGeom prst="rect">
            <a:avLst/>
          </a:prstGeom>
          <a:solidFill>
            <a:srgbClr val="000000">
              <a:alpha val="0"/>
            </a:srgbClr>
          </a:solidFill>
          <a:ln w="0">
            <a:solidFill>
              <a:srgbClr val="000000">
                <a:alpha val="0"/>
              </a:srgbClr>
            </a:solidFill>
            <a:prstDash val="solid"/>
          </a:ln>
        </p:spPr>
        <p:txBody>
          <a:bodyPr lIns="0" tIns="0" rIns="0" bIns="0" anchor="t"/>
          <a:lstStyle/>
          <a:p>
            <a:pPr defTabSz="761970">
              <a:defRPr sz="915" b="0">
                <a:solidFill>
                  <a:srgbClr val="64748B"/>
                </a:solidFill>
                <a:latin typeface="Aptos"/>
                <a:ea typeface="Aptos"/>
                <a:cs typeface="Aptos"/>
              </a:defRPr>
            </a:pPr>
            <a:r>
              <a:rPr sz="1667">
                <a:solidFill>
                  <a:srgbClr val="64748B"/>
                </a:solidFill>
                <a:latin typeface="Aptos"/>
                <a:ea typeface="Aptos"/>
                <a:cs typeface="Aptos"/>
              </a:rPr>
              <a:t>DCD-like capacity </a:t>
            </a:r>
            <a:r>
              <a:rPr lang="en-US" sz="1667">
                <a:solidFill>
                  <a:srgbClr val="64748B"/>
                </a:solidFill>
                <a:latin typeface="Aptos"/>
                <a:ea typeface="Aptos"/>
                <a:cs typeface="Aptos"/>
              </a:rPr>
              <a:t>request</a:t>
            </a:r>
            <a:r>
              <a:rPr sz="1667">
                <a:solidFill>
                  <a:srgbClr val="64748B"/>
                </a:solidFill>
                <a:latin typeface="Aptos"/>
                <a:ea typeface="Aptos"/>
                <a:cs typeface="Aptos"/>
              </a:rPr>
              <a:t> </a:t>
            </a:r>
            <a:r>
              <a:rPr lang="en-US" sz="1667">
                <a:solidFill>
                  <a:srgbClr val="64748B"/>
                </a:solidFill>
                <a:latin typeface="Aptos"/>
                <a:ea typeface="Aptos"/>
                <a:cs typeface="Aptos"/>
              </a:rPr>
              <a:t>on</a:t>
            </a:r>
            <a:r>
              <a:rPr sz="1667">
                <a:solidFill>
                  <a:srgbClr val="64748B"/>
                </a:solidFill>
                <a:latin typeface="Aptos"/>
                <a:ea typeface="Aptos"/>
                <a:cs typeface="Aptos"/>
              </a:rPr>
              <a:t> demand</a:t>
            </a:r>
            <a:endParaRPr lang="fr-FR" sz="1667">
              <a:solidFill>
                <a:srgbClr val="64748B"/>
              </a:solidFill>
              <a:latin typeface="Aptos"/>
              <a:ea typeface="Aptos"/>
              <a:cs typeface="Aptos"/>
            </a:endParaRPr>
          </a:p>
        </p:txBody>
      </p:sp>
      <p:cxnSp>
        <p:nvCxnSpPr>
          <p:cNvPr id="68" name="Connecteur droit avec flèche 30">
            <a:extLst>
              <a:ext uri="{FF2B5EF4-FFF2-40B4-BE49-F238E27FC236}">
                <a16:creationId xmlns:a16="http://schemas.microsoft.com/office/drawing/2014/main" id="{A817E2EB-BD5B-9ED3-0595-EA57A41A8081}"/>
              </a:ext>
            </a:extLst>
          </p:cNvPr>
          <p:cNvCxnSpPr/>
          <p:nvPr/>
        </p:nvCxnSpPr>
        <p:spPr>
          <a:xfrm>
            <a:off x="2673716" y="2890096"/>
            <a:ext cx="1309688" cy="611188"/>
          </a:xfrm>
          <a:prstGeom prst="straightConnector1">
            <a:avLst/>
          </a:prstGeom>
          <a:noFill/>
          <a:ln w="6350" cap="flat" cmpd="sng" algn="ctr">
            <a:solidFill>
              <a:srgbClr val="4472C4"/>
            </a:solidFill>
            <a:prstDash val="solid"/>
            <a:miter lim="800000"/>
          </a:ln>
          <a:effectLst/>
        </p:spPr>
      </p:cxnSp>
      <p:cxnSp>
        <p:nvCxnSpPr>
          <p:cNvPr id="69" name="Connecteur droit avec flèche 31">
            <a:extLst>
              <a:ext uri="{FF2B5EF4-FFF2-40B4-BE49-F238E27FC236}">
                <a16:creationId xmlns:a16="http://schemas.microsoft.com/office/drawing/2014/main" id="{A58691D8-1C7E-5442-A923-FDD668E0B9BB}"/>
              </a:ext>
            </a:extLst>
          </p:cNvPr>
          <p:cNvCxnSpPr/>
          <p:nvPr/>
        </p:nvCxnSpPr>
        <p:spPr>
          <a:xfrm>
            <a:off x="2649904" y="3453659"/>
            <a:ext cx="1341438" cy="158750"/>
          </a:xfrm>
          <a:prstGeom prst="straightConnector1">
            <a:avLst/>
          </a:prstGeom>
          <a:noFill/>
          <a:ln w="6350" cap="flat" cmpd="sng" algn="ctr">
            <a:solidFill>
              <a:srgbClr val="4472C4"/>
            </a:solidFill>
            <a:prstDash val="solid"/>
            <a:miter lim="800000"/>
          </a:ln>
          <a:effectLst/>
        </p:spPr>
      </p:cxnSp>
      <p:cxnSp>
        <p:nvCxnSpPr>
          <p:cNvPr id="70" name="Connecteur droit avec flèche 32">
            <a:extLst>
              <a:ext uri="{FF2B5EF4-FFF2-40B4-BE49-F238E27FC236}">
                <a16:creationId xmlns:a16="http://schemas.microsoft.com/office/drawing/2014/main" id="{A1CE96D3-5AC8-C178-3F0E-0432318F81C2}"/>
              </a:ext>
            </a:extLst>
          </p:cNvPr>
          <p:cNvCxnSpPr/>
          <p:nvPr/>
        </p:nvCxnSpPr>
        <p:spPr>
          <a:xfrm flipV="1">
            <a:off x="2649904" y="3723534"/>
            <a:ext cx="1341438" cy="349250"/>
          </a:xfrm>
          <a:prstGeom prst="straightConnector1">
            <a:avLst/>
          </a:prstGeom>
          <a:noFill/>
          <a:ln w="6350" cap="flat" cmpd="sng" algn="ctr">
            <a:solidFill>
              <a:srgbClr val="4472C4"/>
            </a:solidFill>
            <a:prstDash val="solid"/>
            <a:miter lim="800000"/>
          </a:ln>
          <a:effectLst/>
        </p:spPr>
      </p:cxnSp>
      <p:cxnSp>
        <p:nvCxnSpPr>
          <p:cNvPr id="71" name="Connecteur droit avec flèche 33">
            <a:extLst>
              <a:ext uri="{FF2B5EF4-FFF2-40B4-BE49-F238E27FC236}">
                <a16:creationId xmlns:a16="http://schemas.microsoft.com/office/drawing/2014/main" id="{AA4A41B3-BE09-AD79-5B16-906E180CB587}"/>
              </a:ext>
            </a:extLst>
          </p:cNvPr>
          <p:cNvCxnSpPr/>
          <p:nvPr/>
        </p:nvCxnSpPr>
        <p:spPr>
          <a:xfrm flipV="1">
            <a:off x="2649904" y="3826721"/>
            <a:ext cx="1341438" cy="785813"/>
          </a:xfrm>
          <a:prstGeom prst="straightConnector1">
            <a:avLst/>
          </a:prstGeom>
          <a:noFill/>
          <a:ln w="6350" cap="flat" cmpd="sng" algn="ctr">
            <a:solidFill>
              <a:srgbClr val="4472C4"/>
            </a:solidFill>
            <a:prstDash val="solid"/>
            <a:miter lim="800000"/>
          </a:ln>
          <a:effectLst/>
        </p:spPr>
      </p:cxnSp>
    </p:spTree>
    <p:extLst>
      <p:ext uri="{BB962C8B-B14F-4D97-AF65-F5344CB8AC3E}">
        <p14:creationId xmlns:p14="http://schemas.microsoft.com/office/powerpoint/2010/main" val="435332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D08D8-1614-17E8-6631-8190F50100B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A8EC2A2-9A1B-0475-6D76-6B4E41332F8B}"/>
              </a:ext>
            </a:extLst>
          </p:cNvPr>
          <p:cNvSpPr>
            <a:spLocks noGrp="1"/>
          </p:cNvSpPr>
          <p:nvPr>
            <p:ph type="title"/>
          </p:nvPr>
        </p:nvSpPr>
        <p:spPr/>
        <p:txBody>
          <a:bodyPr/>
          <a:lstStyle/>
          <a:p>
            <a:r>
              <a:rPr lang="en-US">
                <a:solidFill>
                  <a:srgbClr val="1E293B"/>
                </a:solidFill>
                <a:latin typeface="Aptos Display"/>
                <a:ea typeface="Aptos Display" pitchFamily="34" charset="-122"/>
                <a:cs typeface="Aptos Display" pitchFamily="34" charset="-120"/>
              </a:rPr>
              <a:t>OCEAN makes killer-app questions measurable</a:t>
            </a:r>
          </a:p>
        </p:txBody>
      </p:sp>
      <p:sp>
        <p:nvSpPr>
          <p:cNvPr id="15" name="Text 2">
            <a:extLst>
              <a:ext uri="{FF2B5EF4-FFF2-40B4-BE49-F238E27FC236}">
                <a16:creationId xmlns:a16="http://schemas.microsoft.com/office/drawing/2014/main" id="{8E311F3A-2DF7-C796-9909-E6C73BA1AB76}"/>
              </a:ext>
            </a:extLst>
          </p:cNvPr>
          <p:cNvSpPr/>
          <p:nvPr/>
        </p:nvSpPr>
        <p:spPr>
          <a:xfrm>
            <a:off x="10517256" y="228599"/>
            <a:ext cx="1333500" cy="213360"/>
          </a:xfrm>
          <a:prstGeom prst="rect">
            <a:avLst/>
          </a:prstGeom>
          <a:solidFill>
            <a:srgbClr val="EAF2FF"/>
          </a:solidFill>
          <a:ln>
            <a:solidFill>
              <a:srgbClr val="1F5FBF"/>
            </a:solidFill>
          </a:ln>
        </p:spPr>
        <p:txBody>
          <a:bodyPr wrap="square" lIns="0" tIns="0" rIns="0" bIns="0" rtlCol="0" anchor="ctr"/>
          <a:lstStyle/>
          <a:p>
            <a:pPr algn="ctr"/>
            <a:r>
              <a:rPr lang="en-US" sz="833" b="1">
                <a:solidFill>
                  <a:srgbClr val="1F5FBF"/>
                </a:solidFill>
              </a:rPr>
              <a:t>BRIDGE</a:t>
            </a:r>
          </a:p>
        </p:txBody>
      </p:sp>
      <p:sp>
        <p:nvSpPr>
          <p:cNvPr id="65" name="Slide Number Placeholder 1">
            <a:extLst>
              <a:ext uri="{FF2B5EF4-FFF2-40B4-BE49-F238E27FC236}">
                <a16:creationId xmlns:a16="http://schemas.microsoft.com/office/drawing/2014/main" id="{C94568F3-439C-F6E9-ED4A-E93690E91C59}"/>
              </a:ext>
            </a:extLst>
          </p:cNvPr>
          <p:cNvSpPr>
            <a:spLocks noGrp="1"/>
          </p:cNvSpPr>
          <p:nvPr>
            <p:ph type="sldNum" sz="quarter" idx="12"/>
          </p:nvPr>
        </p:nvSpPr>
        <p:spPr>
          <a:xfrm>
            <a:off x="11661914" y="6477000"/>
            <a:ext cx="377686" cy="381000"/>
          </a:xfrm>
        </p:spPr>
        <p:txBody>
          <a:bodyPr/>
          <a:lstStyle/>
          <a:p>
            <a:fld id="{FE7A4BB3-E848-5A44-82DF-322201952CD8}" type="slidenum">
              <a:rPr lang="en-US" smtClean="0"/>
              <a:pPr/>
              <a:t>27</a:t>
            </a:fld>
            <a:endParaRPr lang="en-US"/>
          </a:p>
        </p:txBody>
      </p:sp>
      <p:sp>
        <p:nvSpPr>
          <p:cNvPr id="35" name="Rectangle 34">
            <a:extLst>
              <a:ext uri="{FF2B5EF4-FFF2-40B4-BE49-F238E27FC236}">
                <a16:creationId xmlns:a16="http://schemas.microsoft.com/office/drawing/2014/main" id="{643E6481-3D2D-E8D3-F1D1-4CCE74CCCA19}"/>
              </a:ext>
            </a:extLst>
          </p:cNvPr>
          <p:cNvSpPr>
            <a:spLocks noGrp="1"/>
          </p:cNvSpPr>
          <p:nvPr/>
        </p:nvSpPr>
        <p:spPr>
          <a:xfrm>
            <a:off x="1157654" y="1715722"/>
            <a:ext cx="9309273" cy="397745"/>
          </a:xfrm>
          <a:prstGeom prst="rect">
            <a:avLst/>
          </a:prstGeom>
          <a:solidFill>
            <a:srgbClr val="000000">
              <a:alpha val="0"/>
            </a:srgbClr>
          </a:solidFill>
          <a:ln w="0">
            <a:solidFill>
              <a:srgbClr val="000000">
                <a:alpha val="0"/>
              </a:srgbClr>
            </a:solidFill>
            <a:prstDash val="solid"/>
          </a:ln>
        </p:spPr>
        <p:txBody>
          <a:bodyPr lIns="0" tIns="0" rIns="0" bIns="0" anchor="t"/>
          <a:lstStyle/>
          <a:p>
            <a:pPr defTabSz="761970">
              <a:defRPr sz="1350" b="0">
                <a:solidFill>
                  <a:srgbClr val="111827"/>
                </a:solidFill>
                <a:latin typeface="Aptos"/>
                <a:ea typeface="Aptos"/>
                <a:cs typeface="Aptos"/>
              </a:defRPr>
            </a:pPr>
            <a:r>
              <a:rPr sz="2000">
                <a:solidFill>
                  <a:srgbClr val="111827"/>
                </a:solidFill>
                <a:latin typeface="Aptos"/>
                <a:ea typeface="Aptos"/>
                <a:cs typeface="Aptos"/>
              </a:rPr>
              <a:t>The point of emulation is not just to boot CXL. It is to vary capacity, topology, coherence, and timing until app behavior becomes visible.</a:t>
            </a:r>
          </a:p>
        </p:txBody>
      </p:sp>
      <p:sp>
        <p:nvSpPr>
          <p:cNvPr id="90" name="Rectangle 89">
            <a:extLst>
              <a:ext uri="{FF2B5EF4-FFF2-40B4-BE49-F238E27FC236}">
                <a16:creationId xmlns:a16="http://schemas.microsoft.com/office/drawing/2014/main" id="{DF983045-3E47-18B4-B4B2-3A3AC7CF454B}"/>
              </a:ext>
            </a:extLst>
          </p:cNvPr>
          <p:cNvSpPr>
            <a:spLocks noGrp="1"/>
          </p:cNvSpPr>
          <p:nvPr/>
        </p:nvSpPr>
        <p:spPr>
          <a:xfrm>
            <a:off x="1919393" y="5942086"/>
            <a:ext cx="7302500" cy="190500"/>
          </a:xfrm>
          <a:prstGeom prst="rect">
            <a:avLst/>
          </a:prstGeom>
          <a:solidFill>
            <a:srgbClr val="000000">
              <a:alpha val="0"/>
            </a:srgbClr>
          </a:solidFill>
          <a:ln w="0">
            <a:solidFill>
              <a:srgbClr val="000000">
                <a:alpha val="0"/>
              </a:srgbClr>
            </a:solidFill>
            <a:prstDash val="solid"/>
          </a:ln>
        </p:spPr>
        <p:txBody>
          <a:bodyPr lIns="0" tIns="0" rIns="0" bIns="0" anchor="t"/>
          <a:lstStyle/>
          <a:p>
            <a:pPr algn="ctr" defTabSz="761970">
              <a:defRPr sz="1088" b="1">
                <a:solidFill>
                  <a:srgbClr val="FFFFFF"/>
                </a:solidFill>
                <a:latin typeface="Aptos"/>
                <a:ea typeface="Aptos"/>
                <a:cs typeface="Aptos"/>
              </a:defRPr>
            </a:pPr>
            <a:r>
              <a:rPr sz="1667" b="1">
                <a:solidFill>
                  <a:srgbClr val="FFFFFF"/>
                </a:solidFill>
                <a:latin typeface="Aptos"/>
                <a:ea typeface="Aptos"/>
                <a:cs typeface="Aptos"/>
              </a:rPr>
              <a:t>Bridge to the next slide: wrong latency, bandwidth, or coherence can make a CXL killer app look either too easy or impossible.</a:t>
            </a:r>
            <a:endParaRPr lang="fr-FR" sz="1667" b="1">
              <a:solidFill>
                <a:srgbClr val="FFFFFF"/>
              </a:solidFill>
              <a:latin typeface="Aptos"/>
              <a:ea typeface="Aptos"/>
              <a:cs typeface="Aptos"/>
            </a:endParaRPr>
          </a:p>
        </p:txBody>
      </p:sp>
      <p:sp>
        <p:nvSpPr>
          <p:cNvPr id="50" name="Rectangle 49">
            <a:extLst>
              <a:ext uri="{FF2B5EF4-FFF2-40B4-BE49-F238E27FC236}">
                <a16:creationId xmlns:a16="http://schemas.microsoft.com/office/drawing/2014/main" id="{97A73D57-72C7-DF03-CD0A-6FDF4AEB9832}"/>
              </a:ext>
            </a:extLst>
          </p:cNvPr>
          <p:cNvSpPr>
            <a:spLocks noGrp="1"/>
          </p:cNvSpPr>
          <p:nvPr/>
        </p:nvSpPr>
        <p:spPr>
          <a:xfrm>
            <a:off x="1384860" y="2648846"/>
            <a:ext cx="1349375" cy="325710"/>
          </a:xfrm>
          <a:prstGeom prst="rect">
            <a:avLst/>
          </a:prstGeom>
          <a:solidFill>
            <a:srgbClr val="0B2236"/>
          </a:solidFill>
          <a:ln w="0">
            <a:solidFill>
              <a:srgbClr val="000000">
                <a:alpha val="0"/>
              </a:srgbClr>
            </a:solidFill>
            <a:prstDash val="solid"/>
          </a:ln>
        </p:spPr>
        <p:txBody>
          <a:bodyPr wrap="square" lIns="0" tIns="0" rIns="0" bIns="0" anchor="ctr">
            <a:noAutofit/>
          </a:bodyPr>
          <a:lstStyle/>
          <a:p>
            <a:pPr algn="ctr">
              <a:defRPr sz="900" b="1">
                <a:solidFill>
                  <a:srgbClr val="FFFFFF"/>
                </a:solidFill>
                <a:latin typeface="Aptos"/>
                <a:ea typeface="Aptos"/>
                <a:cs typeface="Aptos"/>
              </a:defRPr>
            </a:pPr>
            <a:r>
              <a:rPr sz="1667" b="1">
                <a:solidFill>
                  <a:srgbClr val="FFFFFF"/>
                </a:solidFill>
                <a:latin typeface="Aptos"/>
              </a:rPr>
              <a:t>scenario</a:t>
            </a:r>
            <a:endParaRPr lang="fr-FR" sz="1667" b="1">
              <a:solidFill>
                <a:srgbClr val="FFFFFF"/>
              </a:solidFill>
              <a:latin typeface="Aptos"/>
              <a:ea typeface="Aptos"/>
              <a:cs typeface="Aptos"/>
            </a:endParaRPr>
          </a:p>
        </p:txBody>
      </p:sp>
      <p:sp>
        <p:nvSpPr>
          <p:cNvPr id="51" name="Rectangle 50">
            <a:extLst>
              <a:ext uri="{FF2B5EF4-FFF2-40B4-BE49-F238E27FC236}">
                <a16:creationId xmlns:a16="http://schemas.microsoft.com/office/drawing/2014/main" id="{E63D5CD9-E374-FAF6-7463-1229F0A96A4E}"/>
              </a:ext>
            </a:extLst>
          </p:cNvPr>
          <p:cNvSpPr>
            <a:spLocks noGrp="1"/>
          </p:cNvSpPr>
          <p:nvPr/>
        </p:nvSpPr>
        <p:spPr>
          <a:xfrm>
            <a:off x="2734235" y="2648846"/>
            <a:ext cx="2460625" cy="325710"/>
          </a:xfrm>
          <a:prstGeom prst="rect">
            <a:avLst/>
          </a:prstGeom>
          <a:solidFill>
            <a:srgbClr val="0B2236"/>
          </a:solidFill>
          <a:ln w="0">
            <a:solidFill>
              <a:srgbClr val="000000">
                <a:alpha val="0"/>
              </a:srgbClr>
            </a:solidFill>
            <a:prstDash val="solid"/>
          </a:ln>
        </p:spPr>
        <p:txBody>
          <a:bodyPr wrap="square" lIns="0" tIns="0" rIns="0" bIns="0" anchor="ctr">
            <a:noAutofit/>
          </a:bodyPr>
          <a:lstStyle/>
          <a:p>
            <a:pPr algn="ctr">
              <a:defRPr sz="900" b="1">
                <a:solidFill>
                  <a:srgbClr val="FFFFFF"/>
                </a:solidFill>
                <a:latin typeface="Aptos"/>
                <a:ea typeface="Aptos"/>
                <a:cs typeface="Aptos"/>
              </a:defRPr>
            </a:pPr>
            <a:r>
              <a:rPr sz="1667" b="1">
                <a:solidFill>
                  <a:srgbClr val="FFFFFF"/>
                </a:solidFill>
                <a:latin typeface="Aptos"/>
              </a:rPr>
              <a:t>CXL behavior to stress</a:t>
            </a:r>
            <a:endParaRPr lang="fr-FR" sz="1667" b="1">
              <a:solidFill>
                <a:srgbClr val="FFFFFF"/>
              </a:solidFill>
              <a:latin typeface="Aptos"/>
              <a:ea typeface="Aptos"/>
              <a:cs typeface="Aptos"/>
            </a:endParaRPr>
          </a:p>
        </p:txBody>
      </p:sp>
      <p:sp>
        <p:nvSpPr>
          <p:cNvPr id="52" name="Rectangle 51">
            <a:extLst>
              <a:ext uri="{FF2B5EF4-FFF2-40B4-BE49-F238E27FC236}">
                <a16:creationId xmlns:a16="http://schemas.microsoft.com/office/drawing/2014/main" id="{D2189714-D6B1-48D0-635F-58F511426463}"/>
              </a:ext>
            </a:extLst>
          </p:cNvPr>
          <p:cNvSpPr>
            <a:spLocks noGrp="1"/>
          </p:cNvSpPr>
          <p:nvPr/>
        </p:nvSpPr>
        <p:spPr>
          <a:xfrm>
            <a:off x="5194860" y="2648846"/>
            <a:ext cx="2063750" cy="325710"/>
          </a:xfrm>
          <a:prstGeom prst="rect">
            <a:avLst/>
          </a:prstGeom>
          <a:solidFill>
            <a:srgbClr val="0B2236"/>
          </a:solidFill>
          <a:ln w="0">
            <a:solidFill>
              <a:srgbClr val="000000">
                <a:alpha val="0"/>
              </a:srgbClr>
            </a:solidFill>
            <a:prstDash val="solid"/>
          </a:ln>
        </p:spPr>
        <p:txBody>
          <a:bodyPr wrap="square" lIns="0" tIns="0" rIns="0" bIns="0" anchor="ctr">
            <a:noAutofit/>
          </a:bodyPr>
          <a:lstStyle/>
          <a:p>
            <a:pPr algn="ctr">
              <a:defRPr sz="900" b="1">
                <a:solidFill>
                  <a:srgbClr val="FFFFFF"/>
                </a:solidFill>
                <a:latin typeface="Aptos"/>
                <a:ea typeface="Aptos"/>
                <a:cs typeface="Aptos"/>
              </a:defRPr>
            </a:pPr>
            <a:r>
              <a:rPr sz="1667" b="1">
                <a:solidFill>
                  <a:srgbClr val="FFFFFF"/>
                </a:solidFill>
                <a:latin typeface="Aptos"/>
              </a:rPr>
              <a:t>killer metric</a:t>
            </a:r>
            <a:endParaRPr lang="fr-FR" sz="1667" b="1" err="1">
              <a:solidFill>
                <a:srgbClr val="FFFFFF"/>
              </a:solidFill>
              <a:latin typeface="Aptos"/>
              <a:ea typeface="Aptos"/>
              <a:cs typeface="Aptos"/>
            </a:endParaRPr>
          </a:p>
        </p:txBody>
      </p:sp>
      <p:sp>
        <p:nvSpPr>
          <p:cNvPr id="53" name="Rectangle 52">
            <a:extLst>
              <a:ext uri="{FF2B5EF4-FFF2-40B4-BE49-F238E27FC236}">
                <a16:creationId xmlns:a16="http://schemas.microsoft.com/office/drawing/2014/main" id="{B5BC3845-6E0E-B8EE-4EAE-704369888B11}"/>
              </a:ext>
            </a:extLst>
          </p:cNvPr>
          <p:cNvSpPr>
            <a:spLocks noGrp="1"/>
          </p:cNvSpPr>
          <p:nvPr/>
        </p:nvSpPr>
        <p:spPr>
          <a:xfrm>
            <a:off x="7258610" y="2648846"/>
            <a:ext cx="2619375" cy="325710"/>
          </a:xfrm>
          <a:prstGeom prst="rect">
            <a:avLst/>
          </a:prstGeom>
          <a:solidFill>
            <a:srgbClr val="0B2236"/>
          </a:solidFill>
          <a:ln w="0">
            <a:solidFill>
              <a:srgbClr val="000000">
                <a:alpha val="0"/>
              </a:srgbClr>
            </a:solidFill>
            <a:prstDash val="solid"/>
          </a:ln>
        </p:spPr>
        <p:txBody>
          <a:bodyPr wrap="square" lIns="0" tIns="0" rIns="0" bIns="0" anchor="ctr">
            <a:noAutofit/>
          </a:bodyPr>
          <a:lstStyle/>
          <a:p>
            <a:pPr algn="ctr">
              <a:defRPr sz="900" b="1">
                <a:solidFill>
                  <a:srgbClr val="FFFFFF"/>
                </a:solidFill>
                <a:latin typeface="Aptos"/>
                <a:ea typeface="Aptos"/>
                <a:cs typeface="Aptos"/>
              </a:defRPr>
            </a:pPr>
            <a:r>
              <a:rPr sz="1667" b="1">
                <a:solidFill>
                  <a:srgbClr val="FFFFFF"/>
                </a:solidFill>
                <a:latin typeface="Aptos"/>
              </a:rPr>
              <a:t>OCEAN knob</a:t>
            </a:r>
            <a:endParaRPr lang="fr-FR" sz="1667" b="1" err="1">
              <a:solidFill>
                <a:srgbClr val="FFFFFF"/>
              </a:solidFill>
              <a:latin typeface="Aptos"/>
              <a:ea typeface="Aptos"/>
              <a:cs typeface="Aptos"/>
            </a:endParaRPr>
          </a:p>
        </p:txBody>
      </p:sp>
      <p:sp>
        <p:nvSpPr>
          <p:cNvPr id="54" name="Rectangle 53">
            <a:extLst>
              <a:ext uri="{FF2B5EF4-FFF2-40B4-BE49-F238E27FC236}">
                <a16:creationId xmlns:a16="http://schemas.microsoft.com/office/drawing/2014/main" id="{567FB7EE-7AFE-5FAD-AF59-57D25AFBE948}"/>
              </a:ext>
            </a:extLst>
          </p:cNvPr>
          <p:cNvSpPr>
            <a:spLocks noGrp="1"/>
          </p:cNvSpPr>
          <p:nvPr/>
        </p:nvSpPr>
        <p:spPr>
          <a:xfrm>
            <a:off x="1384860" y="2967258"/>
            <a:ext cx="1349375" cy="619125"/>
          </a:xfrm>
          <a:prstGeom prst="rect">
            <a:avLst/>
          </a:prstGeom>
          <a:solidFill>
            <a:srgbClr val="FFFFFF"/>
          </a:solidFill>
          <a:ln w="9525">
            <a:solidFill>
              <a:srgbClr val="D7E0EA"/>
            </a:solidFill>
            <a:prstDash val="solid"/>
          </a:ln>
        </p:spPr>
        <p:txBody>
          <a:bodyPr/>
          <a:lstStyle/>
          <a:p>
            <a:endParaRPr lang="en-US" sz="1667"/>
          </a:p>
        </p:txBody>
      </p:sp>
      <p:sp>
        <p:nvSpPr>
          <p:cNvPr id="55" name="Rectangle 54">
            <a:extLst>
              <a:ext uri="{FF2B5EF4-FFF2-40B4-BE49-F238E27FC236}">
                <a16:creationId xmlns:a16="http://schemas.microsoft.com/office/drawing/2014/main" id="{AA9ACEE4-4DF3-9336-19DE-F67D75688930}"/>
              </a:ext>
            </a:extLst>
          </p:cNvPr>
          <p:cNvSpPr>
            <a:spLocks noGrp="1"/>
          </p:cNvSpPr>
          <p:nvPr/>
        </p:nvSpPr>
        <p:spPr>
          <a:xfrm>
            <a:off x="1480110" y="3078383"/>
            <a:ext cx="1158875" cy="349250"/>
          </a:xfrm>
          <a:prstGeom prst="rect">
            <a:avLst/>
          </a:prstGeom>
          <a:solidFill>
            <a:srgbClr val="000000">
              <a:alpha val="0"/>
            </a:srgbClr>
          </a:solidFill>
          <a:ln w="0">
            <a:solidFill>
              <a:srgbClr val="000000">
                <a:alpha val="0"/>
              </a:srgbClr>
            </a:solidFill>
            <a:prstDash val="solid"/>
          </a:ln>
        </p:spPr>
        <p:txBody>
          <a:bodyPr wrap="square" lIns="0" tIns="0" rIns="0" bIns="0" anchor="ctr">
            <a:noAutofit/>
          </a:bodyPr>
          <a:lstStyle/>
          <a:p>
            <a:pPr algn="ctr">
              <a:defRPr sz="1013" b="1">
                <a:solidFill>
                  <a:srgbClr val="2563C6"/>
                </a:solidFill>
                <a:latin typeface="Aptos"/>
                <a:ea typeface="Aptos"/>
                <a:cs typeface="Aptos"/>
              </a:defRPr>
            </a:pPr>
            <a:r>
              <a:rPr sz="1667" b="1">
                <a:solidFill>
                  <a:srgbClr val="2563C6"/>
                </a:solidFill>
                <a:latin typeface="Aptos"/>
              </a:rPr>
              <a:t>AI inference</a:t>
            </a:r>
            <a:endParaRPr lang="fr-FR" sz="1667" b="1" err="1">
              <a:solidFill>
                <a:srgbClr val="2563C6"/>
              </a:solidFill>
              <a:latin typeface="Aptos"/>
              <a:ea typeface="Aptos"/>
              <a:cs typeface="Aptos"/>
            </a:endParaRPr>
          </a:p>
        </p:txBody>
      </p:sp>
      <p:sp>
        <p:nvSpPr>
          <p:cNvPr id="56" name="Rectangle 55">
            <a:extLst>
              <a:ext uri="{FF2B5EF4-FFF2-40B4-BE49-F238E27FC236}">
                <a16:creationId xmlns:a16="http://schemas.microsoft.com/office/drawing/2014/main" id="{E118EA12-EEED-9F4A-D2A0-E12318E23D97}"/>
              </a:ext>
            </a:extLst>
          </p:cNvPr>
          <p:cNvSpPr>
            <a:spLocks noGrp="1"/>
          </p:cNvSpPr>
          <p:nvPr/>
        </p:nvSpPr>
        <p:spPr>
          <a:xfrm>
            <a:off x="2734235" y="2967258"/>
            <a:ext cx="2460625" cy="619125"/>
          </a:xfrm>
          <a:prstGeom prst="rect">
            <a:avLst/>
          </a:prstGeom>
          <a:solidFill>
            <a:srgbClr val="FFFFFF"/>
          </a:solidFill>
          <a:ln w="9525">
            <a:solidFill>
              <a:srgbClr val="D7E0EA"/>
            </a:solidFill>
            <a:prstDash val="solid"/>
          </a:ln>
        </p:spPr>
        <p:txBody>
          <a:bodyPr/>
          <a:lstStyle/>
          <a:p>
            <a:endParaRPr lang="en-US" sz="1500"/>
          </a:p>
        </p:txBody>
      </p:sp>
      <p:sp>
        <p:nvSpPr>
          <p:cNvPr id="57" name="Rectangle 56">
            <a:extLst>
              <a:ext uri="{FF2B5EF4-FFF2-40B4-BE49-F238E27FC236}">
                <a16:creationId xmlns:a16="http://schemas.microsoft.com/office/drawing/2014/main" id="{C2328613-4A18-B33C-F334-E6426304748C}"/>
              </a:ext>
            </a:extLst>
          </p:cNvPr>
          <p:cNvSpPr>
            <a:spLocks noGrp="1"/>
          </p:cNvSpPr>
          <p:nvPr/>
        </p:nvSpPr>
        <p:spPr>
          <a:xfrm>
            <a:off x="2829485" y="3078383"/>
            <a:ext cx="2270125" cy="349250"/>
          </a:xfrm>
          <a:prstGeom prst="rect">
            <a:avLst/>
          </a:prstGeom>
          <a:solidFill>
            <a:srgbClr val="000000">
              <a:alpha val="0"/>
            </a:srgbClr>
          </a:solidFill>
          <a:ln w="0">
            <a:solidFill>
              <a:srgbClr val="000000">
                <a:alpha val="0"/>
              </a:srgbClr>
            </a:solidFill>
            <a:prstDash val="solid"/>
          </a:ln>
        </p:spPr>
        <p:txBody>
          <a:bodyPr wrap="square" lIns="0" tIns="0" rIns="0" bIns="0" anchor="ctr">
            <a:noAutofit/>
          </a:bodyPr>
          <a:lstStyle/>
          <a:p>
            <a:pPr algn="l">
              <a:defRPr sz="915" b="0">
                <a:solidFill>
                  <a:srgbClr val="111827"/>
                </a:solidFill>
                <a:latin typeface="Aptos"/>
                <a:ea typeface="Aptos"/>
                <a:cs typeface="Aptos"/>
              </a:defRPr>
            </a:pPr>
            <a:r>
              <a:rPr sz="1500">
                <a:solidFill>
                  <a:srgbClr val="111827"/>
                </a:solidFill>
                <a:latin typeface="Aptos"/>
              </a:rPr>
              <a:t>shared CXL KV cache / pooled context</a:t>
            </a:r>
            <a:endParaRPr lang="fr-FR" sz="1500">
              <a:solidFill>
                <a:srgbClr val="111827"/>
              </a:solidFill>
              <a:latin typeface="Aptos"/>
              <a:ea typeface="Aptos"/>
              <a:cs typeface="Aptos"/>
            </a:endParaRPr>
          </a:p>
        </p:txBody>
      </p:sp>
      <p:sp>
        <p:nvSpPr>
          <p:cNvPr id="58" name="Rectangle 57">
            <a:extLst>
              <a:ext uri="{FF2B5EF4-FFF2-40B4-BE49-F238E27FC236}">
                <a16:creationId xmlns:a16="http://schemas.microsoft.com/office/drawing/2014/main" id="{FEB678D8-47A9-C835-523F-99557B12F6A9}"/>
              </a:ext>
            </a:extLst>
          </p:cNvPr>
          <p:cNvSpPr>
            <a:spLocks noGrp="1"/>
          </p:cNvSpPr>
          <p:nvPr/>
        </p:nvSpPr>
        <p:spPr>
          <a:xfrm>
            <a:off x="5194860" y="2967258"/>
            <a:ext cx="2063750" cy="619125"/>
          </a:xfrm>
          <a:prstGeom prst="rect">
            <a:avLst/>
          </a:prstGeom>
          <a:solidFill>
            <a:srgbClr val="FFFFFF"/>
          </a:solidFill>
          <a:ln w="9525">
            <a:solidFill>
              <a:srgbClr val="D7E0EA"/>
            </a:solidFill>
            <a:prstDash val="solid"/>
          </a:ln>
        </p:spPr>
        <p:txBody>
          <a:bodyPr/>
          <a:lstStyle/>
          <a:p>
            <a:endParaRPr lang="en-US" sz="1500"/>
          </a:p>
        </p:txBody>
      </p:sp>
      <p:sp>
        <p:nvSpPr>
          <p:cNvPr id="59" name="Rectangle 58">
            <a:extLst>
              <a:ext uri="{FF2B5EF4-FFF2-40B4-BE49-F238E27FC236}">
                <a16:creationId xmlns:a16="http://schemas.microsoft.com/office/drawing/2014/main" id="{0D4F1C0B-A14B-B4DC-2B1F-DFD7F841F5AD}"/>
              </a:ext>
            </a:extLst>
          </p:cNvPr>
          <p:cNvSpPr>
            <a:spLocks noGrp="1"/>
          </p:cNvSpPr>
          <p:nvPr/>
        </p:nvSpPr>
        <p:spPr>
          <a:xfrm>
            <a:off x="5290110" y="3078383"/>
            <a:ext cx="1873250" cy="349250"/>
          </a:xfrm>
          <a:prstGeom prst="rect">
            <a:avLst/>
          </a:prstGeom>
          <a:solidFill>
            <a:srgbClr val="000000">
              <a:alpha val="0"/>
            </a:srgbClr>
          </a:solidFill>
          <a:ln w="0">
            <a:solidFill>
              <a:srgbClr val="000000">
                <a:alpha val="0"/>
              </a:srgbClr>
            </a:solidFill>
            <a:prstDash val="solid"/>
          </a:ln>
        </p:spPr>
        <p:txBody>
          <a:bodyPr wrap="square" lIns="0" tIns="0" rIns="0" bIns="0" anchor="ctr">
            <a:noAutofit/>
          </a:bodyPr>
          <a:lstStyle/>
          <a:p>
            <a:pPr algn="l">
              <a:defRPr sz="915" b="0">
                <a:solidFill>
                  <a:srgbClr val="111827"/>
                </a:solidFill>
                <a:latin typeface="Aptos"/>
                <a:ea typeface="Aptos"/>
                <a:cs typeface="Aptos"/>
              </a:defRPr>
            </a:pPr>
            <a:r>
              <a:rPr sz="1500">
                <a:solidFill>
                  <a:srgbClr val="111827"/>
                </a:solidFill>
                <a:latin typeface="Aptos"/>
              </a:rPr>
              <a:t>TTFT, tokens/s, HBM hit rate</a:t>
            </a:r>
            <a:endParaRPr lang="fr-FR" sz="1500">
              <a:solidFill>
                <a:srgbClr val="111827"/>
              </a:solidFill>
              <a:latin typeface="Aptos"/>
              <a:ea typeface="Aptos"/>
              <a:cs typeface="Aptos"/>
            </a:endParaRPr>
          </a:p>
        </p:txBody>
      </p:sp>
      <p:sp>
        <p:nvSpPr>
          <p:cNvPr id="60" name="Rectangle 59">
            <a:extLst>
              <a:ext uri="{FF2B5EF4-FFF2-40B4-BE49-F238E27FC236}">
                <a16:creationId xmlns:a16="http://schemas.microsoft.com/office/drawing/2014/main" id="{EB4089F2-B5AD-E210-2902-EA834DC44A1C}"/>
              </a:ext>
            </a:extLst>
          </p:cNvPr>
          <p:cNvSpPr>
            <a:spLocks noGrp="1"/>
          </p:cNvSpPr>
          <p:nvPr/>
        </p:nvSpPr>
        <p:spPr>
          <a:xfrm>
            <a:off x="7258610" y="2967258"/>
            <a:ext cx="2619375" cy="619125"/>
          </a:xfrm>
          <a:prstGeom prst="rect">
            <a:avLst/>
          </a:prstGeom>
          <a:solidFill>
            <a:srgbClr val="FFFFFF"/>
          </a:solidFill>
          <a:ln w="9525">
            <a:solidFill>
              <a:srgbClr val="D7E0EA"/>
            </a:solidFill>
            <a:prstDash val="solid"/>
          </a:ln>
        </p:spPr>
        <p:txBody>
          <a:bodyPr/>
          <a:lstStyle/>
          <a:p>
            <a:endParaRPr lang="en-US" sz="1500"/>
          </a:p>
        </p:txBody>
      </p:sp>
      <p:sp>
        <p:nvSpPr>
          <p:cNvPr id="61" name="Rectangle 60">
            <a:extLst>
              <a:ext uri="{FF2B5EF4-FFF2-40B4-BE49-F238E27FC236}">
                <a16:creationId xmlns:a16="http://schemas.microsoft.com/office/drawing/2014/main" id="{16384813-8AEC-6F4D-1A6D-AAC973AC2E61}"/>
              </a:ext>
            </a:extLst>
          </p:cNvPr>
          <p:cNvSpPr>
            <a:spLocks noGrp="1"/>
          </p:cNvSpPr>
          <p:nvPr/>
        </p:nvSpPr>
        <p:spPr>
          <a:xfrm>
            <a:off x="7353860" y="3078383"/>
            <a:ext cx="2428875" cy="349250"/>
          </a:xfrm>
          <a:prstGeom prst="rect">
            <a:avLst/>
          </a:prstGeom>
          <a:solidFill>
            <a:srgbClr val="000000">
              <a:alpha val="0"/>
            </a:srgbClr>
          </a:solidFill>
          <a:ln w="0">
            <a:solidFill>
              <a:srgbClr val="000000">
                <a:alpha val="0"/>
              </a:srgbClr>
            </a:solidFill>
            <a:prstDash val="solid"/>
          </a:ln>
        </p:spPr>
        <p:txBody>
          <a:bodyPr wrap="square" lIns="0" tIns="0" rIns="0" bIns="0" anchor="ctr">
            <a:noAutofit/>
          </a:bodyPr>
          <a:lstStyle/>
          <a:p>
            <a:pPr algn="l">
              <a:defRPr sz="915" b="0">
                <a:solidFill>
                  <a:srgbClr val="111827"/>
                </a:solidFill>
                <a:latin typeface="Aptos"/>
                <a:ea typeface="Aptos"/>
                <a:cs typeface="Aptos"/>
              </a:defRPr>
            </a:pPr>
            <a:r>
              <a:rPr sz="1500">
                <a:solidFill>
                  <a:srgbClr val="111827"/>
                </a:solidFill>
                <a:latin typeface="Aptos"/>
              </a:rPr>
              <a:t>capacity, latency, sharing mode</a:t>
            </a:r>
            <a:endParaRPr lang="fr-FR" sz="1500">
              <a:solidFill>
                <a:srgbClr val="111827"/>
              </a:solidFill>
              <a:latin typeface="Aptos"/>
              <a:ea typeface="Aptos"/>
              <a:cs typeface="Aptos"/>
            </a:endParaRPr>
          </a:p>
        </p:txBody>
      </p:sp>
      <p:sp>
        <p:nvSpPr>
          <p:cNvPr id="62" name="Rectangle 61">
            <a:extLst>
              <a:ext uri="{FF2B5EF4-FFF2-40B4-BE49-F238E27FC236}">
                <a16:creationId xmlns:a16="http://schemas.microsoft.com/office/drawing/2014/main" id="{5458A047-EB3F-5D66-0568-91B46393EB31}"/>
              </a:ext>
            </a:extLst>
          </p:cNvPr>
          <p:cNvSpPr>
            <a:spLocks noGrp="1"/>
          </p:cNvSpPr>
          <p:nvPr/>
        </p:nvSpPr>
        <p:spPr>
          <a:xfrm>
            <a:off x="1384860" y="3586383"/>
            <a:ext cx="1349375" cy="619125"/>
          </a:xfrm>
          <a:prstGeom prst="rect">
            <a:avLst/>
          </a:prstGeom>
          <a:solidFill>
            <a:srgbClr val="F8FAFC"/>
          </a:solidFill>
          <a:ln w="9525">
            <a:solidFill>
              <a:srgbClr val="D7E0EA"/>
            </a:solidFill>
            <a:prstDash val="solid"/>
          </a:ln>
        </p:spPr>
        <p:txBody>
          <a:bodyPr/>
          <a:lstStyle/>
          <a:p>
            <a:endParaRPr lang="en-US" sz="1667"/>
          </a:p>
        </p:txBody>
      </p:sp>
      <p:sp>
        <p:nvSpPr>
          <p:cNvPr id="66" name="Rectangle 65">
            <a:extLst>
              <a:ext uri="{FF2B5EF4-FFF2-40B4-BE49-F238E27FC236}">
                <a16:creationId xmlns:a16="http://schemas.microsoft.com/office/drawing/2014/main" id="{4EB66941-24D2-D438-D04E-F7669D65CD49}"/>
              </a:ext>
            </a:extLst>
          </p:cNvPr>
          <p:cNvSpPr>
            <a:spLocks noGrp="1"/>
          </p:cNvSpPr>
          <p:nvPr/>
        </p:nvSpPr>
        <p:spPr>
          <a:xfrm>
            <a:off x="1480110" y="3697508"/>
            <a:ext cx="1158875" cy="349250"/>
          </a:xfrm>
          <a:prstGeom prst="rect">
            <a:avLst/>
          </a:prstGeom>
          <a:solidFill>
            <a:srgbClr val="000000">
              <a:alpha val="0"/>
            </a:srgbClr>
          </a:solidFill>
          <a:ln w="0">
            <a:solidFill>
              <a:srgbClr val="000000">
                <a:alpha val="0"/>
              </a:srgbClr>
            </a:solidFill>
            <a:prstDash val="solid"/>
          </a:ln>
        </p:spPr>
        <p:txBody>
          <a:bodyPr wrap="square" lIns="0" tIns="0" rIns="0" bIns="0" anchor="ctr">
            <a:noAutofit/>
          </a:bodyPr>
          <a:lstStyle/>
          <a:p>
            <a:pPr algn="ctr">
              <a:defRPr sz="1013" b="1">
                <a:solidFill>
                  <a:srgbClr val="2563C6"/>
                </a:solidFill>
                <a:latin typeface="Aptos"/>
                <a:ea typeface="Aptos"/>
                <a:cs typeface="Aptos"/>
              </a:defRPr>
            </a:pPr>
            <a:r>
              <a:rPr sz="1667" b="1">
                <a:solidFill>
                  <a:srgbClr val="2563C6"/>
                </a:solidFill>
                <a:latin typeface="Aptos"/>
              </a:rPr>
              <a:t>MPI</a:t>
            </a:r>
          </a:p>
        </p:txBody>
      </p:sp>
      <p:sp>
        <p:nvSpPr>
          <p:cNvPr id="67" name="Rectangle 66">
            <a:extLst>
              <a:ext uri="{FF2B5EF4-FFF2-40B4-BE49-F238E27FC236}">
                <a16:creationId xmlns:a16="http://schemas.microsoft.com/office/drawing/2014/main" id="{2321DF93-227D-E0A9-420E-D27BE0976A96}"/>
              </a:ext>
            </a:extLst>
          </p:cNvPr>
          <p:cNvSpPr>
            <a:spLocks noGrp="1"/>
          </p:cNvSpPr>
          <p:nvPr/>
        </p:nvSpPr>
        <p:spPr>
          <a:xfrm>
            <a:off x="2734235" y="3586383"/>
            <a:ext cx="2460625" cy="619125"/>
          </a:xfrm>
          <a:prstGeom prst="rect">
            <a:avLst/>
          </a:prstGeom>
          <a:solidFill>
            <a:srgbClr val="F8FAFC"/>
          </a:solidFill>
          <a:ln w="9525">
            <a:solidFill>
              <a:srgbClr val="D7E0EA"/>
            </a:solidFill>
            <a:prstDash val="solid"/>
          </a:ln>
        </p:spPr>
        <p:txBody>
          <a:bodyPr/>
          <a:lstStyle/>
          <a:p>
            <a:endParaRPr lang="en-US" sz="1500"/>
          </a:p>
        </p:txBody>
      </p:sp>
      <p:sp>
        <p:nvSpPr>
          <p:cNvPr id="68" name="Rectangle 67">
            <a:extLst>
              <a:ext uri="{FF2B5EF4-FFF2-40B4-BE49-F238E27FC236}">
                <a16:creationId xmlns:a16="http://schemas.microsoft.com/office/drawing/2014/main" id="{B26DC907-1677-8E8F-4490-6E492CD63B80}"/>
              </a:ext>
            </a:extLst>
          </p:cNvPr>
          <p:cNvSpPr>
            <a:spLocks noGrp="1"/>
          </p:cNvSpPr>
          <p:nvPr/>
        </p:nvSpPr>
        <p:spPr>
          <a:xfrm>
            <a:off x="2829485" y="3697508"/>
            <a:ext cx="2270125" cy="349250"/>
          </a:xfrm>
          <a:prstGeom prst="rect">
            <a:avLst/>
          </a:prstGeom>
          <a:solidFill>
            <a:srgbClr val="000000">
              <a:alpha val="0"/>
            </a:srgbClr>
          </a:solidFill>
          <a:ln w="0">
            <a:solidFill>
              <a:srgbClr val="000000">
                <a:alpha val="0"/>
              </a:srgbClr>
            </a:solidFill>
            <a:prstDash val="solid"/>
          </a:ln>
        </p:spPr>
        <p:txBody>
          <a:bodyPr wrap="square" lIns="0" tIns="0" rIns="0" bIns="0" anchor="ctr">
            <a:noAutofit/>
          </a:bodyPr>
          <a:lstStyle/>
          <a:p>
            <a:pPr algn="l">
              <a:defRPr sz="915" b="0">
                <a:solidFill>
                  <a:srgbClr val="111827"/>
                </a:solidFill>
                <a:latin typeface="Aptos"/>
                <a:ea typeface="Aptos"/>
                <a:cs typeface="Aptos"/>
              </a:defRPr>
            </a:pPr>
            <a:r>
              <a:rPr sz="1500">
                <a:solidFill>
                  <a:srgbClr val="111827"/>
                </a:solidFill>
                <a:latin typeface="Aptos"/>
              </a:rPr>
              <a:t>collective scratch /</a:t>
            </a:r>
            <a:endParaRPr lang="fr-FR" sz="1500">
              <a:solidFill>
                <a:srgbClr val="111827"/>
              </a:solidFill>
              <a:latin typeface="Aptos"/>
              <a:ea typeface="Aptos"/>
              <a:cs typeface="Aptos"/>
            </a:endParaRPr>
          </a:p>
          <a:p>
            <a:pPr algn="l"/>
            <a:r>
              <a:rPr sz="1500">
                <a:solidFill>
                  <a:srgbClr val="111827"/>
                </a:solidFill>
                <a:latin typeface="Aptos"/>
              </a:rPr>
              <a:t>RMA windows /</a:t>
            </a:r>
          </a:p>
          <a:p>
            <a:pPr algn="l"/>
            <a:r>
              <a:rPr sz="1500">
                <a:solidFill>
                  <a:srgbClr val="111827"/>
                </a:solidFill>
                <a:latin typeface="Aptos"/>
              </a:rPr>
              <a:t>shared halos</a:t>
            </a:r>
          </a:p>
        </p:txBody>
      </p:sp>
      <p:sp>
        <p:nvSpPr>
          <p:cNvPr id="69" name="Rectangle 68">
            <a:extLst>
              <a:ext uri="{FF2B5EF4-FFF2-40B4-BE49-F238E27FC236}">
                <a16:creationId xmlns:a16="http://schemas.microsoft.com/office/drawing/2014/main" id="{ABF2C17E-5186-966B-87F6-7B0341058BB3}"/>
              </a:ext>
            </a:extLst>
          </p:cNvPr>
          <p:cNvSpPr>
            <a:spLocks noGrp="1"/>
          </p:cNvSpPr>
          <p:nvPr/>
        </p:nvSpPr>
        <p:spPr>
          <a:xfrm>
            <a:off x="5194860" y="3586383"/>
            <a:ext cx="2063750" cy="619125"/>
          </a:xfrm>
          <a:prstGeom prst="rect">
            <a:avLst/>
          </a:prstGeom>
          <a:solidFill>
            <a:srgbClr val="F8FAFC"/>
          </a:solidFill>
          <a:ln w="9525">
            <a:solidFill>
              <a:srgbClr val="D7E0EA"/>
            </a:solidFill>
            <a:prstDash val="solid"/>
          </a:ln>
        </p:spPr>
        <p:txBody>
          <a:bodyPr/>
          <a:lstStyle/>
          <a:p>
            <a:endParaRPr lang="en-US" sz="1500"/>
          </a:p>
        </p:txBody>
      </p:sp>
      <p:sp>
        <p:nvSpPr>
          <p:cNvPr id="70" name="Rectangle 69">
            <a:extLst>
              <a:ext uri="{FF2B5EF4-FFF2-40B4-BE49-F238E27FC236}">
                <a16:creationId xmlns:a16="http://schemas.microsoft.com/office/drawing/2014/main" id="{0393E8F9-C13C-C889-C8EB-EEBF087169EC}"/>
              </a:ext>
            </a:extLst>
          </p:cNvPr>
          <p:cNvSpPr>
            <a:spLocks noGrp="1"/>
          </p:cNvSpPr>
          <p:nvPr/>
        </p:nvSpPr>
        <p:spPr>
          <a:xfrm>
            <a:off x="5290110" y="3697508"/>
            <a:ext cx="1873250" cy="349250"/>
          </a:xfrm>
          <a:prstGeom prst="rect">
            <a:avLst/>
          </a:prstGeom>
          <a:solidFill>
            <a:srgbClr val="000000">
              <a:alpha val="0"/>
            </a:srgbClr>
          </a:solidFill>
          <a:ln w="0">
            <a:solidFill>
              <a:srgbClr val="000000">
                <a:alpha val="0"/>
              </a:srgbClr>
            </a:solidFill>
            <a:prstDash val="solid"/>
          </a:ln>
        </p:spPr>
        <p:txBody>
          <a:bodyPr wrap="square" lIns="0" tIns="0" rIns="0" bIns="0" anchor="ctr">
            <a:noAutofit/>
          </a:bodyPr>
          <a:lstStyle/>
          <a:p>
            <a:pPr algn="l">
              <a:defRPr sz="915" b="0">
                <a:solidFill>
                  <a:srgbClr val="111827"/>
                </a:solidFill>
                <a:latin typeface="Aptos"/>
                <a:ea typeface="Aptos"/>
                <a:cs typeface="Aptos"/>
              </a:defRPr>
            </a:pPr>
            <a:r>
              <a:rPr sz="1500" err="1">
                <a:solidFill>
                  <a:srgbClr val="111827"/>
                </a:solidFill>
                <a:latin typeface="Aptos"/>
              </a:rPr>
              <a:t>Allgather</a:t>
            </a:r>
            <a:r>
              <a:rPr sz="1500">
                <a:solidFill>
                  <a:srgbClr val="111827"/>
                </a:solidFill>
                <a:latin typeface="Aptos"/>
              </a:rPr>
              <a:t> latency,</a:t>
            </a:r>
            <a:endParaRPr lang="fr-FR" sz="1500">
              <a:solidFill>
                <a:srgbClr val="111827"/>
              </a:solidFill>
              <a:latin typeface="Aptos"/>
              <a:ea typeface="Aptos"/>
              <a:cs typeface="Aptos"/>
            </a:endParaRPr>
          </a:p>
          <a:p>
            <a:pPr algn="l"/>
            <a:r>
              <a:rPr sz="1500">
                <a:solidFill>
                  <a:srgbClr val="111827"/>
                </a:solidFill>
                <a:latin typeface="Aptos"/>
              </a:rPr>
              <a:t>halo time,</a:t>
            </a:r>
          </a:p>
          <a:p>
            <a:pPr algn="l"/>
            <a:r>
              <a:rPr sz="1500">
                <a:solidFill>
                  <a:srgbClr val="111827"/>
                </a:solidFill>
                <a:latin typeface="Aptos"/>
              </a:rPr>
              <a:t>memory</a:t>
            </a:r>
            <a:r>
              <a:rPr lang="en-US" sz="1500">
                <a:solidFill>
                  <a:srgbClr val="111827"/>
                </a:solidFill>
                <a:latin typeface="Aptos"/>
              </a:rPr>
              <a:t> copies</a:t>
            </a:r>
            <a:endParaRPr sz="1500">
              <a:solidFill>
                <a:srgbClr val="111827"/>
              </a:solidFill>
              <a:latin typeface="Aptos"/>
            </a:endParaRPr>
          </a:p>
        </p:txBody>
      </p:sp>
      <p:sp>
        <p:nvSpPr>
          <p:cNvPr id="71" name="Rectangle 70">
            <a:extLst>
              <a:ext uri="{FF2B5EF4-FFF2-40B4-BE49-F238E27FC236}">
                <a16:creationId xmlns:a16="http://schemas.microsoft.com/office/drawing/2014/main" id="{3EC6B6BC-781E-48CF-9351-87A62BBD7405}"/>
              </a:ext>
            </a:extLst>
          </p:cNvPr>
          <p:cNvSpPr>
            <a:spLocks noGrp="1"/>
          </p:cNvSpPr>
          <p:nvPr/>
        </p:nvSpPr>
        <p:spPr>
          <a:xfrm>
            <a:off x="7258610" y="3586383"/>
            <a:ext cx="2619375" cy="619125"/>
          </a:xfrm>
          <a:prstGeom prst="rect">
            <a:avLst/>
          </a:prstGeom>
          <a:solidFill>
            <a:srgbClr val="F8FAFC"/>
          </a:solidFill>
          <a:ln w="9525">
            <a:solidFill>
              <a:srgbClr val="D7E0EA"/>
            </a:solidFill>
            <a:prstDash val="solid"/>
          </a:ln>
        </p:spPr>
        <p:txBody>
          <a:bodyPr/>
          <a:lstStyle/>
          <a:p>
            <a:endParaRPr lang="en-US" sz="1500"/>
          </a:p>
        </p:txBody>
      </p:sp>
      <p:sp>
        <p:nvSpPr>
          <p:cNvPr id="91" name="Rectangle 90">
            <a:extLst>
              <a:ext uri="{FF2B5EF4-FFF2-40B4-BE49-F238E27FC236}">
                <a16:creationId xmlns:a16="http://schemas.microsoft.com/office/drawing/2014/main" id="{F0FD9DCD-9A02-8AE9-F4BC-F6542A34AA5A}"/>
              </a:ext>
            </a:extLst>
          </p:cNvPr>
          <p:cNvSpPr>
            <a:spLocks noGrp="1"/>
          </p:cNvSpPr>
          <p:nvPr/>
        </p:nvSpPr>
        <p:spPr>
          <a:xfrm>
            <a:off x="7353860" y="3697508"/>
            <a:ext cx="2428875" cy="349250"/>
          </a:xfrm>
          <a:prstGeom prst="rect">
            <a:avLst/>
          </a:prstGeom>
          <a:solidFill>
            <a:srgbClr val="000000">
              <a:alpha val="0"/>
            </a:srgbClr>
          </a:solidFill>
          <a:ln w="0">
            <a:solidFill>
              <a:srgbClr val="000000">
                <a:alpha val="0"/>
              </a:srgbClr>
            </a:solidFill>
            <a:prstDash val="solid"/>
          </a:ln>
        </p:spPr>
        <p:txBody>
          <a:bodyPr wrap="square" lIns="0" tIns="0" rIns="0" bIns="0" anchor="ctr">
            <a:noAutofit/>
          </a:bodyPr>
          <a:lstStyle/>
          <a:p>
            <a:pPr algn="l">
              <a:defRPr sz="915" b="0">
                <a:solidFill>
                  <a:srgbClr val="111827"/>
                </a:solidFill>
                <a:latin typeface="Aptos"/>
                <a:ea typeface="Aptos"/>
                <a:cs typeface="Aptos"/>
              </a:defRPr>
            </a:pPr>
            <a:r>
              <a:rPr sz="1500">
                <a:solidFill>
                  <a:srgbClr val="111827"/>
                </a:solidFill>
                <a:latin typeface="Aptos"/>
              </a:rPr>
              <a:t>coherence mode,</a:t>
            </a:r>
            <a:endParaRPr lang="fr-FR" sz="1500">
              <a:solidFill>
                <a:srgbClr val="111827"/>
              </a:solidFill>
              <a:latin typeface="Aptos"/>
              <a:ea typeface="Aptos"/>
              <a:cs typeface="Aptos"/>
            </a:endParaRPr>
          </a:p>
          <a:p>
            <a:pPr algn="l"/>
            <a:r>
              <a:rPr sz="1500">
                <a:solidFill>
                  <a:srgbClr val="111827"/>
                </a:solidFill>
                <a:latin typeface="Aptos"/>
              </a:rPr>
              <a:t>topology,</a:t>
            </a:r>
          </a:p>
          <a:p>
            <a:pPr algn="l"/>
            <a:r>
              <a:rPr sz="1500">
                <a:solidFill>
                  <a:srgbClr val="111827"/>
                </a:solidFill>
                <a:latin typeface="Aptos"/>
              </a:rPr>
              <a:t>contention</a:t>
            </a:r>
          </a:p>
        </p:txBody>
      </p:sp>
      <p:sp>
        <p:nvSpPr>
          <p:cNvPr id="92" name="Rectangle 91">
            <a:extLst>
              <a:ext uri="{FF2B5EF4-FFF2-40B4-BE49-F238E27FC236}">
                <a16:creationId xmlns:a16="http://schemas.microsoft.com/office/drawing/2014/main" id="{96A64844-4D56-BCF4-62C8-A2979C27D56E}"/>
              </a:ext>
            </a:extLst>
          </p:cNvPr>
          <p:cNvSpPr>
            <a:spLocks noGrp="1"/>
          </p:cNvSpPr>
          <p:nvPr/>
        </p:nvSpPr>
        <p:spPr>
          <a:xfrm>
            <a:off x="1384860" y="4205508"/>
            <a:ext cx="1349375" cy="619125"/>
          </a:xfrm>
          <a:prstGeom prst="rect">
            <a:avLst/>
          </a:prstGeom>
          <a:solidFill>
            <a:srgbClr val="FFFFFF"/>
          </a:solidFill>
          <a:ln w="9525">
            <a:solidFill>
              <a:srgbClr val="D7E0EA"/>
            </a:solidFill>
            <a:prstDash val="solid"/>
          </a:ln>
        </p:spPr>
        <p:txBody>
          <a:bodyPr/>
          <a:lstStyle/>
          <a:p>
            <a:endParaRPr lang="en-US" sz="1667"/>
          </a:p>
        </p:txBody>
      </p:sp>
      <p:sp>
        <p:nvSpPr>
          <p:cNvPr id="93" name="Rectangle 92">
            <a:extLst>
              <a:ext uri="{FF2B5EF4-FFF2-40B4-BE49-F238E27FC236}">
                <a16:creationId xmlns:a16="http://schemas.microsoft.com/office/drawing/2014/main" id="{C5E36B11-F81F-E09B-19A4-0DFEB1624946}"/>
              </a:ext>
            </a:extLst>
          </p:cNvPr>
          <p:cNvSpPr>
            <a:spLocks noGrp="1"/>
          </p:cNvSpPr>
          <p:nvPr/>
        </p:nvSpPr>
        <p:spPr>
          <a:xfrm>
            <a:off x="1480110" y="4316633"/>
            <a:ext cx="1158875" cy="349250"/>
          </a:xfrm>
          <a:prstGeom prst="rect">
            <a:avLst/>
          </a:prstGeom>
          <a:solidFill>
            <a:srgbClr val="000000">
              <a:alpha val="0"/>
            </a:srgbClr>
          </a:solidFill>
          <a:ln w="0">
            <a:solidFill>
              <a:srgbClr val="000000">
                <a:alpha val="0"/>
              </a:srgbClr>
            </a:solidFill>
            <a:prstDash val="solid"/>
          </a:ln>
        </p:spPr>
        <p:txBody>
          <a:bodyPr wrap="square" lIns="0" tIns="0" rIns="0" bIns="0" anchor="ctr">
            <a:noAutofit/>
          </a:bodyPr>
          <a:lstStyle/>
          <a:p>
            <a:pPr algn="ctr">
              <a:defRPr sz="1013" b="1">
                <a:solidFill>
                  <a:srgbClr val="2563C6"/>
                </a:solidFill>
                <a:latin typeface="Aptos"/>
                <a:ea typeface="Aptos"/>
                <a:cs typeface="Aptos"/>
              </a:defRPr>
            </a:pPr>
            <a:r>
              <a:rPr sz="1667" b="1">
                <a:solidFill>
                  <a:srgbClr val="2563C6"/>
                </a:solidFill>
                <a:latin typeface="Aptos"/>
              </a:rPr>
              <a:t>VR / AR</a:t>
            </a:r>
            <a:endParaRPr lang="fr-FR" sz="1667" b="1">
              <a:solidFill>
                <a:srgbClr val="2563C6"/>
              </a:solidFill>
              <a:latin typeface="Aptos"/>
              <a:ea typeface="Aptos"/>
              <a:cs typeface="Aptos"/>
            </a:endParaRPr>
          </a:p>
        </p:txBody>
      </p:sp>
      <p:sp>
        <p:nvSpPr>
          <p:cNvPr id="94" name="Rectangle 93">
            <a:extLst>
              <a:ext uri="{FF2B5EF4-FFF2-40B4-BE49-F238E27FC236}">
                <a16:creationId xmlns:a16="http://schemas.microsoft.com/office/drawing/2014/main" id="{956453ED-1B2F-D69A-1367-142680D54779}"/>
              </a:ext>
            </a:extLst>
          </p:cNvPr>
          <p:cNvSpPr>
            <a:spLocks noGrp="1"/>
          </p:cNvSpPr>
          <p:nvPr/>
        </p:nvSpPr>
        <p:spPr>
          <a:xfrm>
            <a:off x="2734235" y="4205508"/>
            <a:ext cx="2460625" cy="619125"/>
          </a:xfrm>
          <a:prstGeom prst="rect">
            <a:avLst/>
          </a:prstGeom>
          <a:solidFill>
            <a:srgbClr val="FFFFFF"/>
          </a:solidFill>
          <a:ln w="9525">
            <a:solidFill>
              <a:srgbClr val="D7E0EA"/>
            </a:solidFill>
            <a:prstDash val="solid"/>
          </a:ln>
        </p:spPr>
        <p:txBody>
          <a:bodyPr/>
          <a:lstStyle/>
          <a:p>
            <a:endParaRPr lang="en-US" sz="1500"/>
          </a:p>
        </p:txBody>
      </p:sp>
      <p:sp>
        <p:nvSpPr>
          <p:cNvPr id="95" name="Rectangle 94">
            <a:extLst>
              <a:ext uri="{FF2B5EF4-FFF2-40B4-BE49-F238E27FC236}">
                <a16:creationId xmlns:a16="http://schemas.microsoft.com/office/drawing/2014/main" id="{2821A6D4-8FF5-2204-1B5A-1AA1D08F0333}"/>
              </a:ext>
            </a:extLst>
          </p:cNvPr>
          <p:cNvSpPr>
            <a:spLocks noGrp="1"/>
          </p:cNvSpPr>
          <p:nvPr/>
        </p:nvSpPr>
        <p:spPr>
          <a:xfrm>
            <a:off x="2829485" y="4316633"/>
            <a:ext cx="2270125" cy="349250"/>
          </a:xfrm>
          <a:prstGeom prst="rect">
            <a:avLst/>
          </a:prstGeom>
          <a:solidFill>
            <a:srgbClr val="000000">
              <a:alpha val="0"/>
            </a:srgbClr>
          </a:solidFill>
          <a:ln w="0">
            <a:solidFill>
              <a:srgbClr val="000000">
                <a:alpha val="0"/>
              </a:srgbClr>
            </a:solidFill>
            <a:prstDash val="solid"/>
          </a:ln>
        </p:spPr>
        <p:txBody>
          <a:bodyPr wrap="square" lIns="0" tIns="0" rIns="0" bIns="0" anchor="ctr">
            <a:noAutofit/>
          </a:bodyPr>
          <a:lstStyle/>
          <a:p>
            <a:pPr algn="l">
              <a:defRPr sz="915" b="0">
                <a:solidFill>
                  <a:srgbClr val="111827"/>
                </a:solidFill>
                <a:latin typeface="Aptos"/>
                <a:ea typeface="Aptos"/>
                <a:cs typeface="Aptos"/>
              </a:defRPr>
            </a:pPr>
            <a:r>
              <a:rPr sz="1500">
                <a:solidFill>
                  <a:srgbClr val="111827"/>
                </a:solidFill>
                <a:latin typeface="Aptos"/>
              </a:rPr>
              <a:t>scene graph shared by tracking, AI, renderer</a:t>
            </a:r>
            <a:endParaRPr lang="fr-FR" sz="1500">
              <a:solidFill>
                <a:srgbClr val="111827"/>
              </a:solidFill>
              <a:latin typeface="Aptos"/>
              <a:ea typeface="Aptos"/>
              <a:cs typeface="Aptos"/>
            </a:endParaRPr>
          </a:p>
        </p:txBody>
      </p:sp>
      <p:sp>
        <p:nvSpPr>
          <p:cNvPr id="96" name="Rectangle 95">
            <a:extLst>
              <a:ext uri="{FF2B5EF4-FFF2-40B4-BE49-F238E27FC236}">
                <a16:creationId xmlns:a16="http://schemas.microsoft.com/office/drawing/2014/main" id="{17777BCD-EC12-996A-D7F3-EE37A1DF6835}"/>
              </a:ext>
            </a:extLst>
          </p:cNvPr>
          <p:cNvSpPr>
            <a:spLocks noGrp="1"/>
          </p:cNvSpPr>
          <p:nvPr/>
        </p:nvSpPr>
        <p:spPr>
          <a:xfrm>
            <a:off x="5194860" y="4205508"/>
            <a:ext cx="2063750" cy="619125"/>
          </a:xfrm>
          <a:prstGeom prst="rect">
            <a:avLst/>
          </a:prstGeom>
          <a:solidFill>
            <a:srgbClr val="FFFFFF"/>
          </a:solidFill>
          <a:ln w="9525">
            <a:solidFill>
              <a:srgbClr val="D7E0EA"/>
            </a:solidFill>
            <a:prstDash val="solid"/>
          </a:ln>
        </p:spPr>
        <p:txBody>
          <a:bodyPr/>
          <a:lstStyle/>
          <a:p>
            <a:endParaRPr lang="en-US" sz="1500"/>
          </a:p>
        </p:txBody>
      </p:sp>
      <p:sp>
        <p:nvSpPr>
          <p:cNvPr id="97" name="Rectangle 96">
            <a:extLst>
              <a:ext uri="{FF2B5EF4-FFF2-40B4-BE49-F238E27FC236}">
                <a16:creationId xmlns:a16="http://schemas.microsoft.com/office/drawing/2014/main" id="{CB97B81E-25A9-C0D5-029A-BF56287FEEFA}"/>
              </a:ext>
            </a:extLst>
          </p:cNvPr>
          <p:cNvSpPr>
            <a:spLocks noGrp="1"/>
          </p:cNvSpPr>
          <p:nvPr/>
        </p:nvSpPr>
        <p:spPr>
          <a:xfrm>
            <a:off x="5290110" y="4316633"/>
            <a:ext cx="1873250" cy="349250"/>
          </a:xfrm>
          <a:prstGeom prst="rect">
            <a:avLst/>
          </a:prstGeom>
          <a:solidFill>
            <a:srgbClr val="000000">
              <a:alpha val="0"/>
            </a:srgbClr>
          </a:solidFill>
          <a:ln w="0">
            <a:solidFill>
              <a:srgbClr val="000000">
                <a:alpha val="0"/>
              </a:srgbClr>
            </a:solidFill>
            <a:prstDash val="solid"/>
          </a:ln>
        </p:spPr>
        <p:txBody>
          <a:bodyPr wrap="square" lIns="0" tIns="0" rIns="0" bIns="0" anchor="ctr">
            <a:noAutofit/>
          </a:bodyPr>
          <a:lstStyle/>
          <a:p>
            <a:pPr algn="l">
              <a:defRPr sz="915" b="0">
                <a:solidFill>
                  <a:srgbClr val="111827"/>
                </a:solidFill>
                <a:latin typeface="Aptos"/>
                <a:ea typeface="Aptos"/>
                <a:cs typeface="Aptos"/>
              </a:defRPr>
            </a:pPr>
            <a:r>
              <a:rPr sz="1500">
                <a:solidFill>
                  <a:srgbClr val="111827"/>
                </a:solidFill>
                <a:latin typeface="Aptos"/>
              </a:rPr>
              <a:t>dropped frames, pose-to-frame delay</a:t>
            </a:r>
            <a:endParaRPr lang="fr-FR" sz="1500">
              <a:solidFill>
                <a:srgbClr val="111827"/>
              </a:solidFill>
              <a:latin typeface="Aptos"/>
              <a:ea typeface="Aptos"/>
              <a:cs typeface="Aptos"/>
            </a:endParaRPr>
          </a:p>
        </p:txBody>
      </p:sp>
      <p:sp>
        <p:nvSpPr>
          <p:cNvPr id="98" name="Rectangle 97">
            <a:extLst>
              <a:ext uri="{FF2B5EF4-FFF2-40B4-BE49-F238E27FC236}">
                <a16:creationId xmlns:a16="http://schemas.microsoft.com/office/drawing/2014/main" id="{D9554289-E01A-0A3E-7087-D57EF3CA46C4}"/>
              </a:ext>
            </a:extLst>
          </p:cNvPr>
          <p:cNvSpPr>
            <a:spLocks noGrp="1"/>
          </p:cNvSpPr>
          <p:nvPr/>
        </p:nvSpPr>
        <p:spPr>
          <a:xfrm>
            <a:off x="7258610" y="4205508"/>
            <a:ext cx="2619375" cy="619125"/>
          </a:xfrm>
          <a:prstGeom prst="rect">
            <a:avLst/>
          </a:prstGeom>
          <a:solidFill>
            <a:srgbClr val="FFFFFF"/>
          </a:solidFill>
          <a:ln w="9525">
            <a:solidFill>
              <a:srgbClr val="D7E0EA"/>
            </a:solidFill>
            <a:prstDash val="solid"/>
          </a:ln>
        </p:spPr>
        <p:txBody>
          <a:bodyPr/>
          <a:lstStyle/>
          <a:p>
            <a:endParaRPr lang="en-US" sz="1500"/>
          </a:p>
        </p:txBody>
      </p:sp>
      <p:sp>
        <p:nvSpPr>
          <p:cNvPr id="99" name="Rectangle 98">
            <a:extLst>
              <a:ext uri="{FF2B5EF4-FFF2-40B4-BE49-F238E27FC236}">
                <a16:creationId xmlns:a16="http://schemas.microsoft.com/office/drawing/2014/main" id="{F02978EC-05E5-45D2-B769-B18CA3DED1B9}"/>
              </a:ext>
            </a:extLst>
          </p:cNvPr>
          <p:cNvSpPr>
            <a:spLocks noGrp="1"/>
          </p:cNvSpPr>
          <p:nvPr/>
        </p:nvSpPr>
        <p:spPr>
          <a:xfrm>
            <a:off x="7353860" y="4316633"/>
            <a:ext cx="2428875" cy="349250"/>
          </a:xfrm>
          <a:prstGeom prst="rect">
            <a:avLst/>
          </a:prstGeom>
          <a:solidFill>
            <a:srgbClr val="000000">
              <a:alpha val="0"/>
            </a:srgbClr>
          </a:solidFill>
          <a:ln w="0">
            <a:solidFill>
              <a:srgbClr val="000000">
                <a:alpha val="0"/>
              </a:srgbClr>
            </a:solidFill>
            <a:prstDash val="solid"/>
          </a:ln>
        </p:spPr>
        <p:txBody>
          <a:bodyPr wrap="square" lIns="0" tIns="0" rIns="0" bIns="0" anchor="ctr">
            <a:noAutofit/>
          </a:bodyPr>
          <a:lstStyle/>
          <a:p>
            <a:pPr algn="l">
              <a:defRPr sz="915" b="0">
                <a:solidFill>
                  <a:srgbClr val="111827"/>
                </a:solidFill>
                <a:latin typeface="Aptos"/>
                <a:ea typeface="Aptos"/>
                <a:cs typeface="Aptos"/>
              </a:defRPr>
            </a:pPr>
            <a:r>
              <a:rPr sz="1500">
                <a:solidFill>
                  <a:srgbClr val="111827"/>
                </a:solidFill>
                <a:latin typeface="Aptos"/>
              </a:rPr>
              <a:t>coherence delay, topology, contention</a:t>
            </a:r>
            <a:endParaRPr lang="fr-FR" sz="1500">
              <a:solidFill>
                <a:srgbClr val="111827"/>
              </a:solidFill>
              <a:latin typeface="Aptos"/>
              <a:ea typeface="Aptos"/>
              <a:cs typeface="Aptos"/>
            </a:endParaRPr>
          </a:p>
        </p:txBody>
      </p:sp>
      <p:sp>
        <p:nvSpPr>
          <p:cNvPr id="100" name="Rectangle 99">
            <a:extLst>
              <a:ext uri="{FF2B5EF4-FFF2-40B4-BE49-F238E27FC236}">
                <a16:creationId xmlns:a16="http://schemas.microsoft.com/office/drawing/2014/main" id="{354D0AB1-A13F-F8F3-67F9-77F2F4103A94}"/>
              </a:ext>
            </a:extLst>
          </p:cNvPr>
          <p:cNvSpPr>
            <a:spLocks noGrp="1"/>
          </p:cNvSpPr>
          <p:nvPr/>
        </p:nvSpPr>
        <p:spPr>
          <a:xfrm>
            <a:off x="1384860" y="4824633"/>
            <a:ext cx="1349375" cy="619125"/>
          </a:xfrm>
          <a:prstGeom prst="rect">
            <a:avLst/>
          </a:prstGeom>
          <a:solidFill>
            <a:srgbClr val="F8FAFC"/>
          </a:solidFill>
          <a:ln w="9525">
            <a:solidFill>
              <a:srgbClr val="D7E0EA"/>
            </a:solidFill>
            <a:prstDash val="solid"/>
          </a:ln>
        </p:spPr>
        <p:txBody>
          <a:bodyPr/>
          <a:lstStyle/>
          <a:p>
            <a:endParaRPr lang="en-US" sz="1667"/>
          </a:p>
        </p:txBody>
      </p:sp>
      <p:sp>
        <p:nvSpPr>
          <p:cNvPr id="101" name="Rectangle 100">
            <a:extLst>
              <a:ext uri="{FF2B5EF4-FFF2-40B4-BE49-F238E27FC236}">
                <a16:creationId xmlns:a16="http://schemas.microsoft.com/office/drawing/2014/main" id="{C0E36002-BCD9-BDF1-E722-EED6F7DD74C6}"/>
              </a:ext>
            </a:extLst>
          </p:cNvPr>
          <p:cNvSpPr>
            <a:spLocks noGrp="1"/>
          </p:cNvSpPr>
          <p:nvPr/>
        </p:nvSpPr>
        <p:spPr>
          <a:xfrm>
            <a:off x="1385225" y="4935758"/>
            <a:ext cx="1253760" cy="349250"/>
          </a:xfrm>
          <a:prstGeom prst="rect">
            <a:avLst/>
          </a:prstGeom>
          <a:solidFill>
            <a:srgbClr val="000000">
              <a:alpha val="0"/>
            </a:srgbClr>
          </a:solidFill>
          <a:ln w="0">
            <a:solidFill>
              <a:srgbClr val="000000">
                <a:alpha val="0"/>
              </a:srgbClr>
            </a:solidFill>
            <a:prstDash val="solid"/>
          </a:ln>
        </p:spPr>
        <p:txBody>
          <a:bodyPr wrap="square" lIns="0" tIns="0" rIns="0" bIns="0" anchor="ctr">
            <a:noAutofit/>
          </a:bodyPr>
          <a:lstStyle/>
          <a:p>
            <a:pPr algn="ctr">
              <a:defRPr sz="1013" b="1">
                <a:solidFill>
                  <a:srgbClr val="2563C6"/>
                </a:solidFill>
                <a:latin typeface="Aptos"/>
                <a:ea typeface="Aptos"/>
                <a:cs typeface="Aptos"/>
              </a:defRPr>
            </a:pPr>
            <a:r>
              <a:rPr sz="1667"/>
              <a:t>vecDB</a:t>
            </a:r>
          </a:p>
        </p:txBody>
      </p:sp>
      <p:sp>
        <p:nvSpPr>
          <p:cNvPr id="102" name="Rectangle 101">
            <a:extLst>
              <a:ext uri="{FF2B5EF4-FFF2-40B4-BE49-F238E27FC236}">
                <a16:creationId xmlns:a16="http://schemas.microsoft.com/office/drawing/2014/main" id="{8299ACAB-7A7A-3848-C408-049CCD0C0AA9}"/>
              </a:ext>
            </a:extLst>
          </p:cNvPr>
          <p:cNvSpPr>
            <a:spLocks noGrp="1"/>
          </p:cNvSpPr>
          <p:nvPr/>
        </p:nvSpPr>
        <p:spPr>
          <a:xfrm>
            <a:off x="2734235" y="4824633"/>
            <a:ext cx="2460625" cy="619125"/>
          </a:xfrm>
          <a:prstGeom prst="rect">
            <a:avLst/>
          </a:prstGeom>
          <a:solidFill>
            <a:srgbClr val="F8FAFC"/>
          </a:solidFill>
          <a:ln w="9525">
            <a:solidFill>
              <a:srgbClr val="D7E0EA"/>
            </a:solidFill>
            <a:prstDash val="solid"/>
          </a:ln>
        </p:spPr>
        <p:txBody>
          <a:bodyPr/>
          <a:lstStyle/>
          <a:p>
            <a:endParaRPr lang="en-US" sz="1500"/>
          </a:p>
        </p:txBody>
      </p:sp>
      <p:sp>
        <p:nvSpPr>
          <p:cNvPr id="103" name="Rectangle 102">
            <a:extLst>
              <a:ext uri="{FF2B5EF4-FFF2-40B4-BE49-F238E27FC236}">
                <a16:creationId xmlns:a16="http://schemas.microsoft.com/office/drawing/2014/main" id="{423C8B91-7EC8-4D06-C215-259BFED74CD3}"/>
              </a:ext>
            </a:extLst>
          </p:cNvPr>
          <p:cNvSpPr>
            <a:spLocks noGrp="1"/>
          </p:cNvSpPr>
          <p:nvPr/>
        </p:nvSpPr>
        <p:spPr>
          <a:xfrm>
            <a:off x="2829485" y="4935758"/>
            <a:ext cx="2270125" cy="349250"/>
          </a:xfrm>
          <a:prstGeom prst="rect">
            <a:avLst/>
          </a:prstGeom>
          <a:solidFill>
            <a:srgbClr val="000000">
              <a:alpha val="0"/>
            </a:srgbClr>
          </a:solidFill>
          <a:ln w="0">
            <a:solidFill>
              <a:srgbClr val="000000">
                <a:alpha val="0"/>
              </a:srgbClr>
            </a:solidFill>
            <a:prstDash val="solid"/>
          </a:ln>
        </p:spPr>
        <p:txBody>
          <a:bodyPr wrap="square" lIns="0" tIns="0" rIns="0" bIns="0" anchor="ctr">
            <a:noAutofit/>
          </a:bodyPr>
          <a:lstStyle/>
          <a:p>
            <a:pPr algn="l">
              <a:defRPr sz="915" b="0">
                <a:solidFill>
                  <a:srgbClr val="111827"/>
                </a:solidFill>
                <a:latin typeface="Aptos"/>
                <a:ea typeface="Aptos"/>
                <a:cs typeface="Aptos"/>
              </a:defRPr>
            </a:pPr>
            <a:r>
              <a:rPr sz="1500">
                <a:solidFill>
                  <a:srgbClr val="111827"/>
                </a:solidFill>
                <a:latin typeface="Aptos"/>
              </a:rPr>
              <a:t>multi-tenant memory pool + DCD hot-add</a:t>
            </a:r>
            <a:endParaRPr lang="fr-FR" sz="1500" err="1">
              <a:solidFill>
                <a:srgbClr val="111827"/>
              </a:solidFill>
              <a:latin typeface="Aptos"/>
              <a:ea typeface="Aptos"/>
              <a:cs typeface="Aptos"/>
            </a:endParaRPr>
          </a:p>
        </p:txBody>
      </p:sp>
      <p:sp>
        <p:nvSpPr>
          <p:cNvPr id="104" name="Rectangle 103">
            <a:extLst>
              <a:ext uri="{FF2B5EF4-FFF2-40B4-BE49-F238E27FC236}">
                <a16:creationId xmlns:a16="http://schemas.microsoft.com/office/drawing/2014/main" id="{2FCC782C-BB0B-FD71-62BD-CDF6D4A1801D}"/>
              </a:ext>
            </a:extLst>
          </p:cNvPr>
          <p:cNvSpPr>
            <a:spLocks noGrp="1"/>
          </p:cNvSpPr>
          <p:nvPr/>
        </p:nvSpPr>
        <p:spPr>
          <a:xfrm>
            <a:off x="5194860" y="4824633"/>
            <a:ext cx="2063750" cy="619125"/>
          </a:xfrm>
          <a:prstGeom prst="rect">
            <a:avLst/>
          </a:prstGeom>
          <a:solidFill>
            <a:srgbClr val="F8FAFC"/>
          </a:solidFill>
          <a:ln w="9525">
            <a:solidFill>
              <a:srgbClr val="D7E0EA"/>
            </a:solidFill>
            <a:prstDash val="solid"/>
          </a:ln>
        </p:spPr>
        <p:txBody>
          <a:bodyPr/>
          <a:lstStyle/>
          <a:p>
            <a:endParaRPr lang="en-US" sz="1500"/>
          </a:p>
        </p:txBody>
      </p:sp>
      <p:sp>
        <p:nvSpPr>
          <p:cNvPr id="105" name="Rectangle 104">
            <a:extLst>
              <a:ext uri="{FF2B5EF4-FFF2-40B4-BE49-F238E27FC236}">
                <a16:creationId xmlns:a16="http://schemas.microsoft.com/office/drawing/2014/main" id="{75069E31-15E3-88C9-B01A-2BF0585C0474}"/>
              </a:ext>
            </a:extLst>
          </p:cNvPr>
          <p:cNvSpPr>
            <a:spLocks noGrp="1"/>
          </p:cNvSpPr>
          <p:nvPr/>
        </p:nvSpPr>
        <p:spPr>
          <a:xfrm>
            <a:off x="5290110" y="4935758"/>
            <a:ext cx="1873250" cy="349250"/>
          </a:xfrm>
          <a:prstGeom prst="rect">
            <a:avLst/>
          </a:prstGeom>
          <a:solidFill>
            <a:srgbClr val="000000">
              <a:alpha val="0"/>
            </a:srgbClr>
          </a:solidFill>
          <a:ln w="0">
            <a:solidFill>
              <a:srgbClr val="000000">
                <a:alpha val="0"/>
              </a:srgbClr>
            </a:solidFill>
            <a:prstDash val="solid"/>
          </a:ln>
        </p:spPr>
        <p:txBody>
          <a:bodyPr wrap="square" lIns="0" tIns="0" rIns="0" bIns="0" anchor="ctr">
            <a:noAutofit/>
          </a:bodyPr>
          <a:lstStyle/>
          <a:p>
            <a:pPr algn="l">
              <a:defRPr sz="915" b="0">
                <a:solidFill>
                  <a:srgbClr val="111827"/>
                </a:solidFill>
                <a:latin typeface="Aptos"/>
                <a:ea typeface="Aptos"/>
                <a:cs typeface="Aptos"/>
              </a:defRPr>
            </a:pPr>
            <a:r>
              <a:rPr sz="1500">
                <a:solidFill>
                  <a:srgbClr val="111827"/>
                </a:solidFill>
                <a:latin typeface="Aptos"/>
              </a:rPr>
              <a:t>memory utilization, warm-start time</a:t>
            </a:r>
            <a:endParaRPr lang="fr-FR" sz="1500">
              <a:solidFill>
                <a:srgbClr val="111827"/>
              </a:solidFill>
              <a:latin typeface="Aptos"/>
              <a:ea typeface="Aptos"/>
              <a:cs typeface="Aptos"/>
            </a:endParaRPr>
          </a:p>
        </p:txBody>
      </p:sp>
      <p:sp>
        <p:nvSpPr>
          <p:cNvPr id="106" name="Rectangle 105">
            <a:extLst>
              <a:ext uri="{FF2B5EF4-FFF2-40B4-BE49-F238E27FC236}">
                <a16:creationId xmlns:a16="http://schemas.microsoft.com/office/drawing/2014/main" id="{E3114140-959B-F8DE-3F8E-73FF59FF0E0E}"/>
              </a:ext>
            </a:extLst>
          </p:cNvPr>
          <p:cNvSpPr>
            <a:spLocks noGrp="1"/>
          </p:cNvSpPr>
          <p:nvPr/>
        </p:nvSpPr>
        <p:spPr>
          <a:xfrm>
            <a:off x="7258610" y="4824633"/>
            <a:ext cx="2619375" cy="619125"/>
          </a:xfrm>
          <a:prstGeom prst="rect">
            <a:avLst/>
          </a:prstGeom>
          <a:solidFill>
            <a:srgbClr val="F8FAFC"/>
          </a:solidFill>
          <a:ln w="9525">
            <a:solidFill>
              <a:srgbClr val="D7E0EA"/>
            </a:solidFill>
            <a:prstDash val="solid"/>
          </a:ln>
        </p:spPr>
        <p:txBody>
          <a:bodyPr/>
          <a:lstStyle/>
          <a:p>
            <a:endParaRPr lang="en-US" sz="1500"/>
          </a:p>
        </p:txBody>
      </p:sp>
      <p:sp>
        <p:nvSpPr>
          <p:cNvPr id="107" name="Rectangle 106">
            <a:extLst>
              <a:ext uri="{FF2B5EF4-FFF2-40B4-BE49-F238E27FC236}">
                <a16:creationId xmlns:a16="http://schemas.microsoft.com/office/drawing/2014/main" id="{B580D20B-9AE6-6C78-41DC-E9B9BF3BA76C}"/>
              </a:ext>
            </a:extLst>
          </p:cNvPr>
          <p:cNvSpPr>
            <a:spLocks noGrp="1"/>
          </p:cNvSpPr>
          <p:nvPr/>
        </p:nvSpPr>
        <p:spPr>
          <a:xfrm>
            <a:off x="7353860" y="4935758"/>
            <a:ext cx="2428875" cy="349250"/>
          </a:xfrm>
          <a:prstGeom prst="rect">
            <a:avLst/>
          </a:prstGeom>
          <a:solidFill>
            <a:srgbClr val="000000">
              <a:alpha val="0"/>
            </a:srgbClr>
          </a:solidFill>
          <a:ln w="0">
            <a:solidFill>
              <a:srgbClr val="000000">
                <a:alpha val="0"/>
              </a:srgbClr>
            </a:solidFill>
            <a:prstDash val="solid"/>
          </a:ln>
        </p:spPr>
        <p:txBody>
          <a:bodyPr wrap="square" lIns="0" tIns="0" rIns="0" bIns="0" anchor="ctr">
            <a:noAutofit/>
          </a:bodyPr>
          <a:lstStyle/>
          <a:p>
            <a:pPr algn="l">
              <a:defRPr sz="915" b="0">
                <a:solidFill>
                  <a:srgbClr val="111827"/>
                </a:solidFill>
                <a:latin typeface="Aptos"/>
                <a:ea typeface="Aptos"/>
                <a:cs typeface="Aptos"/>
              </a:defRPr>
            </a:pPr>
            <a:r>
              <a:rPr sz="1500">
                <a:solidFill>
                  <a:srgbClr val="111827"/>
                </a:solidFill>
                <a:latin typeface="Aptos"/>
              </a:rPr>
              <a:t>host count, FM policy, pool size</a:t>
            </a:r>
            <a:endParaRPr lang="fr-FR" sz="1500">
              <a:solidFill>
                <a:srgbClr val="111827"/>
              </a:solidFill>
              <a:latin typeface="Aptos"/>
              <a:ea typeface="Aptos"/>
              <a:cs typeface="Aptos"/>
            </a:endParaRPr>
          </a:p>
        </p:txBody>
      </p:sp>
    </p:spTree>
    <p:extLst>
      <p:ext uri="{BB962C8B-B14F-4D97-AF65-F5344CB8AC3E}">
        <p14:creationId xmlns:p14="http://schemas.microsoft.com/office/powerpoint/2010/main" val="28520951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D657A8-854F-EB48-5F20-F499E0139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407CD79-462C-3C51-A018-64C566AEC786}"/>
              </a:ext>
            </a:extLst>
          </p:cNvPr>
          <p:cNvSpPr>
            <a:spLocks noGrp="1"/>
          </p:cNvSpPr>
          <p:nvPr>
            <p:ph type="title"/>
          </p:nvPr>
        </p:nvSpPr>
        <p:spPr/>
        <p:txBody>
          <a:bodyPr/>
          <a:lstStyle/>
          <a:p>
            <a:r>
              <a:rPr lang="en-US">
                <a:solidFill>
                  <a:srgbClr val="1E293B"/>
                </a:solidFill>
                <a:latin typeface="Aptos Display"/>
                <a:ea typeface="Aptos Display" pitchFamily="34" charset="-122"/>
                <a:cs typeface="Aptos Display" pitchFamily="34" charset="-120"/>
              </a:rPr>
              <a:t>Why existing approaches hit a wall</a:t>
            </a:r>
          </a:p>
        </p:txBody>
      </p:sp>
      <p:sp>
        <p:nvSpPr>
          <p:cNvPr id="15" name="Text 2">
            <a:extLst>
              <a:ext uri="{FF2B5EF4-FFF2-40B4-BE49-F238E27FC236}">
                <a16:creationId xmlns:a16="http://schemas.microsoft.com/office/drawing/2014/main" id="{F3016937-A5D4-EF83-66BA-BC330FB8B4DB}"/>
              </a:ext>
            </a:extLst>
          </p:cNvPr>
          <p:cNvSpPr/>
          <p:nvPr/>
        </p:nvSpPr>
        <p:spPr>
          <a:xfrm>
            <a:off x="10517256" y="228599"/>
            <a:ext cx="1333500" cy="213360"/>
          </a:xfrm>
          <a:prstGeom prst="rect">
            <a:avLst/>
          </a:prstGeom>
          <a:solidFill>
            <a:srgbClr val="EAF2FF"/>
          </a:solidFill>
          <a:ln>
            <a:solidFill>
              <a:srgbClr val="1F5FBF"/>
            </a:solidFill>
          </a:ln>
        </p:spPr>
        <p:txBody>
          <a:bodyPr wrap="square" lIns="0" tIns="0" rIns="0" bIns="0" rtlCol="0" anchor="ctr"/>
          <a:lstStyle/>
          <a:p>
            <a:pPr algn="ctr"/>
            <a:r>
              <a:rPr lang="en-US" sz="833" b="1">
                <a:solidFill>
                  <a:srgbClr val="1F5FBF"/>
                </a:solidFill>
              </a:rPr>
              <a:t>PROBLEM</a:t>
            </a:r>
          </a:p>
        </p:txBody>
      </p:sp>
      <p:sp>
        <p:nvSpPr>
          <p:cNvPr id="65" name="Slide Number Placeholder 1">
            <a:extLst>
              <a:ext uri="{FF2B5EF4-FFF2-40B4-BE49-F238E27FC236}">
                <a16:creationId xmlns:a16="http://schemas.microsoft.com/office/drawing/2014/main" id="{2601FD4D-DE23-9BE4-5FA5-D53B874C1949}"/>
              </a:ext>
            </a:extLst>
          </p:cNvPr>
          <p:cNvSpPr>
            <a:spLocks noGrp="1"/>
          </p:cNvSpPr>
          <p:nvPr>
            <p:ph type="sldNum" sz="quarter" idx="12"/>
          </p:nvPr>
        </p:nvSpPr>
        <p:spPr>
          <a:xfrm>
            <a:off x="11661914" y="6477000"/>
            <a:ext cx="377686" cy="381000"/>
          </a:xfrm>
        </p:spPr>
        <p:txBody>
          <a:bodyPr/>
          <a:lstStyle/>
          <a:p>
            <a:fld id="{FE7A4BB3-E848-5A44-82DF-322201952CD8}" type="slidenum">
              <a:rPr lang="en-US" smtClean="0"/>
              <a:pPr/>
              <a:t>28</a:t>
            </a:fld>
            <a:endParaRPr lang="en-US"/>
          </a:p>
        </p:txBody>
      </p:sp>
      <p:sp>
        <p:nvSpPr>
          <p:cNvPr id="22" name="Text 5">
            <a:extLst>
              <a:ext uri="{FF2B5EF4-FFF2-40B4-BE49-F238E27FC236}">
                <a16:creationId xmlns:a16="http://schemas.microsoft.com/office/drawing/2014/main" id="{96DA875E-82E6-DB50-8B60-B704737F02FD}"/>
              </a:ext>
            </a:extLst>
          </p:cNvPr>
          <p:cNvSpPr/>
          <p:nvPr/>
        </p:nvSpPr>
        <p:spPr>
          <a:xfrm>
            <a:off x="1159608" y="1781108"/>
            <a:ext cx="9144000" cy="419100"/>
          </a:xfrm>
          <a:prstGeom prst="rect">
            <a:avLst/>
          </a:prstGeom>
          <a:noFill/>
          <a:ln/>
        </p:spPr>
        <p:txBody>
          <a:bodyPr wrap="square" lIns="0" tIns="0" rIns="0" bIns="0" rtlCol="0" anchor="ctr"/>
          <a:lstStyle/>
          <a:p>
            <a:pPr defTabSz="761970"/>
            <a:r>
              <a:rPr lang="en-US" sz="2000">
                <a:solidFill>
                  <a:srgbClr val="1E293B"/>
                </a:solidFill>
                <a:latin typeface="Aptos"/>
              </a:rPr>
              <a:t>Faithfully emulating multi-host CXL 3.0 is simultaneously a latency problem, a granularity problem, a coherence problem, and a scalability problem.</a:t>
            </a:r>
            <a:endParaRPr lang="en-US" sz="2000">
              <a:solidFill>
                <a:prstClr val="black"/>
              </a:solidFill>
              <a:latin typeface="Aptos"/>
            </a:endParaRPr>
          </a:p>
        </p:txBody>
      </p:sp>
      <p:sp>
        <p:nvSpPr>
          <p:cNvPr id="23" name="Shape 6">
            <a:extLst>
              <a:ext uri="{FF2B5EF4-FFF2-40B4-BE49-F238E27FC236}">
                <a16:creationId xmlns:a16="http://schemas.microsoft.com/office/drawing/2014/main" id="{9D0C3F8F-80AA-6397-64CC-4E9E1DF7C9D6}"/>
              </a:ext>
            </a:extLst>
          </p:cNvPr>
          <p:cNvSpPr/>
          <p:nvPr/>
        </p:nvSpPr>
        <p:spPr>
          <a:xfrm>
            <a:off x="1376227" y="2603013"/>
            <a:ext cx="4000500" cy="1104900"/>
          </a:xfrm>
          <a:prstGeom prst="roundRect">
            <a:avLst/>
          </a:prstGeom>
          <a:solidFill>
            <a:srgbClr val="FFFFFF"/>
          </a:solidFill>
          <a:ln w="12700">
            <a:solidFill>
              <a:srgbClr val="C9D4E5"/>
            </a:solidFill>
            <a:prstDash val="solid"/>
          </a:ln>
        </p:spPr>
        <p:txBody>
          <a:bodyPr/>
          <a:lstStyle/>
          <a:p>
            <a:pPr defTabSz="761970"/>
            <a:endParaRPr lang="en-US" sz="1500">
              <a:solidFill>
                <a:prstClr val="black"/>
              </a:solidFill>
              <a:latin typeface="Aptos"/>
            </a:endParaRPr>
          </a:p>
        </p:txBody>
      </p:sp>
      <p:sp>
        <p:nvSpPr>
          <p:cNvPr id="24" name="Shape 7">
            <a:extLst>
              <a:ext uri="{FF2B5EF4-FFF2-40B4-BE49-F238E27FC236}">
                <a16:creationId xmlns:a16="http://schemas.microsoft.com/office/drawing/2014/main" id="{9A2ABBA8-C8E2-14C2-A198-C38B1E5A0235}"/>
              </a:ext>
            </a:extLst>
          </p:cNvPr>
          <p:cNvSpPr/>
          <p:nvPr/>
        </p:nvSpPr>
        <p:spPr>
          <a:xfrm>
            <a:off x="1376227" y="2603013"/>
            <a:ext cx="106680" cy="1104900"/>
          </a:xfrm>
          <a:prstGeom prst="rect">
            <a:avLst/>
          </a:prstGeom>
          <a:solidFill>
            <a:srgbClr val="D94B4B"/>
          </a:solidFill>
          <a:ln w="12700">
            <a:solidFill>
              <a:srgbClr val="D94B4B"/>
            </a:solidFill>
            <a:prstDash val="solid"/>
          </a:ln>
        </p:spPr>
        <p:txBody>
          <a:bodyPr/>
          <a:lstStyle/>
          <a:p>
            <a:pPr defTabSz="761970"/>
            <a:endParaRPr lang="en-US" sz="1500">
              <a:solidFill>
                <a:prstClr val="black"/>
              </a:solidFill>
              <a:latin typeface="Aptos"/>
            </a:endParaRPr>
          </a:p>
        </p:txBody>
      </p:sp>
      <p:sp>
        <p:nvSpPr>
          <p:cNvPr id="25" name="Text 8">
            <a:extLst>
              <a:ext uri="{FF2B5EF4-FFF2-40B4-BE49-F238E27FC236}">
                <a16:creationId xmlns:a16="http://schemas.microsoft.com/office/drawing/2014/main" id="{FC27F498-B70D-F75B-4C7A-247D9C7305D2}"/>
              </a:ext>
            </a:extLst>
          </p:cNvPr>
          <p:cNvSpPr/>
          <p:nvPr/>
        </p:nvSpPr>
        <p:spPr>
          <a:xfrm>
            <a:off x="1589587" y="2740173"/>
            <a:ext cx="1143000" cy="198120"/>
          </a:xfrm>
          <a:prstGeom prst="rect">
            <a:avLst/>
          </a:prstGeom>
          <a:noFill/>
          <a:ln/>
        </p:spPr>
        <p:txBody>
          <a:bodyPr wrap="square" lIns="0" tIns="0" rIns="0" bIns="0" rtlCol="0" anchor="ctr"/>
          <a:lstStyle/>
          <a:p>
            <a:pPr defTabSz="761970"/>
            <a:r>
              <a:rPr lang="en-US" sz="2000" b="1">
                <a:solidFill>
                  <a:srgbClr val="1E293B"/>
                </a:solidFill>
                <a:latin typeface="Aptos"/>
              </a:rPr>
              <a:t>Latency</a:t>
            </a:r>
            <a:endParaRPr lang="en-US" sz="2000">
              <a:solidFill>
                <a:prstClr val="black"/>
              </a:solidFill>
              <a:latin typeface="Aptos"/>
            </a:endParaRPr>
          </a:p>
        </p:txBody>
      </p:sp>
      <p:sp>
        <p:nvSpPr>
          <p:cNvPr id="26" name="Text 9">
            <a:extLst>
              <a:ext uri="{FF2B5EF4-FFF2-40B4-BE49-F238E27FC236}">
                <a16:creationId xmlns:a16="http://schemas.microsoft.com/office/drawing/2014/main" id="{3230CE9C-651E-0EC3-3153-E13B672063C4}"/>
              </a:ext>
            </a:extLst>
          </p:cNvPr>
          <p:cNvSpPr/>
          <p:nvPr/>
        </p:nvSpPr>
        <p:spPr>
          <a:xfrm>
            <a:off x="1589587" y="3087803"/>
            <a:ext cx="3505200" cy="457200"/>
          </a:xfrm>
          <a:prstGeom prst="rect">
            <a:avLst/>
          </a:prstGeom>
          <a:noFill/>
          <a:ln/>
        </p:spPr>
        <p:txBody>
          <a:bodyPr wrap="square" lIns="0" tIns="0" rIns="0" bIns="0" rtlCol="0" anchor="ctr"/>
          <a:lstStyle/>
          <a:p>
            <a:pPr defTabSz="761970"/>
            <a:r>
              <a:rPr lang="en-US" sz="1500">
                <a:solidFill>
                  <a:srgbClr val="64748B"/>
                </a:solidFill>
                <a:latin typeface="Aptos"/>
              </a:rPr>
              <a:t>Software interception overhead can be microseconds, dwarfing sub-100 ns hardware paths.</a:t>
            </a:r>
            <a:endParaRPr lang="en-US" sz="1500">
              <a:solidFill>
                <a:prstClr val="black"/>
              </a:solidFill>
              <a:latin typeface="Aptos"/>
            </a:endParaRPr>
          </a:p>
        </p:txBody>
      </p:sp>
      <p:sp>
        <p:nvSpPr>
          <p:cNvPr id="27" name="Shape 10">
            <a:extLst>
              <a:ext uri="{FF2B5EF4-FFF2-40B4-BE49-F238E27FC236}">
                <a16:creationId xmlns:a16="http://schemas.microsoft.com/office/drawing/2014/main" id="{4FECCF5C-A827-22E3-9207-D18921DA4CCD}"/>
              </a:ext>
            </a:extLst>
          </p:cNvPr>
          <p:cNvSpPr/>
          <p:nvPr/>
        </p:nvSpPr>
        <p:spPr>
          <a:xfrm>
            <a:off x="6024427" y="2603013"/>
            <a:ext cx="4000500" cy="1104900"/>
          </a:xfrm>
          <a:prstGeom prst="roundRect">
            <a:avLst/>
          </a:prstGeom>
          <a:solidFill>
            <a:srgbClr val="FFFFFF"/>
          </a:solidFill>
          <a:ln w="12700">
            <a:solidFill>
              <a:srgbClr val="C9D4E5"/>
            </a:solidFill>
            <a:prstDash val="solid"/>
          </a:ln>
        </p:spPr>
        <p:txBody>
          <a:bodyPr/>
          <a:lstStyle/>
          <a:p>
            <a:pPr defTabSz="761970"/>
            <a:endParaRPr lang="en-US" sz="1500">
              <a:solidFill>
                <a:prstClr val="black"/>
              </a:solidFill>
              <a:latin typeface="Aptos"/>
            </a:endParaRPr>
          </a:p>
        </p:txBody>
      </p:sp>
      <p:sp>
        <p:nvSpPr>
          <p:cNvPr id="28" name="Shape 11">
            <a:extLst>
              <a:ext uri="{FF2B5EF4-FFF2-40B4-BE49-F238E27FC236}">
                <a16:creationId xmlns:a16="http://schemas.microsoft.com/office/drawing/2014/main" id="{87DC76D9-2B6A-7971-49C9-DFB84FEC5052}"/>
              </a:ext>
            </a:extLst>
          </p:cNvPr>
          <p:cNvSpPr/>
          <p:nvPr/>
        </p:nvSpPr>
        <p:spPr>
          <a:xfrm>
            <a:off x="6024427" y="2603013"/>
            <a:ext cx="106680" cy="1104900"/>
          </a:xfrm>
          <a:prstGeom prst="rect">
            <a:avLst/>
          </a:prstGeom>
          <a:solidFill>
            <a:srgbClr val="F59E0B"/>
          </a:solidFill>
          <a:ln w="12700">
            <a:solidFill>
              <a:srgbClr val="F59E0B"/>
            </a:solidFill>
            <a:prstDash val="solid"/>
          </a:ln>
        </p:spPr>
        <p:txBody>
          <a:bodyPr/>
          <a:lstStyle/>
          <a:p>
            <a:pPr defTabSz="761970"/>
            <a:endParaRPr lang="en-US" sz="1500">
              <a:solidFill>
                <a:prstClr val="black"/>
              </a:solidFill>
              <a:latin typeface="Aptos"/>
            </a:endParaRPr>
          </a:p>
        </p:txBody>
      </p:sp>
      <p:sp>
        <p:nvSpPr>
          <p:cNvPr id="29" name="Text 12">
            <a:extLst>
              <a:ext uri="{FF2B5EF4-FFF2-40B4-BE49-F238E27FC236}">
                <a16:creationId xmlns:a16="http://schemas.microsoft.com/office/drawing/2014/main" id="{34BD870F-B245-FFDA-6FC1-430CCE8AEDD3}"/>
              </a:ext>
            </a:extLst>
          </p:cNvPr>
          <p:cNvSpPr/>
          <p:nvPr/>
        </p:nvSpPr>
        <p:spPr>
          <a:xfrm>
            <a:off x="6237787" y="2740173"/>
            <a:ext cx="1420356" cy="198120"/>
          </a:xfrm>
          <a:prstGeom prst="rect">
            <a:avLst/>
          </a:prstGeom>
          <a:noFill/>
          <a:ln/>
        </p:spPr>
        <p:txBody>
          <a:bodyPr wrap="square" lIns="0" tIns="0" rIns="0" bIns="0" rtlCol="0" anchor="ctr"/>
          <a:lstStyle/>
          <a:p>
            <a:pPr defTabSz="761970"/>
            <a:r>
              <a:rPr lang="en-US" sz="2000" b="1">
                <a:solidFill>
                  <a:srgbClr val="1E293B"/>
                </a:solidFill>
                <a:latin typeface="Aptos"/>
              </a:rPr>
              <a:t>Granularity</a:t>
            </a:r>
            <a:endParaRPr lang="en-US" sz="2000">
              <a:solidFill>
                <a:prstClr val="black"/>
              </a:solidFill>
              <a:latin typeface="Aptos"/>
            </a:endParaRPr>
          </a:p>
        </p:txBody>
      </p:sp>
      <p:sp>
        <p:nvSpPr>
          <p:cNvPr id="30" name="Text 13">
            <a:extLst>
              <a:ext uri="{FF2B5EF4-FFF2-40B4-BE49-F238E27FC236}">
                <a16:creationId xmlns:a16="http://schemas.microsoft.com/office/drawing/2014/main" id="{C75F85F6-24F1-70DF-45A8-8D6E85B517D3}"/>
              </a:ext>
            </a:extLst>
          </p:cNvPr>
          <p:cNvSpPr/>
          <p:nvPr/>
        </p:nvSpPr>
        <p:spPr>
          <a:xfrm>
            <a:off x="6237787" y="3022113"/>
            <a:ext cx="3505200" cy="457200"/>
          </a:xfrm>
          <a:prstGeom prst="rect">
            <a:avLst/>
          </a:prstGeom>
          <a:noFill/>
          <a:ln/>
        </p:spPr>
        <p:txBody>
          <a:bodyPr wrap="square" lIns="0" tIns="0" rIns="0" bIns="0" rtlCol="0" anchor="ctr"/>
          <a:lstStyle/>
          <a:p>
            <a:pPr defTabSz="761970"/>
            <a:r>
              <a:rPr lang="en-US" sz="1500">
                <a:solidFill>
                  <a:srgbClr val="64748B"/>
                </a:solidFill>
                <a:latin typeface="Aptos"/>
              </a:rPr>
              <a:t>Page-level trapping cannot reproduce 64-byte </a:t>
            </a:r>
            <a:r>
              <a:rPr lang="en-US" sz="1500" err="1">
                <a:solidFill>
                  <a:srgbClr val="64748B"/>
                </a:solidFill>
                <a:latin typeface="Aptos"/>
              </a:rPr>
              <a:t>cacheline</a:t>
            </a:r>
            <a:r>
              <a:rPr lang="en-US" sz="1500">
                <a:solidFill>
                  <a:srgbClr val="64748B"/>
                </a:solidFill>
                <a:latin typeface="Aptos"/>
              </a:rPr>
              <a:t> sharing semantics.</a:t>
            </a:r>
            <a:endParaRPr lang="en-US" sz="1500">
              <a:solidFill>
                <a:prstClr val="black"/>
              </a:solidFill>
              <a:latin typeface="Aptos"/>
            </a:endParaRPr>
          </a:p>
        </p:txBody>
      </p:sp>
      <p:sp>
        <p:nvSpPr>
          <p:cNvPr id="31" name="Shape 14">
            <a:extLst>
              <a:ext uri="{FF2B5EF4-FFF2-40B4-BE49-F238E27FC236}">
                <a16:creationId xmlns:a16="http://schemas.microsoft.com/office/drawing/2014/main" id="{61001B41-671F-A81B-3538-A95AB041C8F5}"/>
              </a:ext>
            </a:extLst>
          </p:cNvPr>
          <p:cNvSpPr/>
          <p:nvPr/>
        </p:nvSpPr>
        <p:spPr>
          <a:xfrm>
            <a:off x="1376227" y="4127013"/>
            <a:ext cx="4000500" cy="1104900"/>
          </a:xfrm>
          <a:prstGeom prst="roundRect">
            <a:avLst/>
          </a:prstGeom>
          <a:solidFill>
            <a:srgbClr val="FFFFFF"/>
          </a:solidFill>
          <a:ln w="12700">
            <a:solidFill>
              <a:srgbClr val="C9D4E5"/>
            </a:solidFill>
            <a:prstDash val="solid"/>
          </a:ln>
        </p:spPr>
        <p:txBody>
          <a:bodyPr/>
          <a:lstStyle/>
          <a:p>
            <a:pPr defTabSz="761970"/>
            <a:endParaRPr lang="en-US" sz="1500">
              <a:solidFill>
                <a:prstClr val="black"/>
              </a:solidFill>
              <a:latin typeface="Aptos"/>
            </a:endParaRPr>
          </a:p>
        </p:txBody>
      </p:sp>
      <p:sp>
        <p:nvSpPr>
          <p:cNvPr id="32" name="Shape 15">
            <a:extLst>
              <a:ext uri="{FF2B5EF4-FFF2-40B4-BE49-F238E27FC236}">
                <a16:creationId xmlns:a16="http://schemas.microsoft.com/office/drawing/2014/main" id="{EB2C88CF-48FA-76A7-F014-2F1892FF7AD8}"/>
              </a:ext>
            </a:extLst>
          </p:cNvPr>
          <p:cNvSpPr/>
          <p:nvPr/>
        </p:nvSpPr>
        <p:spPr>
          <a:xfrm>
            <a:off x="1376227" y="4127013"/>
            <a:ext cx="106680" cy="1104900"/>
          </a:xfrm>
          <a:prstGeom prst="rect">
            <a:avLst/>
          </a:prstGeom>
          <a:solidFill>
            <a:srgbClr val="2C9C91"/>
          </a:solidFill>
          <a:ln w="12700">
            <a:solidFill>
              <a:srgbClr val="2C9C91"/>
            </a:solidFill>
            <a:prstDash val="solid"/>
          </a:ln>
        </p:spPr>
        <p:txBody>
          <a:bodyPr/>
          <a:lstStyle/>
          <a:p>
            <a:pPr defTabSz="761970"/>
            <a:endParaRPr lang="en-US" sz="1500">
              <a:solidFill>
                <a:prstClr val="black"/>
              </a:solidFill>
              <a:latin typeface="Aptos"/>
            </a:endParaRPr>
          </a:p>
        </p:txBody>
      </p:sp>
      <p:sp>
        <p:nvSpPr>
          <p:cNvPr id="33" name="Text 16">
            <a:extLst>
              <a:ext uri="{FF2B5EF4-FFF2-40B4-BE49-F238E27FC236}">
                <a16:creationId xmlns:a16="http://schemas.microsoft.com/office/drawing/2014/main" id="{399689BA-6412-BA07-D7DB-5F8DB383C07D}"/>
              </a:ext>
            </a:extLst>
          </p:cNvPr>
          <p:cNvSpPr/>
          <p:nvPr/>
        </p:nvSpPr>
        <p:spPr>
          <a:xfrm>
            <a:off x="1589587" y="4227679"/>
            <a:ext cx="1522540" cy="271108"/>
          </a:xfrm>
          <a:prstGeom prst="rect">
            <a:avLst/>
          </a:prstGeom>
          <a:noFill/>
          <a:ln/>
        </p:spPr>
        <p:txBody>
          <a:bodyPr wrap="square" lIns="0" tIns="0" rIns="0" bIns="0" rtlCol="0" anchor="ctr"/>
          <a:lstStyle/>
          <a:p>
            <a:pPr defTabSz="761970"/>
            <a:r>
              <a:rPr lang="en-US" sz="2000" b="1">
                <a:solidFill>
                  <a:srgbClr val="1E293B"/>
                </a:solidFill>
                <a:latin typeface="Aptos"/>
              </a:rPr>
              <a:t>Coherence</a:t>
            </a:r>
            <a:endParaRPr lang="en-US" sz="2000">
              <a:solidFill>
                <a:prstClr val="black"/>
              </a:solidFill>
              <a:latin typeface="Aptos"/>
            </a:endParaRPr>
          </a:p>
        </p:txBody>
      </p:sp>
      <p:sp>
        <p:nvSpPr>
          <p:cNvPr id="34" name="Text 17">
            <a:extLst>
              <a:ext uri="{FF2B5EF4-FFF2-40B4-BE49-F238E27FC236}">
                <a16:creationId xmlns:a16="http://schemas.microsoft.com/office/drawing/2014/main" id="{8139E918-94AF-0819-DB41-DA0E7EC65679}"/>
              </a:ext>
            </a:extLst>
          </p:cNvPr>
          <p:cNvSpPr/>
          <p:nvPr/>
        </p:nvSpPr>
        <p:spPr>
          <a:xfrm>
            <a:off x="1589587" y="4546113"/>
            <a:ext cx="3505200" cy="457200"/>
          </a:xfrm>
          <a:prstGeom prst="rect">
            <a:avLst/>
          </a:prstGeom>
          <a:noFill/>
          <a:ln/>
        </p:spPr>
        <p:txBody>
          <a:bodyPr wrap="square" lIns="0" tIns="0" rIns="0" bIns="0" rtlCol="0" anchor="ctr"/>
          <a:lstStyle/>
          <a:p>
            <a:pPr defTabSz="761970"/>
            <a:r>
              <a:rPr lang="en-US" sz="1500">
                <a:solidFill>
                  <a:srgbClr val="64748B"/>
                </a:solidFill>
                <a:latin typeface="Aptos"/>
              </a:rPr>
              <a:t>Remote writes need invalidation, ordering, and ownership tracking across hosts.</a:t>
            </a:r>
            <a:endParaRPr lang="en-US" sz="1500">
              <a:solidFill>
                <a:prstClr val="black"/>
              </a:solidFill>
              <a:latin typeface="Aptos"/>
            </a:endParaRPr>
          </a:p>
        </p:txBody>
      </p:sp>
      <p:sp>
        <p:nvSpPr>
          <p:cNvPr id="45" name="Shape 18">
            <a:extLst>
              <a:ext uri="{FF2B5EF4-FFF2-40B4-BE49-F238E27FC236}">
                <a16:creationId xmlns:a16="http://schemas.microsoft.com/office/drawing/2014/main" id="{5A771ECC-DC64-C862-4781-4721C8292B72}"/>
              </a:ext>
            </a:extLst>
          </p:cNvPr>
          <p:cNvSpPr/>
          <p:nvPr/>
        </p:nvSpPr>
        <p:spPr>
          <a:xfrm>
            <a:off x="6024427" y="4127013"/>
            <a:ext cx="4000500" cy="1104900"/>
          </a:xfrm>
          <a:prstGeom prst="roundRect">
            <a:avLst/>
          </a:prstGeom>
          <a:solidFill>
            <a:srgbClr val="FFFFFF"/>
          </a:solidFill>
          <a:ln w="12700">
            <a:solidFill>
              <a:srgbClr val="C9D4E5"/>
            </a:solidFill>
            <a:prstDash val="solid"/>
          </a:ln>
        </p:spPr>
        <p:txBody>
          <a:bodyPr/>
          <a:lstStyle/>
          <a:p>
            <a:pPr defTabSz="761970"/>
            <a:endParaRPr lang="en-US" sz="1500">
              <a:solidFill>
                <a:prstClr val="black"/>
              </a:solidFill>
              <a:latin typeface="Aptos"/>
            </a:endParaRPr>
          </a:p>
        </p:txBody>
      </p:sp>
      <p:sp>
        <p:nvSpPr>
          <p:cNvPr id="46" name="Shape 19">
            <a:extLst>
              <a:ext uri="{FF2B5EF4-FFF2-40B4-BE49-F238E27FC236}">
                <a16:creationId xmlns:a16="http://schemas.microsoft.com/office/drawing/2014/main" id="{C9928917-1D69-9974-74E4-FE386436A9E2}"/>
              </a:ext>
            </a:extLst>
          </p:cNvPr>
          <p:cNvSpPr/>
          <p:nvPr/>
        </p:nvSpPr>
        <p:spPr>
          <a:xfrm>
            <a:off x="6024427" y="4127013"/>
            <a:ext cx="106680" cy="1104900"/>
          </a:xfrm>
          <a:prstGeom prst="rect">
            <a:avLst/>
          </a:prstGeom>
          <a:solidFill>
            <a:srgbClr val="1F5FBF"/>
          </a:solidFill>
          <a:ln w="12700">
            <a:solidFill>
              <a:srgbClr val="1F5FBF"/>
            </a:solidFill>
            <a:prstDash val="solid"/>
          </a:ln>
        </p:spPr>
        <p:txBody>
          <a:bodyPr/>
          <a:lstStyle/>
          <a:p>
            <a:pPr defTabSz="761970"/>
            <a:endParaRPr lang="en-US" sz="1500">
              <a:solidFill>
                <a:prstClr val="black"/>
              </a:solidFill>
              <a:latin typeface="Aptos"/>
            </a:endParaRPr>
          </a:p>
        </p:txBody>
      </p:sp>
      <p:sp>
        <p:nvSpPr>
          <p:cNvPr id="47" name="Text 20">
            <a:extLst>
              <a:ext uri="{FF2B5EF4-FFF2-40B4-BE49-F238E27FC236}">
                <a16:creationId xmlns:a16="http://schemas.microsoft.com/office/drawing/2014/main" id="{5A1012EA-08CC-6550-EDA7-2484C88EADC6}"/>
              </a:ext>
            </a:extLst>
          </p:cNvPr>
          <p:cNvSpPr/>
          <p:nvPr/>
        </p:nvSpPr>
        <p:spPr>
          <a:xfrm>
            <a:off x="6237787" y="4227679"/>
            <a:ext cx="1902080" cy="271108"/>
          </a:xfrm>
          <a:prstGeom prst="rect">
            <a:avLst/>
          </a:prstGeom>
          <a:noFill/>
          <a:ln/>
        </p:spPr>
        <p:txBody>
          <a:bodyPr wrap="square" lIns="0" tIns="0" rIns="0" bIns="0" rtlCol="0" anchor="ctr"/>
          <a:lstStyle/>
          <a:p>
            <a:pPr defTabSz="761970"/>
            <a:r>
              <a:rPr lang="en-US" sz="2000" b="1">
                <a:solidFill>
                  <a:srgbClr val="1E293B"/>
                </a:solidFill>
                <a:latin typeface="Aptos"/>
              </a:rPr>
              <a:t>Scalability</a:t>
            </a:r>
            <a:endParaRPr lang="en-US" sz="2000">
              <a:solidFill>
                <a:prstClr val="black"/>
              </a:solidFill>
              <a:latin typeface="Aptos"/>
            </a:endParaRPr>
          </a:p>
        </p:txBody>
      </p:sp>
      <p:sp>
        <p:nvSpPr>
          <p:cNvPr id="48" name="Text 21">
            <a:extLst>
              <a:ext uri="{FF2B5EF4-FFF2-40B4-BE49-F238E27FC236}">
                <a16:creationId xmlns:a16="http://schemas.microsoft.com/office/drawing/2014/main" id="{0D87D8AD-9089-ADBC-9BCC-CBE7737AA3BD}"/>
              </a:ext>
            </a:extLst>
          </p:cNvPr>
          <p:cNvSpPr/>
          <p:nvPr/>
        </p:nvSpPr>
        <p:spPr>
          <a:xfrm>
            <a:off x="6237787" y="4611803"/>
            <a:ext cx="3643878" cy="457200"/>
          </a:xfrm>
          <a:prstGeom prst="rect">
            <a:avLst/>
          </a:prstGeom>
          <a:noFill/>
          <a:ln/>
        </p:spPr>
        <p:txBody>
          <a:bodyPr wrap="square" lIns="0" tIns="0" rIns="0" bIns="0" rtlCol="0" anchor="ctr"/>
          <a:lstStyle/>
          <a:p>
            <a:pPr defTabSz="761970"/>
            <a:r>
              <a:rPr lang="en-US" sz="1500">
                <a:solidFill>
                  <a:srgbClr val="64748B"/>
                </a:solidFill>
                <a:latin typeface="Aptos"/>
              </a:rPr>
              <a:t>Every new host multiplies snoops, routing state, and capacity-management coordination.</a:t>
            </a:r>
            <a:endParaRPr lang="en-US" sz="1500">
              <a:solidFill>
                <a:prstClr val="black"/>
              </a:solidFill>
              <a:latin typeface="Aptos"/>
            </a:endParaRPr>
          </a:p>
        </p:txBody>
      </p:sp>
      <p:sp>
        <p:nvSpPr>
          <p:cNvPr id="49" name="Text 22">
            <a:extLst>
              <a:ext uri="{FF2B5EF4-FFF2-40B4-BE49-F238E27FC236}">
                <a16:creationId xmlns:a16="http://schemas.microsoft.com/office/drawing/2014/main" id="{BBA6B579-4C10-FCD6-B94D-869D5EDB77CC}"/>
              </a:ext>
            </a:extLst>
          </p:cNvPr>
          <p:cNvSpPr/>
          <p:nvPr/>
        </p:nvSpPr>
        <p:spPr>
          <a:xfrm>
            <a:off x="1161943" y="5785552"/>
            <a:ext cx="8915400" cy="266700"/>
          </a:xfrm>
          <a:prstGeom prst="rect">
            <a:avLst/>
          </a:prstGeom>
          <a:noFill/>
          <a:ln/>
        </p:spPr>
        <p:txBody>
          <a:bodyPr wrap="square" lIns="0" tIns="0" rIns="0" bIns="0" rtlCol="0" anchor="ctr"/>
          <a:lstStyle/>
          <a:p>
            <a:pPr defTabSz="761970"/>
            <a:r>
              <a:rPr lang="en-US" sz="2000" b="1">
                <a:solidFill>
                  <a:srgbClr val="1F5FBF"/>
                </a:solidFill>
                <a:latin typeface="Aptos"/>
              </a:rPr>
              <a:t>OCEAN answers these with device-level interception, a software coherence engine, active latency injection, bandwidth capping, and a centralized fabric manager.</a:t>
            </a:r>
            <a:endParaRPr lang="en-US" sz="2000">
              <a:solidFill>
                <a:prstClr val="black"/>
              </a:solidFill>
              <a:latin typeface="Aptos"/>
            </a:endParaRPr>
          </a:p>
        </p:txBody>
      </p:sp>
    </p:spTree>
    <p:extLst>
      <p:ext uri="{BB962C8B-B14F-4D97-AF65-F5344CB8AC3E}">
        <p14:creationId xmlns:p14="http://schemas.microsoft.com/office/powerpoint/2010/main" val="2305557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EB23B-FB94-456F-E0F7-82B7651CDEB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9240428-43B2-4877-675E-BD436BB6B198}"/>
              </a:ext>
            </a:extLst>
          </p:cNvPr>
          <p:cNvSpPr>
            <a:spLocks noGrp="1"/>
          </p:cNvSpPr>
          <p:nvPr>
            <p:ph type="title"/>
          </p:nvPr>
        </p:nvSpPr>
        <p:spPr/>
        <p:txBody>
          <a:bodyPr/>
          <a:lstStyle/>
          <a:p>
            <a:r>
              <a:rPr lang="en-US">
                <a:solidFill>
                  <a:srgbClr val="1E293B"/>
                </a:solidFill>
                <a:latin typeface="Aptos Display"/>
                <a:ea typeface="Aptos Display" pitchFamily="34" charset="-122"/>
                <a:cs typeface="Aptos Display" pitchFamily="34" charset="-120"/>
              </a:rPr>
              <a:t>Where OCEAN sits in the tool landscape</a:t>
            </a:r>
          </a:p>
        </p:txBody>
      </p:sp>
      <p:sp>
        <p:nvSpPr>
          <p:cNvPr id="15" name="Text 2">
            <a:extLst>
              <a:ext uri="{FF2B5EF4-FFF2-40B4-BE49-F238E27FC236}">
                <a16:creationId xmlns:a16="http://schemas.microsoft.com/office/drawing/2014/main" id="{C2787670-E14F-0E79-2D9B-D9084710ACB0}"/>
              </a:ext>
            </a:extLst>
          </p:cNvPr>
          <p:cNvSpPr/>
          <p:nvPr/>
        </p:nvSpPr>
        <p:spPr>
          <a:xfrm>
            <a:off x="10517256" y="228599"/>
            <a:ext cx="1333500" cy="213360"/>
          </a:xfrm>
          <a:prstGeom prst="rect">
            <a:avLst/>
          </a:prstGeom>
          <a:solidFill>
            <a:srgbClr val="EAF2FF"/>
          </a:solidFill>
          <a:ln>
            <a:solidFill>
              <a:srgbClr val="1F5FBF"/>
            </a:solidFill>
          </a:ln>
        </p:spPr>
        <p:txBody>
          <a:bodyPr wrap="square" lIns="0" tIns="0" rIns="0" bIns="0" rtlCol="0" anchor="ctr"/>
          <a:lstStyle/>
          <a:p>
            <a:pPr algn="ctr"/>
            <a:r>
              <a:rPr lang="en-US" sz="833" b="1">
                <a:solidFill>
                  <a:srgbClr val="1F5FBF"/>
                </a:solidFill>
              </a:rPr>
              <a:t>COMPARISON</a:t>
            </a:r>
          </a:p>
        </p:txBody>
      </p:sp>
      <p:sp>
        <p:nvSpPr>
          <p:cNvPr id="65" name="Slide Number Placeholder 1">
            <a:extLst>
              <a:ext uri="{FF2B5EF4-FFF2-40B4-BE49-F238E27FC236}">
                <a16:creationId xmlns:a16="http://schemas.microsoft.com/office/drawing/2014/main" id="{0D061D27-0DA7-4F00-28FA-3F042E7548A4}"/>
              </a:ext>
            </a:extLst>
          </p:cNvPr>
          <p:cNvSpPr>
            <a:spLocks noGrp="1"/>
          </p:cNvSpPr>
          <p:nvPr>
            <p:ph type="sldNum" sz="quarter" idx="12"/>
          </p:nvPr>
        </p:nvSpPr>
        <p:spPr>
          <a:xfrm>
            <a:off x="11661914" y="6477000"/>
            <a:ext cx="377686" cy="381000"/>
          </a:xfrm>
        </p:spPr>
        <p:txBody>
          <a:bodyPr/>
          <a:lstStyle/>
          <a:p>
            <a:fld id="{FE7A4BB3-E848-5A44-82DF-322201952CD8}" type="slidenum">
              <a:rPr lang="en-US" smtClean="0"/>
              <a:pPr/>
              <a:t>29</a:t>
            </a:fld>
            <a:endParaRPr lang="en-US"/>
          </a:p>
        </p:txBody>
      </p:sp>
      <p:sp>
        <p:nvSpPr>
          <p:cNvPr id="123" name="Text 5">
            <a:extLst>
              <a:ext uri="{FF2B5EF4-FFF2-40B4-BE49-F238E27FC236}">
                <a16:creationId xmlns:a16="http://schemas.microsoft.com/office/drawing/2014/main" id="{CE4645E0-1338-CFEB-BF6B-27794407B7A3}"/>
              </a:ext>
            </a:extLst>
          </p:cNvPr>
          <p:cNvSpPr/>
          <p:nvPr/>
        </p:nvSpPr>
        <p:spPr>
          <a:xfrm>
            <a:off x="1146518" y="1676881"/>
            <a:ext cx="8915400" cy="419100"/>
          </a:xfrm>
          <a:prstGeom prst="rect">
            <a:avLst/>
          </a:prstGeom>
          <a:noFill/>
          <a:ln/>
        </p:spPr>
        <p:txBody>
          <a:bodyPr wrap="square" lIns="0" tIns="0" rIns="0" bIns="0" rtlCol="0" anchor="ctr"/>
          <a:lstStyle/>
          <a:p>
            <a:pPr defTabSz="761970"/>
            <a:r>
              <a:rPr lang="en-US" sz="2000">
                <a:solidFill>
                  <a:srgbClr val="1E293B"/>
                </a:solidFill>
                <a:latin typeface="Aptos"/>
              </a:rPr>
              <a:t>OCEAN combines CXL 3.0, full-system multi-host support, hardware validation, and high emulation speed.</a:t>
            </a:r>
            <a:endParaRPr lang="en-US" sz="2000">
              <a:solidFill>
                <a:prstClr val="black"/>
              </a:solidFill>
              <a:latin typeface="Aptos"/>
            </a:endParaRPr>
          </a:p>
        </p:txBody>
      </p:sp>
      <p:sp>
        <p:nvSpPr>
          <p:cNvPr id="124" name="Shape 6">
            <a:extLst>
              <a:ext uri="{FF2B5EF4-FFF2-40B4-BE49-F238E27FC236}">
                <a16:creationId xmlns:a16="http://schemas.microsoft.com/office/drawing/2014/main" id="{BB39B686-7419-7BE1-4602-9AC58C2D4133}"/>
              </a:ext>
            </a:extLst>
          </p:cNvPr>
          <p:cNvSpPr/>
          <p:nvPr/>
        </p:nvSpPr>
        <p:spPr>
          <a:xfrm>
            <a:off x="1207478" y="2324581"/>
            <a:ext cx="1676400" cy="419100"/>
          </a:xfrm>
          <a:prstGeom prst="roundRect">
            <a:avLst/>
          </a:prstGeom>
          <a:solidFill>
            <a:srgbClr val="0B1F33"/>
          </a:solidFill>
          <a:ln w="12700">
            <a:solidFill>
              <a:srgbClr val="0B1F33"/>
            </a:solidFill>
            <a:prstDash val="solid"/>
          </a:ln>
        </p:spPr>
        <p:txBody>
          <a:bodyPr/>
          <a:lstStyle/>
          <a:p>
            <a:pPr defTabSz="761970"/>
            <a:endParaRPr lang="en-US" sz="1500">
              <a:solidFill>
                <a:prstClr val="black"/>
              </a:solidFill>
              <a:latin typeface="Aptos"/>
            </a:endParaRPr>
          </a:p>
        </p:txBody>
      </p:sp>
      <p:sp>
        <p:nvSpPr>
          <p:cNvPr id="125" name="Text 7">
            <a:extLst>
              <a:ext uri="{FF2B5EF4-FFF2-40B4-BE49-F238E27FC236}">
                <a16:creationId xmlns:a16="http://schemas.microsoft.com/office/drawing/2014/main" id="{E46451D6-292F-6BFF-2951-763DABEB047E}"/>
              </a:ext>
            </a:extLst>
          </p:cNvPr>
          <p:cNvSpPr/>
          <p:nvPr/>
        </p:nvSpPr>
        <p:spPr>
          <a:xfrm>
            <a:off x="1268438" y="2385541"/>
            <a:ext cx="1554480" cy="297180"/>
          </a:xfrm>
          <a:prstGeom prst="rect">
            <a:avLst/>
          </a:prstGeom>
          <a:noFill/>
          <a:ln/>
        </p:spPr>
        <p:txBody>
          <a:bodyPr wrap="square" lIns="0" tIns="0" rIns="0" bIns="0" rtlCol="0" anchor="ctr"/>
          <a:lstStyle/>
          <a:p>
            <a:pPr algn="ctr" defTabSz="761970"/>
            <a:r>
              <a:rPr lang="en-US" sz="1333" b="1">
                <a:solidFill>
                  <a:srgbClr val="FFFFFF"/>
                </a:solidFill>
                <a:latin typeface="Aptos"/>
              </a:rPr>
              <a:t>System</a:t>
            </a:r>
            <a:endParaRPr lang="en-US" sz="1333">
              <a:solidFill>
                <a:prstClr val="black"/>
              </a:solidFill>
              <a:latin typeface="Aptos"/>
            </a:endParaRPr>
          </a:p>
        </p:txBody>
      </p:sp>
      <p:sp>
        <p:nvSpPr>
          <p:cNvPr id="126" name="Shape 8">
            <a:extLst>
              <a:ext uri="{FF2B5EF4-FFF2-40B4-BE49-F238E27FC236}">
                <a16:creationId xmlns:a16="http://schemas.microsoft.com/office/drawing/2014/main" id="{FFC77AB1-DDD9-8928-6175-49F3AF000454}"/>
              </a:ext>
            </a:extLst>
          </p:cNvPr>
          <p:cNvSpPr/>
          <p:nvPr/>
        </p:nvSpPr>
        <p:spPr>
          <a:xfrm>
            <a:off x="2960078" y="2324581"/>
            <a:ext cx="609600" cy="419100"/>
          </a:xfrm>
          <a:prstGeom prst="roundRect">
            <a:avLst/>
          </a:prstGeom>
          <a:solidFill>
            <a:srgbClr val="0B1F33"/>
          </a:solidFill>
          <a:ln w="12700">
            <a:solidFill>
              <a:srgbClr val="0B1F33"/>
            </a:solidFill>
            <a:prstDash val="solid"/>
          </a:ln>
        </p:spPr>
        <p:txBody>
          <a:bodyPr/>
          <a:lstStyle/>
          <a:p>
            <a:pPr defTabSz="761970"/>
            <a:endParaRPr lang="en-US" sz="1500">
              <a:solidFill>
                <a:prstClr val="black"/>
              </a:solidFill>
              <a:latin typeface="Aptos"/>
            </a:endParaRPr>
          </a:p>
        </p:txBody>
      </p:sp>
      <p:sp>
        <p:nvSpPr>
          <p:cNvPr id="127" name="Text 9">
            <a:extLst>
              <a:ext uri="{FF2B5EF4-FFF2-40B4-BE49-F238E27FC236}">
                <a16:creationId xmlns:a16="http://schemas.microsoft.com/office/drawing/2014/main" id="{184D9A4F-BE1B-084D-609C-45E7AB8E885D}"/>
              </a:ext>
            </a:extLst>
          </p:cNvPr>
          <p:cNvSpPr/>
          <p:nvPr/>
        </p:nvSpPr>
        <p:spPr>
          <a:xfrm>
            <a:off x="3021038" y="2385541"/>
            <a:ext cx="487680" cy="297180"/>
          </a:xfrm>
          <a:prstGeom prst="rect">
            <a:avLst/>
          </a:prstGeom>
          <a:noFill/>
          <a:ln/>
        </p:spPr>
        <p:txBody>
          <a:bodyPr wrap="square" lIns="0" tIns="0" rIns="0" bIns="0" rtlCol="0" anchor="ctr"/>
          <a:lstStyle/>
          <a:p>
            <a:pPr algn="ctr" defTabSz="761970"/>
            <a:r>
              <a:rPr lang="en-US" sz="1333" b="1">
                <a:solidFill>
                  <a:srgbClr val="FFFFFF"/>
                </a:solidFill>
                <a:latin typeface="Aptos"/>
              </a:rPr>
              <a:t>CXL 3.0</a:t>
            </a:r>
            <a:endParaRPr lang="en-US" sz="1333">
              <a:solidFill>
                <a:prstClr val="black"/>
              </a:solidFill>
              <a:latin typeface="Aptos"/>
            </a:endParaRPr>
          </a:p>
        </p:txBody>
      </p:sp>
      <p:sp>
        <p:nvSpPr>
          <p:cNvPr id="128" name="Shape 10">
            <a:extLst>
              <a:ext uri="{FF2B5EF4-FFF2-40B4-BE49-F238E27FC236}">
                <a16:creationId xmlns:a16="http://schemas.microsoft.com/office/drawing/2014/main" id="{6987ED7A-571C-5F97-FB3E-3C769CCD56F0}"/>
              </a:ext>
            </a:extLst>
          </p:cNvPr>
          <p:cNvSpPr/>
          <p:nvPr/>
        </p:nvSpPr>
        <p:spPr>
          <a:xfrm>
            <a:off x="3722078" y="2324581"/>
            <a:ext cx="762000" cy="419100"/>
          </a:xfrm>
          <a:prstGeom prst="roundRect">
            <a:avLst/>
          </a:prstGeom>
          <a:solidFill>
            <a:srgbClr val="0B1F33"/>
          </a:solidFill>
          <a:ln w="12700">
            <a:solidFill>
              <a:srgbClr val="0B1F33"/>
            </a:solidFill>
            <a:prstDash val="solid"/>
          </a:ln>
        </p:spPr>
        <p:txBody>
          <a:bodyPr/>
          <a:lstStyle/>
          <a:p>
            <a:pPr defTabSz="761970"/>
            <a:endParaRPr lang="en-US" sz="1500">
              <a:solidFill>
                <a:prstClr val="black"/>
              </a:solidFill>
              <a:latin typeface="Aptos"/>
            </a:endParaRPr>
          </a:p>
        </p:txBody>
      </p:sp>
      <p:sp>
        <p:nvSpPr>
          <p:cNvPr id="129" name="Text 11">
            <a:extLst>
              <a:ext uri="{FF2B5EF4-FFF2-40B4-BE49-F238E27FC236}">
                <a16:creationId xmlns:a16="http://schemas.microsoft.com/office/drawing/2014/main" id="{BBC7799A-F9E1-329C-4E4A-D38EC92C9829}"/>
              </a:ext>
            </a:extLst>
          </p:cNvPr>
          <p:cNvSpPr/>
          <p:nvPr/>
        </p:nvSpPr>
        <p:spPr>
          <a:xfrm>
            <a:off x="3783038" y="2385541"/>
            <a:ext cx="640080" cy="297180"/>
          </a:xfrm>
          <a:prstGeom prst="rect">
            <a:avLst/>
          </a:prstGeom>
          <a:noFill/>
          <a:ln/>
        </p:spPr>
        <p:txBody>
          <a:bodyPr wrap="square" lIns="0" tIns="0" rIns="0" bIns="0" rtlCol="0" anchor="ctr"/>
          <a:lstStyle/>
          <a:p>
            <a:pPr algn="ctr" defTabSz="761970"/>
            <a:r>
              <a:rPr lang="en-US" sz="1333" b="1">
                <a:solidFill>
                  <a:srgbClr val="FFFFFF"/>
                </a:solidFill>
                <a:latin typeface="Aptos"/>
              </a:rPr>
              <a:t>Multi-host</a:t>
            </a:r>
            <a:endParaRPr lang="en-US" sz="1333">
              <a:solidFill>
                <a:prstClr val="black"/>
              </a:solidFill>
              <a:latin typeface="Aptos"/>
            </a:endParaRPr>
          </a:p>
        </p:txBody>
      </p:sp>
      <p:sp>
        <p:nvSpPr>
          <p:cNvPr id="130" name="Shape 12">
            <a:extLst>
              <a:ext uri="{FF2B5EF4-FFF2-40B4-BE49-F238E27FC236}">
                <a16:creationId xmlns:a16="http://schemas.microsoft.com/office/drawing/2014/main" id="{325ECE2C-FB5D-EF67-E0D9-E2AE419FAFF4}"/>
              </a:ext>
            </a:extLst>
          </p:cNvPr>
          <p:cNvSpPr/>
          <p:nvPr/>
        </p:nvSpPr>
        <p:spPr>
          <a:xfrm>
            <a:off x="4636478" y="2324581"/>
            <a:ext cx="876300" cy="419100"/>
          </a:xfrm>
          <a:prstGeom prst="roundRect">
            <a:avLst/>
          </a:prstGeom>
          <a:solidFill>
            <a:srgbClr val="0B1F33"/>
          </a:solidFill>
          <a:ln w="12700">
            <a:solidFill>
              <a:srgbClr val="0B1F33"/>
            </a:solidFill>
            <a:prstDash val="solid"/>
          </a:ln>
        </p:spPr>
        <p:txBody>
          <a:bodyPr/>
          <a:lstStyle/>
          <a:p>
            <a:pPr defTabSz="761970"/>
            <a:endParaRPr lang="en-US" sz="1500">
              <a:solidFill>
                <a:prstClr val="black"/>
              </a:solidFill>
              <a:latin typeface="Aptos"/>
            </a:endParaRPr>
          </a:p>
        </p:txBody>
      </p:sp>
      <p:sp>
        <p:nvSpPr>
          <p:cNvPr id="131" name="Text 13">
            <a:extLst>
              <a:ext uri="{FF2B5EF4-FFF2-40B4-BE49-F238E27FC236}">
                <a16:creationId xmlns:a16="http://schemas.microsoft.com/office/drawing/2014/main" id="{A2773883-7CD7-7005-6116-47FBAA906B12}"/>
              </a:ext>
            </a:extLst>
          </p:cNvPr>
          <p:cNvSpPr/>
          <p:nvPr/>
        </p:nvSpPr>
        <p:spPr>
          <a:xfrm>
            <a:off x="4697438" y="2385541"/>
            <a:ext cx="754380" cy="297180"/>
          </a:xfrm>
          <a:prstGeom prst="rect">
            <a:avLst/>
          </a:prstGeom>
          <a:noFill/>
          <a:ln/>
        </p:spPr>
        <p:txBody>
          <a:bodyPr wrap="square" lIns="0" tIns="0" rIns="0" bIns="0" rtlCol="0" anchor="ctr"/>
          <a:lstStyle/>
          <a:p>
            <a:pPr algn="ctr" defTabSz="761970"/>
            <a:r>
              <a:rPr lang="en-US" sz="1333" b="1">
                <a:solidFill>
                  <a:srgbClr val="FFFFFF"/>
                </a:solidFill>
                <a:latin typeface="Aptos"/>
              </a:rPr>
              <a:t>HW validated</a:t>
            </a:r>
            <a:endParaRPr lang="en-US" sz="1333">
              <a:solidFill>
                <a:prstClr val="black"/>
              </a:solidFill>
              <a:latin typeface="Aptos"/>
            </a:endParaRPr>
          </a:p>
        </p:txBody>
      </p:sp>
      <p:sp>
        <p:nvSpPr>
          <p:cNvPr id="132" name="Shape 14">
            <a:extLst>
              <a:ext uri="{FF2B5EF4-FFF2-40B4-BE49-F238E27FC236}">
                <a16:creationId xmlns:a16="http://schemas.microsoft.com/office/drawing/2014/main" id="{E12DE096-8605-A20D-2FD1-67BDC7DAE0D1}"/>
              </a:ext>
            </a:extLst>
          </p:cNvPr>
          <p:cNvSpPr/>
          <p:nvPr/>
        </p:nvSpPr>
        <p:spPr>
          <a:xfrm>
            <a:off x="5665178" y="2324581"/>
            <a:ext cx="838200" cy="419100"/>
          </a:xfrm>
          <a:prstGeom prst="roundRect">
            <a:avLst/>
          </a:prstGeom>
          <a:solidFill>
            <a:srgbClr val="0B1F33"/>
          </a:solidFill>
          <a:ln w="12700">
            <a:solidFill>
              <a:srgbClr val="0B1F33"/>
            </a:solidFill>
            <a:prstDash val="solid"/>
          </a:ln>
        </p:spPr>
        <p:txBody>
          <a:bodyPr/>
          <a:lstStyle/>
          <a:p>
            <a:pPr defTabSz="761970"/>
            <a:endParaRPr lang="en-US" sz="1500">
              <a:solidFill>
                <a:prstClr val="black"/>
              </a:solidFill>
              <a:latin typeface="Aptos"/>
            </a:endParaRPr>
          </a:p>
        </p:txBody>
      </p:sp>
      <p:sp>
        <p:nvSpPr>
          <p:cNvPr id="133" name="Text 15">
            <a:extLst>
              <a:ext uri="{FF2B5EF4-FFF2-40B4-BE49-F238E27FC236}">
                <a16:creationId xmlns:a16="http://schemas.microsoft.com/office/drawing/2014/main" id="{1EEF5F54-ACA9-AC47-5095-D9991C4DFE8E}"/>
              </a:ext>
            </a:extLst>
          </p:cNvPr>
          <p:cNvSpPr/>
          <p:nvPr/>
        </p:nvSpPr>
        <p:spPr>
          <a:xfrm>
            <a:off x="5726138" y="2385541"/>
            <a:ext cx="716280" cy="297180"/>
          </a:xfrm>
          <a:prstGeom prst="rect">
            <a:avLst/>
          </a:prstGeom>
          <a:noFill/>
          <a:ln/>
        </p:spPr>
        <p:txBody>
          <a:bodyPr wrap="square" lIns="0" tIns="0" rIns="0" bIns="0" rtlCol="0" anchor="ctr"/>
          <a:lstStyle/>
          <a:p>
            <a:pPr algn="ctr" defTabSz="761970"/>
            <a:r>
              <a:rPr lang="en-US" sz="1333" b="1">
                <a:solidFill>
                  <a:srgbClr val="FFFFFF"/>
                </a:solidFill>
                <a:latin typeface="Aptos"/>
              </a:rPr>
              <a:t>Speed</a:t>
            </a:r>
            <a:endParaRPr lang="en-US" sz="1333">
              <a:solidFill>
                <a:prstClr val="black"/>
              </a:solidFill>
              <a:latin typeface="Aptos"/>
            </a:endParaRPr>
          </a:p>
        </p:txBody>
      </p:sp>
      <p:sp>
        <p:nvSpPr>
          <p:cNvPr id="134" name="Shape 16">
            <a:extLst>
              <a:ext uri="{FF2B5EF4-FFF2-40B4-BE49-F238E27FC236}">
                <a16:creationId xmlns:a16="http://schemas.microsoft.com/office/drawing/2014/main" id="{11A16676-E44A-0AD2-4DCD-EDDAB47C24C0}"/>
              </a:ext>
            </a:extLst>
          </p:cNvPr>
          <p:cNvSpPr/>
          <p:nvPr/>
        </p:nvSpPr>
        <p:spPr>
          <a:xfrm>
            <a:off x="6770078" y="2324581"/>
            <a:ext cx="1676400" cy="419100"/>
          </a:xfrm>
          <a:prstGeom prst="roundRect">
            <a:avLst/>
          </a:prstGeom>
          <a:solidFill>
            <a:srgbClr val="0B1F33"/>
          </a:solidFill>
          <a:ln w="12700">
            <a:solidFill>
              <a:srgbClr val="0B1F33"/>
            </a:solidFill>
            <a:prstDash val="solid"/>
          </a:ln>
        </p:spPr>
        <p:txBody>
          <a:bodyPr/>
          <a:lstStyle/>
          <a:p>
            <a:pPr defTabSz="761970"/>
            <a:endParaRPr lang="en-US" sz="1500">
              <a:solidFill>
                <a:prstClr val="black"/>
              </a:solidFill>
              <a:latin typeface="Aptos"/>
            </a:endParaRPr>
          </a:p>
        </p:txBody>
      </p:sp>
      <p:sp>
        <p:nvSpPr>
          <p:cNvPr id="135" name="Text 17">
            <a:extLst>
              <a:ext uri="{FF2B5EF4-FFF2-40B4-BE49-F238E27FC236}">
                <a16:creationId xmlns:a16="http://schemas.microsoft.com/office/drawing/2014/main" id="{22577A71-4B36-025D-AE38-934323678781}"/>
              </a:ext>
            </a:extLst>
          </p:cNvPr>
          <p:cNvSpPr/>
          <p:nvPr/>
        </p:nvSpPr>
        <p:spPr>
          <a:xfrm>
            <a:off x="6831038" y="2385541"/>
            <a:ext cx="1554480" cy="297180"/>
          </a:xfrm>
          <a:prstGeom prst="rect">
            <a:avLst/>
          </a:prstGeom>
          <a:noFill/>
          <a:ln/>
        </p:spPr>
        <p:txBody>
          <a:bodyPr wrap="square" lIns="0" tIns="0" rIns="0" bIns="0" rtlCol="0" anchor="ctr"/>
          <a:lstStyle/>
          <a:p>
            <a:pPr algn="ctr" defTabSz="761970"/>
            <a:r>
              <a:rPr lang="en-US" sz="1333" b="1">
                <a:solidFill>
                  <a:srgbClr val="FFFFFF"/>
                </a:solidFill>
                <a:latin typeface="Aptos"/>
              </a:rPr>
              <a:t>GFAM / MH-SLD</a:t>
            </a:r>
            <a:endParaRPr lang="en-US" sz="1333">
              <a:solidFill>
                <a:prstClr val="black"/>
              </a:solidFill>
              <a:latin typeface="Aptos"/>
            </a:endParaRPr>
          </a:p>
        </p:txBody>
      </p:sp>
      <p:sp>
        <p:nvSpPr>
          <p:cNvPr id="136" name="Shape 18">
            <a:extLst>
              <a:ext uri="{FF2B5EF4-FFF2-40B4-BE49-F238E27FC236}">
                <a16:creationId xmlns:a16="http://schemas.microsoft.com/office/drawing/2014/main" id="{04C4B532-0206-47DE-424D-EEDB90CEFFFF}"/>
              </a:ext>
            </a:extLst>
          </p:cNvPr>
          <p:cNvSpPr/>
          <p:nvPr/>
        </p:nvSpPr>
        <p:spPr>
          <a:xfrm>
            <a:off x="8751278" y="2324581"/>
            <a:ext cx="762000" cy="419100"/>
          </a:xfrm>
          <a:prstGeom prst="roundRect">
            <a:avLst/>
          </a:prstGeom>
          <a:solidFill>
            <a:srgbClr val="0B1F33"/>
          </a:solidFill>
          <a:ln w="12700">
            <a:solidFill>
              <a:srgbClr val="0B1F33"/>
            </a:solidFill>
            <a:prstDash val="solid"/>
          </a:ln>
        </p:spPr>
        <p:txBody>
          <a:bodyPr/>
          <a:lstStyle/>
          <a:p>
            <a:pPr defTabSz="761970"/>
            <a:endParaRPr lang="en-US" sz="1500">
              <a:solidFill>
                <a:prstClr val="black"/>
              </a:solidFill>
              <a:latin typeface="Aptos"/>
            </a:endParaRPr>
          </a:p>
        </p:txBody>
      </p:sp>
      <p:sp>
        <p:nvSpPr>
          <p:cNvPr id="137" name="Text 19">
            <a:extLst>
              <a:ext uri="{FF2B5EF4-FFF2-40B4-BE49-F238E27FC236}">
                <a16:creationId xmlns:a16="http://schemas.microsoft.com/office/drawing/2014/main" id="{CD26B93A-4D44-F0CC-ACD5-B38D43A3F859}"/>
              </a:ext>
            </a:extLst>
          </p:cNvPr>
          <p:cNvSpPr/>
          <p:nvPr/>
        </p:nvSpPr>
        <p:spPr>
          <a:xfrm>
            <a:off x="8812238" y="2385541"/>
            <a:ext cx="640080" cy="297180"/>
          </a:xfrm>
          <a:prstGeom prst="rect">
            <a:avLst/>
          </a:prstGeom>
          <a:noFill/>
          <a:ln/>
        </p:spPr>
        <p:txBody>
          <a:bodyPr wrap="square" lIns="0" tIns="0" rIns="0" bIns="0" rtlCol="0" anchor="ctr"/>
          <a:lstStyle/>
          <a:p>
            <a:pPr algn="ctr" defTabSz="761970"/>
            <a:r>
              <a:rPr lang="en-US" sz="1333" b="1">
                <a:solidFill>
                  <a:srgbClr val="FFFFFF"/>
                </a:solidFill>
                <a:latin typeface="Aptos"/>
              </a:rPr>
              <a:t>DCD</a:t>
            </a:r>
            <a:endParaRPr lang="en-US" sz="1333">
              <a:solidFill>
                <a:prstClr val="black"/>
              </a:solidFill>
              <a:latin typeface="Aptos"/>
            </a:endParaRPr>
          </a:p>
        </p:txBody>
      </p:sp>
      <p:sp>
        <p:nvSpPr>
          <p:cNvPr id="138" name="Shape 20">
            <a:extLst>
              <a:ext uri="{FF2B5EF4-FFF2-40B4-BE49-F238E27FC236}">
                <a16:creationId xmlns:a16="http://schemas.microsoft.com/office/drawing/2014/main" id="{56C9591C-6050-E464-7F82-365416B86E12}"/>
              </a:ext>
            </a:extLst>
          </p:cNvPr>
          <p:cNvSpPr/>
          <p:nvPr/>
        </p:nvSpPr>
        <p:spPr>
          <a:xfrm>
            <a:off x="1207478" y="2819881"/>
            <a:ext cx="1676400" cy="396240"/>
          </a:xfrm>
          <a:prstGeom prst="rect">
            <a:avLst/>
          </a:prstGeom>
          <a:solidFill>
            <a:srgbClr val="FFFFFF"/>
          </a:solidFill>
          <a:ln w="12700">
            <a:solidFill>
              <a:srgbClr val="C9D4E5"/>
            </a:solidFill>
            <a:prstDash val="solid"/>
          </a:ln>
        </p:spPr>
        <p:txBody>
          <a:bodyPr/>
          <a:lstStyle/>
          <a:p>
            <a:pPr defTabSz="761970"/>
            <a:endParaRPr lang="en-US" sz="1500">
              <a:solidFill>
                <a:prstClr val="black"/>
              </a:solidFill>
              <a:latin typeface="Aptos"/>
            </a:endParaRPr>
          </a:p>
        </p:txBody>
      </p:sp>
      <p:sp>
        <p:nvSpPr>
          <p:cNvPr id="139" name="Text 21">
            <a:extLst>
              <a:ext uri="{FF2B5EF4-FFF2-40B4-BE49-F238E27FC236}">
                <a16:creationId xmlns:a16="http://schemas.microsoft.com/office/drawing/2014/main" id="{67A188CF-2F3F-8983-F02A-ED0482779CC0}"/>
              </a:ext>
            </a:extLst>
          </p:cNvPr>
          <p:cNvSpPr/>
          <p:nvPr/>
        </p:nvSpPr>
        <p:spPr>
          <a:xfrm>
            <a:off x="1237958" y="2903701"/>
            <a:ext cx="1615440" cy="137160"/>
          </a:xfrm>
          <a:prstGeom prst="rect">
            <a:avLst/>
          </a:prstGeom>
          <a:noFill/>
          <a:ln/>
        </p:spPr>
        <p:txBody>
          <a:bodyPr wrap="square" lIns="0" tIns="0" rIns="0" bIns="0" rtlCol="0" anchor="ctr"/>
          <a:lstStyle/>
          <a:p>
            <a:pPr defTabSz="761970"/>
            <a:r>
              <a:rPr lang="en-US" sz="1333">
                <a:solidFill>
                  <a:srgbClr val="1E293B"/>
                </a:solidFill>
                <a:latin typeface="Aptos"/>
              </a:rPr>
              <a:t>CXLMemSim</a:t>
            </a:r>
            <a:endParaRPr lang="en-US" sz="1333">
              <a:solidFill>
                <a:prstClr val="black"/>
              </a:solidFill>
              <a:latin typeface="Aptos"/>
            </a:endParaRPr>
          </a:p>
        </p:txBody>
      </p:sp>
      <p:sp>
        <p:nvSpPr>
          <p:cNvPr id="140" name="Shape 22">
            <a:extLst>
              <a:ext uri="{FF2B5EF4-FFF2-40B4-BE49-F238E27FC236}">
                <a16:creationId xmlns:a16="http://schemas.microsoft.com/office/drawing/2014/main" id="{E44BDB81-3B45-E73E-A6E6-9B7E0719F75F}"/>
              </a:ext>
            </a:extLst>
          </p:cNvPr>
          <p:cNvSpPr/>
          <p:nvPr/>
        </p:nvSpPr>
        <p:spPr>
          <a:xfrm>
            <a:off x="2960078" y="2819881"/>
            <a:ext cx="609600" cy="396240"/>
          </a:xfrm>
          <a:prstGeom prst="rect">
            <a:avLst/>
          </a:prstGeom>
          <a:solidFill>
            <a:srgbClr val="FFFFFF"/>
          </a:solidFill>
          <a:ln w="12700">
            <a:solidFill>
              <a:srgbClr val="C9D4E5"/>
            </a:solidFill>
            <a:prstDash val="solid"/>
          </a:ln>
        </p:spPr>
        <p:txBody>
          <a:bodyPr/>
          <a:lstStyle/>
          <a:p>
            <a:pPr defTabSz="761970"/>
            <a:endParaRPr lang="en-US" sz="1500">
              <a:solidFill>
                <a:prstClr val="black"/>
              </a:solidFill>
              <a:latin typeface="Aptos"/>
            </a:endParaRPr>
          </a:p>
        </p:txBody>
      </p:sp>
      <p:sp>
        <p:nvSpPr>
          <p:cNvPr id="141" name="Text 23">
            <a:extLst>
              <a:ext uri="{FF2B5EF4-FFF2-40B4-BE49-F238E27FC236}">
                <a16:creationId xmlns:a16="http://schemas.microsoft.com/office/drawing/2014/main" id="{54CB1261-4925-AEA3-6AB7-6EEF16D1F0FB}"/>
              </a:ext>
            </a:extLst>
          </p:cNvPr>
          <p:cNvSpPr/>
          <p:nvPr/>
        </p:nvSpPr>
        <p:spPr>
          <a:xfrm>
            <a:off x="2990558" y="2903701"/>
            <a:ext cx="548640" cy="137160"/>
          </a:xfrm>
          <a:prstGeom prst="rect">
            <a:avLst/>
          </a:prstGeom>
          <a:noFill/>
          <a:ln/>
        </p:spPr>
        <p:txBody>
          <a:bodyPr wrap="square" lIns="0" tIns="0" rIns="0" bIns="0" rtlCol="0" anchor="ctr"/>
          <a:lstStyle/>
          <a:p>
            <a:pPr algn="ctr" defTabSz="761970"/>
            <a:r>
              <a:rPr lang="en-US" sz="1333">
                <a:solidFill>
                  <a:srgbClr val="1E293B"/>
                </a:solidFill>
                <a:latin typeface="Aptos"/>
              </a:rPr>
              <a:t>—</a:t>
            </a:r>
            <a:endParaRPr lang="en-US" sz="1333">
              <a:solidFill>
                <a:prstClr val="black"/>
              </a:solidFill>
              <a:latin typeface="Aptos"/>
            </a:endParaRPr>
          </a:p>
        </p:txBody>
      </p:sp>
      <p:sp>
        <p:nvSpPr>
          <p:cNvPr id="142" name="Shape 24">
            <a:extLst>
              <a:ext uri="{FF2B5EF4-FFF2-40B4-BE49-F238E27FC236}">
                <a16:creationId xmlns:a16="http://schemas.microsoft.com/office/drawing/2014/main" id="{CB1DAAE0-0208-92B8-C856-2FA11795E1E0}"/>
              </a:ext>
            </a:extLst>
          </p:cNvPr>
          <p:cNvSpPr/>
          <p:nvPr/>
        </p:nvSpPr>
        <p:spPr>
          <a:xfrm>
            <a:off x="3722078" y="2819881"/>
            <a:ext cx="762000" cy="396240"/>
          </a:xfrm>
          <a:prstGeom prst="rect">
            <a:avLst/>
          </a:prstGeom>
          <a:solidFill>
            <a:srgbClr val="FFFFFF"/>
          </a:solidFill>
          <a:ln w="12700">
            <a:solidFill>
              <a:srgbClr val="C9D4E5"/>
            </a:solidFill>
            <a:prstDash val="solid"/>
          </a:ln>
        </p:spPr>
        <p:txBody>
          <a:bodyPr/>
          <a:lstStyle/>
          <a:p>
            <a:pPr defTabSz="761970"/>
            <a:endParaRPr lang="en-US" sz="1500">
              <a:solidFill>
                <a:prstClr val="black"/>
              </a:solidFill>
              <a:latin typeface="Aptos"/>
            </a:endParaRPr>
          </a:p>
        </p:txBody>
      </p:sp>
      <p:sp>
        <p:nvSpPr>
          <p:cNvPr id="143" name="Text 25">
            <a:extLst>
              <a:ext uri="{FF2B5EF4-FFF2-40B4-BE49-F238E27FC236}">
                <a16:creationId xmlns:a16="http://schemas.microsoft.com/office/drawing/2014/main" id="{A3D7C80D-6F18-4271-6272-926C06700284}"/>
              </a:ext>
            </a:extLst>
          </p:cNvPr>
          <p:cNvSpPr/>
          <p:nvPr/>
        </p:nvSpPr>
        <p:spPr>
          <a:xfrm>
            <a:off x="3752558" y="2903701"/>
            <a:ext cx="701040" cy="137160"/>
          </a:xfrm>
          <a:prstGeom prst="rect">
            <a:avLst/>
          </a:prstGeom>
          <a:noFill/>
          <a:ln/>
        </p:spPr>
        <p:txBody>
          <a:bodyPr wrap="square" lIns="0" tIns="0" rIns="0" bIns="0" rtlCol="0" anchor="ctr"/>
          <a:lstStyle/>
          <a:p>
            <a:pPr algn="ctr" defTabSz="761970"/>
            <a:r>
              <a:rPr lang="en-US" sz="1333" b="1">
                <a:solidFill>
                  <a:srgbClr val="D94B4B"/>
                </a:solidFill>
                <a:latin typeface="Aptos"/>
              </a:rPr>
              <a:t>×</a:t>
            </a:r>
            <a:endParaRPr lang="en-US" sz="1333">
              <a:solidFill>
                <a:prstClr val="black"/>
              </a:solidFill>
              <a:latin typeface="Aptos"/>
            </a:endParaRPr>
          </a:p>
        </p:txBody>
      </p:sp>
      <p:sp>
        <p:nvSpPr>
          <p:cNvPr id="144" name="Shape 26">
            <a:extLst>
              <a:ext uri="{FF2B5EF4-FFF2-40B4-BE49-F238E27FC236}">
                <a16:creationId xmlns:a16="http://schemas.microsoft.com/office/drawing/2014/main" id="{A1D61072-C9E9-A66C-1C34-6CD7A71BD0C8}"/>
              </a:ext>
            </a:extLst>
          </p:cNvPr>
          <p:cNvSpPr/>
          <p:nvPr/>
        </p:nvSpPr>
        <p:spPr>
          <a:xfrm>
            <a:off x="4636478" y="2819881"/>
            <a:ext cx="876300" cy="396240"/>
          </a:xfrm>
          <a:prstGeom prst="rect">
            <a:avLst/>
          </a:prstGeom>
          <a:solidFill>
            <a:srgbClr val="FFFFFF"/>
          </a:solidFill>
          <a:ln w="12700">
            <a:solidFill>
              <a:srgbClr val="C9D4E5"/>
            </a:solidFill>
            <a:prstDash val="solid"/>
          </a:ln>
        </p:spPr>
        <p:txBody>
          <a:bodyPr/>
          <a:lstStyle/>
          <a:p>
            <a:pPr defTabSz="761970"/>
            <a:endParaRPr lang="en-US" sz="1500">
              <a:solidFill>
                <a:prstClr val="black"/>
              </a:solidFill>
              <a:latin typeface="Aptos"/>
            </a:endParaRPr>
          </a:p>
        </p:txBody>
      </p:sp>
      <p:sp>
        <p:nvSpPr>
          <p:cNvPr id="145" name="Text 27">
            <a:extLst>
              <a:ext uri="{FF2B5EF4-FFF2-40B4-BE49-F238E27FC236}">
                <a16:creationId xmlns:a16="http://schemas.microsoft.com/office/drawing/2014/main" id="{70F923A9-CA23-74EF-BED6-5A8555B88B5D}"/>
              </a:ext>
            </a:extLst>
          </p:cNvPr>
          <p:cNvSpPr/>
          <p:nvPr/>
        </p:nvSpPr>
        <p:spPr>
          <a:xfrm>
            <a:off x="4666958" y="2903701"/>
            <a:ext cx="815340" cy="137160"/>
          </a:xfrm>
          <a:prstGeom prst="rect">
            <a:avLst/>
          </a:prstGeom>
          <a:noFill/>
          <a:ln/>
        </p:spPr>
        <p:txBody>
          <a:bodyPr wrap="square" lIns="0" tIns="0" rIns="0" bIns="0" rtlCol="0" anchor="ctr"/>
          <a:lstStyle/>
          <a:p>
            <a:pPr algn="ctr" defTabSz="761970"/>
            <a:r>
              <a:rPr lang="en-US" sz="1333" b="1">
                <a:solidFill>
                  <a:srgbClr val="D94B4B"/>
                </a:solidFill>
                <a:latin typeface="Aptos"/>
              </a:rPr>
              <a:t>×</a:t>
            </a:r>
            <a:endParaRPr lang="en-US" sz="1333">
              <a:solidFill>
                <a:prstClr val="black"/>
              </a:solidFill>
              <a:latin typeface="Aptos"/>
            </a:endParaRPr>
          </a:p>
        </p:txBody>
      </p:sp>
      <p:sp>
        <p:nvSpPr>
          <p:cNvPr id="146" name="Shape 28">
            <a:extLst>
              <a:ext uri="{FF2B5EF4-FFF2-40B4-BE49-F238E27FC236}">
                <a16:creationId xmlns:a16="http://schemas.microsoft.com/office/drawing/2014/main" id="{12B24AF5-370C-5358-596A-60D31951C9D9}"/>
              </a:ext>
            </a:extLst>
          </p:cNvPr>
          <p:cNvSpPr/>
          <p:nvPr/>
        </p:nvSpPr>
        <p:spPr>
          <a:xfrm>
            <a:off x="5665178" y="2819881"/>
            <a:ext cx="838200" cy="396240"/>
          </a:xfrm>
          <a:prstGeom prst="rect">
            <a:avLst/>
          </a:prstGeom>
          <a:solidFill>
            <a:srgbClr val="FFFFFF"/>
          </a:solidFill>
          <a:ln w="12700">
            <a:solidFill>
              <a:srgbClr val="C9D4E5"/>
            </a:solidFill>
            <a:prstDash val="solid"/>
          </a:ln>
        </p:spPr>
        <p:txBody>
          <a:bodyPr/>
          <a:lstStyle/>
          <a:p>
            <a:pPr defTabSz="761970"/>
            <a:endParaRPr lang="en-US" sz="1500">
              <a:solidFill>
                <a:prstClr val="black"/>
              </a:solidFill>
              <a:latin typeface="Aptos"/>
            </a:endParaRPr>
          </a:p>
        </p:txBody>
      </p:sp>
      <p:sp>
        <p:nvSpPr>
          <p:cNvPr id="147" name="Text 29">
            <a:extLst>
              <a:ext uri="{FF2B5EF4-FFF2-40B4-BE49-F238E27FC236}">
                <a16:creationId xmlns:a16="http://schemas.microsoft.com/office/drawing/2014/main" id="{7EE3555F-D8E9-4E4F-C210-2FA3AB56D352}"/>
              </a:ext>
            </a:extLst>
          </p:cNvPr>
          <p:cNvSpPr/>
          <p:nvPr/>
        </p:nvSpPr>
        <p:spPr>
          <a:xfrm>
            <a:off x="5695658" y="2903701"/>
            <a:ext cx="777240" cy="137160"/>
          </a:xfrm>
          <a:prstGeom prst="rect">
            <a:avLst/>
          </a:prstGeom>
          <a:noFill/>
          <a:ln/>
        </p:spPr>
        <p:txBody>
          <a:bodyPr wrap="square" lIns="0" tIns="0" rIns="0" bIns="0" rtlCol="0" anchor="ctr"/>
          <a:lstStyle/>
          <a:p>
            <a:pPr algn="ctr" defTabSz="761970"/>
            <a:r>
              <a:rPr lang="en-US" sz="1333">
                <a:solidFill>
                  <a:srgbClr val="1E293B"/>
                </a:solidFill>
                <a:latin typeface="Aptos"/>
              </a:rPr>
              <a:t>Med</a:t>
            </a:r>
            <a:endParaRPr lang="en-US" sz="1333">
              <a:solidFill>
                <a:prstClr val="black"/>
              </a:solidFill>
              <a:latin typeface="Aptos"/>
            </a:endParaRPr>
          </a:p>
        </p:txBody>
      </p:sp>
      <p:sp>
        <p:nvSpPr>
          <p:cNvPr id="148" name="Shape 30">
            <a:extLst>
              <a:ext uri="{FF2B5EF4-FFF2-40B4-BE49-F238E27FC236}">
                <a16:creationId xmlns:a16="http://schemas.microsoft.com/office/drawing/2014/main" id="{C9A25379-45D2-429A-DBF3-988A58071174}"/>
              </a:ext>
            </a:extLst>
          </p:cNvPr>
          <p:cNvSpPr/>
          <p:nvPr/>
        </p:nvSpPr>
        <p:spPr>
          <a:xfrm>
            <a:off x="6770078" y="2819881"/>
            <a:ext cx="1676400" cy="396240"/>
          </a:xfrm>
          <a:prstGeom prst="rect">
            <a:avLst/>
          </a:prstGeom>
          <a:solidFill>
            <a:srgbClr val="FFFFFF"/>
          </a:solidFill>
          <a:ln w="12700">
            <a:solidFill>
              <a:srgbClr val="C9D4E5"/>
            </a:solidFill>
            <a:prstDash val="solid"/>
          </a:ln>
        </p:spPr>
        <p:txBody>
          <a:bodyPr/>
          <a:lstStyle/>
          <a:p>
            <a:pPr defTabSz="761970"/>
            <a:endParaRPr lang="en-US" sz="1500">
              <a:solidFill>
                <a:prstClr val="black"/>
              </a:solidFill>
              <a:latin typeface="Aptos"/>
            </a:endParaRPr>
          </a:p>
        </p:txBody>
      </p:sp>
      <p:sp>
        <p:nvSpPr>
          <p:cNvPr id="149" name="Text 31">
            <a:extLst>
              <a:ext uri="{FF2B5EF4-FFF2-40B4-BE49-F238E27FC236}">
                <a16:creationId xmlns:a16="http://schemas.microsoft.com/office/drawing/2014/main" id="{ABF40DCE-1FE9-AEDC-6853-CC4131FAF5C0}"/>
              </a:ext>
            </a:extLst>
          </p:cNvPr>
          <p:cNvSpPr/>
          <p:nvPr/>
        </p:nvSpPr>
        <p:spPr>
          <a:xfrm>
            <a:off x="6800558" y="2903701"/>
            <a:ext cx="1615440" cy="137160"/>
          </a:xfrm>
          <a:prstGeom prst="rect">
            <a:avLst/>
          </a:prstGeom>
          <a:noFill/>
          <a:ln/>
        </p:spPr>
        <p:txBody>
          <a:bodyPr wrap="square" lIns="0" tIns="0" rIns="0" bIns="0" rtlCol="0" anchor="ctr"/>
          <a:lstStyle/>
          <a:p>
            <a:pPr algn="ctr" defTabSz="761970"/>
            <a:r>
              <a:rPr lang="en-US" sz="1333" b="1">
                <a:solidFill>
                  <a:srgbClr val="D94B4B"/>
                </a:solidFill>
                <a:latin typeface="Aptos"/>
              </a:rPr>
              <a:t>×</a:t>
            </a:r>
            <a:endParaRPr lang="en-US" sz="1333">
              <a:solidFill>
                <a:prstClr val="black"/>
              </a:solidFill>
              <a:latin typeface="Aptos"/>
            </a:endParaRPr>
          </a:p>
        </p:txBody>
      </p:sp>
      <p:sp>
        <p:nvSpPr>
          <p:cNvPr id="150" name="Shape 32">
            <a:extLst>
              <a:ext uri="{FF2B5EF4-FFF2-40B4-BE49-F238E27FC236}">
                <a16:creationId xmlns:a16="http://schemas.microsoft.com/office/drawing/2014/main" id="{33F3BC37-F1A3-8F1A-1385-511E707686E9}"/>
              </a:ext>
            </a:extLst>
          </p:cNvPr>
          <p:cNvSpPr/>
          <p:nvPr/>
        </p:nvSpPr>
        <p:spPr>
          <a:xfrm>
            <a:off x="8751278" y="2819881"/>
            <a:ext cx="762000" cy="396240"/>
          </a:xfrm>
          <a:prstGeom prst="rect">
            <a:avLst/>
          </a:prstGeom>
          <a:solidFill>
            <a:srgbClr val="FFFFFF"/>
          </a:solidFill>
          <a:ln w="12700">
            <a:solidFill>
              <a:srgbClr val="C9D4E5"/>
            </a:solidFill>
            <a:prstDash val="solid"/>
          </a:ln>
        </p:spPr>
        <p:txBody>
          <a:bodyPr/>
          <a:lstStyle/>
          <a:p>
            <a:pPr defTabSz="761970"/>
            <a:endParaRPr lang="en-US" sz="1500">
              <a:solidFill>
                <a:prstClr val="black"/>
              </a:solidFill>
              <a:latin typeface="Aptos"/>
            </a:endParaRPr>
          </a:p>
        </p:txBody>
      </p:sp>
      <p:sp>
        <p:nvSpPr>
          <p:cNvPr id="151" name="Text 33">
            <a:extLst>
              <a:ext uri="{FF2B5EF4-FFF2-40B4-BE49-F238E27FC236}">
                <a16:creationId xmlns:a16="http://schemas.microsoft.com/office/drawing/2014/main" id="{87F278E3-649A-740A-C834-0062D2EE5316}"/>
              </a:ext>
            </a:extLst>
          </p:cNvPr>
          <p:cNvSpPr/>
          <p:nvPr/>
        </p:nvSpPr>
        <p:spPr>
          <a:xfrm>
            <a:off x="8781758" y="2903701"/>
            <a:ext cx="701040" cy="137160"/>
          </a:xfrm>
          <a:prstGeom prst="rect">
            <a:avLst/>
          </a:prstGeom>
          <a:noFill/>
          <a:ln/>
        </p:spPr>
        <p:txBody>
          <a:bodyPr wrap="square" lIns="0" tIns="0" rIns="0" bIns="0" rtlCol="0" anchor="ctr"/>
          <a:lstStyle/>
          <a:p>
            <a:pPr algn="ctr" defTabSz="761970"/>
            <a:r>
              <a:rPr lang="en-US" sz="1333" b="1">
                <a:solidFill>
                  <a:srgbClr val="D94B4B"/>
                </a:solidFill>
                <a:latin typeface="Aptos"/>
              </a:rPr>
              <a:t>×</a:t>
            </a:r>
            <a:endParaRPr lang="en-US" sz="1333">
              <a:solidFill>
                <a:prstClr val="black"/>
              </a:solidFill>
              <a:latin typeface="Aptos"/>
            </a:endParaRPr>
          </a:p>
        </p:txBody>
      </p:sp>
      <p:sp>
        <p:nvSpPr>
          <p:cNvPr id="152" name="Shape 34">
            <a:extLst>
              <a:ext uri="{FF2B5EF4-FFF2-40B4-BE49-F238E27FC236}">
                <a16:creationId xmlns:a16="http://schemas.microsoft.com/office/drawing/2014/main" id="{60F591C5-179F-5B7E-89D2-FCC2E59796BC}"/>
              </a:ext>
            </a:extLst>
          </p:cNvPr>
          <p:cNvSpPr/>
          <p:nvPr/>
        </p:nvSpPr>
        <p:spPr>
          <a:xfrm>
            <a:off x="1207478" y="3292321"/>
            <a:ext cx="1676400" cy="396240"/>
          </a:xfrm>
          <a:prstGeom prst="rect">
            <a:avLst/>
          </a:prstGeom>
          <a:solidFill>
            <a:srgbClr val="FFFFFF"/>
          </a:solidFill>
          <a:ln w="12700">
            <a:solidFill>
              <a:srgbClr val="C9D4E5"/>
            </a:solidFill>
            <a:prstDash val="solid"/>
          </a:ln>
        </p:spPr>
        <p:txBody>
          <a:bodyPr/>
          <a:lstStyle/>
          <a:p>
            <a:pPr defTabSz="761970"/>
            <a:endParaRPr lang="en-US" sz="1500">
              <a:solidFill>
                <a:prstClr val="black"/>
              </a:solidFill>
              <a:latin typeface="Aptos"/>
            </a:endParaRPr>
          </a:p>
        </p:txBody>
      </p:sp>
      <p:sp>
        <p:nvSpPr>
          <p:cNvPr id="153" name="Text 35">
            <a:extLst>
              <a:ext uri="{FF2B5EF4-FFF2-40B4-BE49-F238E27FC236}">
                <a16:creationId xmlns:a16="http://schemas.microsoft.com/office/drawing/2014/main" id="{05D00D0E-ACC2-4F1C-D102-194B79BFC375}"/>
              </a:ext>
            </a:extLst>
          </p:cNvPr>
          <p:cNvSpPr/>
          <p:nvPr/>
        </p:nvSpPr>
        <p:spPr>
          <a:xfrm>
            <a:off x="1237958" y="3376141"/>
            <a:ext cx="1615440" cy="137160"/>
          </a:xfrm>
          <a:prstGeom prst="rect">
            <a:avLst/>
          </a:prstGeom>
          <a:noFill/>
          <a:ln/>
        </p:spPr>
        <p:txBody>
          <a:bodyPr wrap="square" lIns="0" tIns="0" rIns="0" bIns="0" rtlCol="0" anchor="ctr"/>
          <a:lstStyle/>
          <a:p>
            <a:pPr defTabSz="761970"/>
            <a:r>
              <a:rPr lang="en-US" sz="1333">
                <a:solidFill>
                  <a:srgbClr val="1E293B"/>
                </a:solidFill>
                <a:latin typeface="Aptos"/>
              </a:rPr>
              <a:t>CXL-DMSim</a:t>
            </a:r>
            <a:endParaRPr lang="en-US" sz="1333">
              <a:solidFill>
                <a:prstClr val="black"/>
              </a:solidFill>
              <a:latin typeface="Aptos"/>
            </a:endParaRPr>
          </a:p>
        </p:txBody>
      </p:sp>
      <p:sp>
        <p:nvSpPr>
          <p:cNvPr id="154" name="Shape 36">
            <a:extLst>
              <a:ext uri="{FF2B5EF4-FFF2-40B4-BE49-F238E27FC236}">
                <a16:creationId xmlns:a16="http://schemas.microsoft.com/office/drawing/2014/main" id="{9438B408-5B5C-BCBA-92AE-BBB23E04F233}"/>
              </a:ext>
            </a:extLst>
          </p:cNvPr>
          <p:cNvSpPr/>
          <p:nvPr/>
        </p:nvSpPr>
        <p:spPr>
          <a:xfrm>
            <a:off x="2960078" y="3292321"/>
            <a:ext cx="609600" cy="396240"/>
          </a:xfrm>
          <a:prstGeom prst="rect">
            <a:avLst/>
          </a:prstGeom>
          <a:solidFill>
            <a:srgbClr val="FFFFFF"/>
          </a:solidFill>
          <a:ln w="12700">
            <a:solidFill>
              <a:srgbClr val="C9D4E5"/>
            </a:solidFill>
            <a:prstDash val="solid"/>
          </a:ln>
        </p:spPr>
        <p:txBody>
          <a:bodyPr/>
          <a:lstStyle/>
          <a:p>
            <a:pPr defTabSz="761970"/>
            <a:endParaRPr lang="en-US" sz="1500">
              <a:solidFill>
                <a:prstClr val="black"/>
              </a:solidFill>
              <a:latin typeface="Aptos"/>
            </a:endParaRPr>
          </a:p>
        </p:txBody>
      </p:sp>
      <p:sp>
        <p:nvSpPr>
          <p:cNvPr id="155" name="Text 37">
            <a:extLst>
              <a:ext uri="{FF2B5EF4-FFF2-40B4-BE49-F238E27FC236}">
                <a16:creationId xmlns:a16="http://schemas.microsoft.com/office/drawing/2014/main" id="{4E76B12A-96F4-8148-8C3E-1B5E7465C0A8}"/>
              </a:ext>
            </a:extLst>
          </p:cNvPr>
          <p:cNvSpPr/>
          <p:nvPr/>
        </p:nvSpPr>
        <p:spPr>
          <a:xfrm>
            <a:off x="2990558" y="3376141"/>
            <a:ext cx="548640" cy="137160"/>
          </a:xfrm>
          <a:prstGeom prst="rect">
            <a:avLst/>
          </a:prstGeom>
          <a:noFill/>
          <a:ln/>
        </p:spPr>
        <p:txBody>
          <a:bodyPr wrap="square" lIns="0" tIns="0" rIns="0" bIns="0" rtlCol="0" anchor="ctr"/>
          <a:lstStyle/>
          <a:p>
            <a:pPr algn="ctr" defTabSz="761970"/>
            <a:r>
              <a:rPr lang="en-US" sz="1333">
                <a:solidFill>
                  <a:srgbClr val="1E293B"/>
                </a:solidFill>
                <a:latin typeface="Aptos"/>
              </a:rPr>
              <a:t>1.1</a:t>
            </a:r>
            <a:endParaRPr lang="en-US" sz="1333">
              <a:solidFill>
                <a:prstClr val="black"/>
              </a:solidFill>
              <a:latin typeface="Aptos"/>
            </a:endParaRPr>
          </a:p>
        </p:txBody>
      </p:sp>
      <p:sp>
        <p:nvSpPr>
          <p:cNvPr id="156" name="Shape 38">
            <a:extLst>
              <a:ext uri="{FF2B5EF4-FFF2-40B4-BE49-F238E27FC236}">
                <a16:creationId xmlns:a16="http://schemas.microsoft.com/office/drawing/2014/main" id="{FCD92641-4171-F167-199E-11B61194A016}"/>
              </a:ext>
            </a:extLst>
          </p:cNvPr>
          <p:cNvSpPr/>
          <p:nvPr/>
        </p:nvSpPr>
        <p:spPr>
          <a:xfrm>
            <a:off x="3722078" y="3292321"/>
            <a:ext cx="762000" cy="396240"/>
          </a:xfrm>
          <a:prstGeom prst="rect">
            <a:avLst/>
          </a:prstGeom>
          <a:solidFill>
            <a:srgbClr val="FFFFFF"/>
          </a:solidFill>
          <a:ln w="12700">
            <a:solidFill>
              <a:srgbClr val="C9D4E5"/>
            </a:solidFill>
            <a:prstDash val="solid"/>
          </a:ln>
        </p:spPr>
        <p:txBody>
          <a:bodyPr/>
          <a:lstStyle/>
          <a:p>
            <a:pPr defTabSz="761970"/>
            <a:endParaRPr lang="en-US" sz="1500">
              <a:solidFill>
                <a:prstClr val="black"/>
              </a:solidFill>
              <a:latin typeface="Aptos"/>
            </a:endParaRPr>
          </a:p>
        </p:txBody>
      </p:sp>
      <p:sp>
        <p:nvSpPr>
          <p:cNvPr id="157" name="Text 39">
            <a:extLst>
              <a:ext uri="{FF2B5EF4-FFF2-40B4-BE49-F238E27FC236}">
                <a16:creationId xmlns:a16="http://schemas.microsoft.com/office/drawing/2014/main" id="{E7722DCB-A857-1CEC-D20E-50B20A95EF40}"/>
              </a:ext>
            </a:extLst>
          </p:cNvPr>
          <p:cNvSpPr/>
          <p:nvPr/>
        </p:nvSpPr>
        <p:spPr>
          <a:xfrm>
            <a:off x="3752558" y="3376141"/>
            <a:ext cx="701040" cy="137160"/>
          </a:xfrm>
          <a:prstGeom prst="rect">
            <a:avLst/>
          </a:prstGeom>
          <a:noFill/>
          <a:ln/>
        </p:spPr>
        <p:txBody>
          <a:bodyPr wrap="square" lIns="0" tIns="0" rIns="0" bIns="0" rtlCol="0" anchor="ctr"/>
          <a:lstStyle/>
          <a:p>
            <a:pPr algn="ctr" defTabSz="761970"/>
            <a:r>
              <a:rPr lang="en-US" sz="1333" b="1">
                <a:solidFill>
                  <a:srgbClr val="D94B4B"/>
                </a:solidFill>
                <a:latin typeface="Aptos"/>
              </a:rPr>
              <a:t>×</a:t>
            </a:r>
            <a:endParaRPr lang="en-US" sz="1333">
              <a:solidFill>
                <a:prstClr val="black"/>
              </a:solidFill>
              <a:latin typeface="Aptos"/>
            </a:endParaRPr>
          </a:p>
        </p:txBody>
      </p:sp>
      <p:sp>
        <p:nvSpPr>
          <p:cNvPr id="158" name="Shape 40">
            <a:extLst>
              <a:ext uri="{FF2B5EF4-FFF2-40B4-BE49-F238E27FC236}">
                <a16:creationId xmlns:a16="http://schemas.microsoft.com/office/drawing/2014/main" id="{E21C014B-8D17-476C-7AAC-2A343FB5A7B7}"/>
              </a:ext>
            </a:extLst>
          </p:cNvPr>
          <p:cNvSpPr/>
          <p:nvPr/>
        </p:nvSpPr>
        <p:spPr>
          <a:xfrm>
            <a:off x="4636478" y="3292321"/>
            <a:ext cx="876300" cy="396240"/>
          </a:xfrm>
          <a:prstGeom prst="rect">
            <a:avLst/>
          </a:prstGeom>
          <a:solidFill>
            <a:srgbClr val="FFFFFF"/>
          </a:solidFill>
          <a:ln w="12700">
            <a:solidFill>
              <a:srgbClr val="C9D4E5"/>
            </a:solidFill>
            <a:prstDash val="solid"/>
          </a:ln>
        </p:spPr>
        <p:txBody>
          <a:bodyPr/>
          <a:lstStyle/>
          <a:p>
            <a:pPr defTabSz="761970"/>
            <a:endParaRPr lang="en-US" sz="1500">
              <a:solidFill>
                <a:prstClr val="black"/>
              </a:solidFill>
              <a:latin typeface="Aptos"/>
            </a:endParaRPr>
          </a:p>
        </p:txBody>
      </p:sp>
      <p:sp>
        <p:nvSpPr>
          <p:cNvPr id="159" name="Text 41">
            <a:extLst>
              <a:ext uri="{FF2B5EF4-FFF2-40B4-BE49-F238E27FC236}">
                <a16:creationId xmlns:a16="http://schemas.microsoft.com/office/drawing/2014/main" id="{AC77C773-83AB-F469-4B46-70EF87CD58D2}"/>
              </a:ext>
            </a:extLst>
          </p:cNvPr>
          <p:cNvSpPr/>
          <p:nvPr/>
        </p:nvSpPr>
        <p:spPr>
          <a:xfrm>
            <a:off x="4666958" y="3376141"/>
            <a:ext cx="815340" cy="137160"/>
          </a:xfrm>
          <a:prstGeom prst="rect">
            <a:avLst/>
          </a:prstGeom>
          <a:noFill/>
          <a:ln/>
        </p:spPr>
        <p:txBody>
          <a:bodyPr wrap="square" lIns="0" tIns="0" rIns="0" bIns="0" rtlCol="0" anchor="ctr"/>
          <a:lstStyle/>
          <a:p>
            <a:pPr algn="ctr" defTabSz="761970"/>
            <a:r>
              <a:rPr lang="en-US" sz="1333" b="1">
                <a:solidFill>
                  <a:srgbClr val="2CA36B"/>
                </a:solidFill>
                <a:latin typeface="Aptos"/>
              </a:rPr>
              <a:t>✓</a:t>
            </a:r>
            <a:endParaRPr lang="en-US" sz="1333">
              <a:solidFill>
                <a:prstClr val="black"/>
              </a:solidFill>
              <a:latin typeface="Aptos"/>
            </a:endParaRPr>
          </a:p>
        </p:txBody>
      </p:sp>
      <p:sp>
        <p:nvSpPr>
          <p:cNvPr id="160" name="Shape 42">
            <a:extLst>
              <a:ext uri="{FF2B5EF4-FFF2-40B4-BE49-F238E27FC236}">
                <a16:creationId xmlns:a16="http://schemas.microsoft.com/office/drawing/2014/main" id="{3FC4BD0E-4949-7C40-7B3B-FEB70740CDB1}"/>
              </a:ext>
            </a:extLst>
          </p:cNvPr>
          <p:cNvSpPr/>
          <p:nvPr/>
        </p:nvSpPr>
        <p:spPr>
          <a:xfrm>
            <a:off x="5665178" y="3292321"/>
            <a:ext cx="838200" cy="396240"/>
          </a:xfrm>
          <a:prstGeom prst="rect">
            <a:avLst/>
          </a:prstGeom>
          <a:solidFill>
            <a:srgbClr val="FFFFFF"/>
          </a:solidFill>
          <a:ln w="12700">
            <a:solidFill>
              <a:srgbClr val="C9D4E5"/>
            </a:solidFill>
            <a:prstDash val="solid"/>
          </a:ln>
        </p:spPr>
        <p:txBody>
          <a:bodyPr/>
          <a:lstStyle/>
          <a:p>
            <a:pPr defTabSz="761970"/>
            <a:endParaRPr lang="en-US" sz="1500">
              <a:solidFill>
                <a:prstClr val="black"/>
              </a:solidFill>
              <a:latin typeface="Aptos"/>
            </a:endParaRPr>
          </a:p>
        </p:txBody>
      </p:sp>
      <p:sp>
        <p:nvSpPr>
          <p:cNvPr id="161" name="Text 43">
            <a:extLst>
              <a:ext uri="{FF2B5EF4-FFF2-40B4-BE49-F238E27FC236}">
                <a16:creationId xmlns:a16="http://schemas.microsoft.com/office/drawing/2014/main" id="{D89F66B0-433F-2E41-9B72-9B20D43ADEB6}"/>
              </a:ext>
            </a:extLst>
          </p:cNvPr>
          <p:cNvSpPr/>
          <p:nvPr/>
        </p:nvSpPr>
        <p:spPr>
          <a:xfrm>
            <a:off x="5695658" y="3376141"/>
            <a:ext cx="777240" cy="137160"/>
          </a:xfrm>
          <a:prstGeom prst="rect">
            <a:avLst/>
          </a:prstGeom>
          <a:noFill/>
          <a:ln/>
        </p:spPr>
        <p:txBody>
          <a:bodyPr wrap="square" lIns="0" tIns="0" rIns="0" bIns="0" rtlCol="0" anchor="ctr"/>
          <a:lstStyle/>
          <a:p>
            <a:pPr algn="ctr" defTabSz="761970"/>
            <a:r>
              <a:rPr lang="en-US" sz="1333">
                <a:solidFill>
                  <a:srgbClr val="1E293B"/>
                </a:solidFill>
                <a:latin typeface="Aptos"/>
              </a:rPr>
              <a:t>Low</a:t>
            </a:r>
            <a:endParaRPr lang="en-US" sz="1333">
              <a:solidFill>
                <a:prstClr val="black"/>
              </a:solidFill>
              <a:latin typeface="Aptos"/>
            </a:endParaRPr>
          </a:p>
        </p:txBody>
      </p:sp>
      <p:sp>
        <p:nvSpPr>
          <p:cNvPr id="162" name="Shape 44">
            <a:extLst>
              <a:ext uri="{FF2B5EF4-FFF2-40B4-BE49-F238E27FC236}">
                <a16:creationId xmlns:a16="http://schemas.microsoft.com/office/drawing/2014/main" id="{7D731ABC-510B-CF07-82B1-3091871E0E67}"/>
              </a:ext>
            </a:extLst>
          </p:cNvPr>
          <p:cNvSpPr/>
          <p:nvPr/>
        </p:nvSpPr>
        <p:spPr>
          <a:xfrm>
            <a:off x="6770078" y="3292321"/>
            <a:ext cx="1676400" cy="396240"/>
          </a:xfrm>
          <a:prstGeom prst="rect">
            <a:avLst/>
          </a:prstGeom>
          <a:solidFill>
            <a:srgbClr val="FFFFFF"/>
          </a:solidFill>
          <a:ln w="12700">
            <a:solidFill>
              <a:srgbClr val="C9D4E5"/>
            </a:solidFill>
            <a:prstDash val="solid"/>
          </a:ln>
        </p:spPr>
        <p:txBody>
          <a:bodyPr/>
          <a:lstStyle/>
          <a:p>
            <a:pPr defTabSz="761970"/>
            <a:endParaRPr lang="en-US" sz="1500">
              <a:solidFill>
                <a:prstClr val="black"/>
              </a:solidFill>
              <a:latin typeface="Aptos"/>
            </a:endParaRPr>
          </a:p>
        </p:txBody>
      </p:sp>
      <p:sp>
        <p:nvSpPr>
          <p:cNvPr id="163" name="Text 45">
            <a:extLst>
              <a:ext uri="{FF2B5EF4-FFF2-40B4-BE49-F238E27FC236}">
                <a16:creationId xmlns:a16="http://schemas.microsoft.com/office/drawing/2014/main" id="{EE486D64-6E0E-25BF-E379-00F2B7974E81}"/>
              </a:ext>
            </a:extLst>
          </p:cNvPr>
          <p:cNvSpPr/>
          <p:nvPr/>
        </p:nvSpPr>
        <p:spPr>
          <a:xfrm>
            <a:off x="6800558" y="3376141"/>
            <a:ext cx="1615440" cy="137160"/>
          </a:xfrm>
          <a:prstGeom prst="rect">
            <a:avLst/>
          </a:prstGeom>
          <a:noFill/>
          <a:ln/>
        </p:spPr>
        <p:txBody>
          <a:bodyPr wrap="square" lIns="0" tIns="0" rIns="0" bIns="0" rtlCol="0" anchor="ctr"/>
          <a:lstStyle/>
          <a:p>
            <a:pPr algn="ctr" defTabSz="761970"/>
            <a:r>
              <a:rPr lang="en-US" sz="1333" b="1">
                <a:solidFill>
                  <a:srgbClr val="D94B4B"/>
                </a:solidFill>
                <a:latin typeface="Aptos"/>
              </a:rPr>
              <a:t>×</a:t>
            </a:r>
            <a:endParaRPr lang="en-US" sz="1333">
              <a:solidFill>
                <a:prstClr val="black"/>
              </a:solidFill>
              <a:latin typeface="Aptos"/>
            </a:endParaRPr>
          </a:p>
        </p:txBody>
      </p:sp>
      <p:sp>
        <p:nvSpPr>
          <p:cNvPr id="164" name="Shape 46">
            <a:extLst>
              <a:ext uri="{FF2B5EF4-FFF2-40B4-BE49-F238E27FC236}">
                <a16:creationId xmlns:a16="http://schemas.microsoft.com/office/drawing/2014/main" id="{D2F8A6F8-D396-C2D0-A0B5-91921F279940}"/>
              </a:ext>
            </a:extLst>
          </p:cNvPr>
          <p:cNvSpPr/>
          <p:nvPr/>
        </p:nvSpPr>
        <p:spPr>
          <a:xfrm>
            <a:off x="8751278" y="3292321"/>
            <a:ext cx="762000" cy="396240"/>
          </a:xfrm>
          <a:prstGeom prst="rect">
            <a:avLst/>
          </a:prstGeom>
          <a:solidFill>
            <a:srgbClr val="FFFFFF"/>
          </a:solidFill>
          <a:ln w="12700">
            <a:solidFill>
              <a:srgbClr val="C9D4E5"/>
            </a:solidFill>
            <a:prstDash val="solid"/>
          </a:ln>
        </p:spPr>
        <p:txBody>
          <a:bodyPr/>
          <a:lstStyle/>
          <a:p>
            <a:pPr defTabSz="761970"/>
            <a:endParaRPr lang="en-US" sz="1500">
              <a:solidFill>
                <a:prstClr val="black"/>
              </a:solidFill>
              <a:latin typeface="Aptos"/>
            </a:endParaRPr>
          </a:p>
        </p:txBody>
      </p:sp>
      <p:sp>
        <p:nvSpPr>
          <p:cNvPr id="165" name="Text 47">
            <a:extLst>
              <a:ext uri="{FF2B5EF4-FFF2-40B4-BE49-F238E27FC236}">
                <a16:creationId xmlns:a16="http://schemas.microsoft.com/office/drawing/2014/main" id="{8B05ED4B-B8A2-5263-B291-0B539184A803}"/>
              </a:ext>
            </a:extLst>
          </p:cNvPr>
          <p:cNvSpPr/>
          <p:nvPr/>
        </p:nvSpPr>
        <p:spPr>
          <a:xfrm>
            <a:off x="8781758" y="3376141"/>
            <a:ext cx="701040" cy="137160"/>
          </a:xfrm>
          <a:prstGeom prst="rect">
            <a:avLst/>
          </a:prstGeom>
          <a:noFill/>
          <a:ln/>
        </p:spPr>
        <p:txBody>
          <a:bodyPr wrap="square" lIns="0" tIns="0" rIns="0" bIns="0" rtlCol="0" anchor="ctr"/>
          <a:lstStyle/>
          <a:p>
            <a:pPr algn="ctr" defTabSz="761970"/>
            <a:r>
              <a:rPr lang="en-US" sz="1333" b="1">
                <a:solidFill>
                  <a:srgbClr val="D94B4B"/>
                </a:solidFill>
                <a:latin typeface="Aptos"/>
              </a:rPr>
              <a:t>×</a:t>
            </a:r>
            <a:endParaRPr lang="en-US" sz="1333">
              <a:solidFill>
                <a:prstClr val="black"/>
              </a:solidFill>
              <a:latin typeface="Aptos"/>
            </a:endParaRPr>
          </a:p>
        </p:txBody>
      </p:sp>
      <p:sp>
        <p:nvSpPr>
          <p:cNvPr id="166" name="Shape 48">
            <a:extLst>
              <a:ext uri="{FF2B5EF4-FFF2-40B4-BE49-F238E27FC236}">
                <a16:creationId xmlns:a16="http://schemas.microsoft.com/office/drawing/2014/main" id="{2605C5AE-A5B4-7C3E-0B03-AD8F658E57B7}"/>
              </a:ext>
            </a:extLst>
          </p:cNvPr>
          <p:cNvSpPr/>
          <p:nvPr/>
        </p:nvSpPr>
        <p:spPr>
          <a:xfrm>
            <a:off x="1207478" y="3764761"/>
            <a:ext cx="1676400" cy="396240"/>
          </a:xfrm>
          <a:prstGeom prst="rect">
            <a:avLst/>
          </a:prstGeom>
          <a:solidFill>
            <a:srgbClr val="FFFFFF"/>
          </a:solidFill>
          <a:ln w="12700">
            <a:solidFill>
              <a:srgbClr val="C9D4E5"/>
            </a:solidFill>
            <a:prstDash val="solid"/>
          </a:ln>
        </p:spPr>
        <p:txBody>
          <a:bodyPr/>
          <a:lstStyle/>
          <a:p>
            <a:pPr defTabSz="761970"/>
            <a:endParaRPr lang="en-US" sz="1500">
              <a:solidFill>
                <a:prstClr val="black"/>
              </a:solidFill>
              <a:latin typeface="Aptos"/>
            </a:endParaRPr>
          </a:p>
        </p:txBody>
      </p:sp>
      <p:sp>
        <p:nvSpPr>
          <p:cNvPr id="167" name="Text 49">
            <a:extLst>
              <a:ext uri="{FF2B5EF4-FFF2-40B4-BE49-F238E27FC236}">
                <a16:creationId xmlns:a16="http://schemas.microsoft.com/office/drawing/2014/main" id="{7570DF0B-5280-EE9C-A91E-1A8BA76AA1BF}"/>
              </a:ext>
            </a:extLst>
          </p:cNvPr>
          <p:cNvSpPr/>
          <p:nvPr/>
        </p:nvSpPr>
        <p:spPr>
          <a:xfrm>
            <a:off x="1237958" y="3848581"/>
            <a:ext cx="1615440" cy="137160"/>
          </a:xfrm>
          <a:prstGeom prst="rect">
            <a:avLst/>
          </a:prstGeom>
          <a:noFill/>
          <a:ln/>
        </p:spPr>
        <p:txBody>
          <a:bodyPr wrap="square" lIns="0" tIns="0" rIns="0" bIns="0" rtlCol="0" anchor="ctr"/>
          <a:lstStyle/>
          <a:p>
            <a:pPr defTabSz="761970"/>
            <a:r>
              <a:rPr lang="en-US" sz="1333">
                <a:solidFill>
                  <a:srgbClr val="1E293B"/>
                </a:solidFill>
                <a:latin typeface="Aptos"/>
              </a:rPr>
              <a:t>QEMU CXL</a:t>
            </a:r>
            <a:endParaRPr lang="en-US" sz="1333">
              <a:solidFill>
                <a:prstClr val="black"/>
              </a:solidFill>
              <a:latin typeface="Aptos"/>
            </a:endParaRPr>
          </a:p>
        </p:txBody>
      </p:sp>
      <p:sp>
        <p:nvSpPr>
          <p:cNvPr id="168" name="Shape 50">
            <a:extLst>
              <a:ext uri="{FF2B5EF4-FFF2-40B4-BE49-F238E27FC236}">
                <a16:creationId xmlns:a16="http://schemas.microsoft.com/office/drawing/2014/main" id="{EF77CE94-6F2E-8BAC-CF89-6CCF7842795A}"/>
              </a:ext>
            </a:extLst>
          </p:cNvPr>
          <p:cNvSpPr/>
          <p:nvPr/>
        </p:nvSpPr>
        <p:spPr>
          <a:xfrm>
            <a:off x="2960078" y="3764761"/>
            <a:ext cx="609600" cy="396240"/>
          </a:xfrm>
          <a:prstGeom prst="rect">
            <a:avLst/>
          </a:prstGeom>
          <a:solidFill>
            <a:srgbClr val="FFFFFF"/>
          </a:solidFill>
          <a:ln w="12700">
            <a:solidFill>
              <a:srgbClr val="C9D4E5"/>
            </a:solidFill>
            <a:prstDash val="solid"/>
          </a:ln>
        </p:spPr>
        <p:txBody>
          <a:bodyPr/>
          <a:lstStyle/>
          <a:p>
            <a:pPr defTabSz="761970"/>
            <a:endParaRPr lang="en-US" sz="1500">
              <a:solidFill>
                <a:prstClr val="black"/>
              </a:solidFill>
              <a:latin typeface="Aptos"/>
            </a:endParaRPr>
          </a:p>
        </p:txBody>
      </p:sp>
      <p:sp>
        <p:nvSpPr>
          <p:cNvPr id="169" name="Text 51">
            <a:extLst>
              <a:ext uri="{FF2B5EF4-FFF2-40B4-BE49-F238E27FC236}">
                <a16:creationId xmlns:a16="http://schemas.microsoft.com/office/drawing/2014/main" id="{01386631-0456-B4DA-08F6-3180A789DC14}"/>
              </a:ext>
            </a:extLst>
          </p:cNvPr>
          <p:cNvSpPr/>
          <p:nvPr/>
        </p:nvSpPr>
        <p:spPr>
          <a:xfrm>
            <a:off x="2990558" y="3848581"/>
            <a:ext cx="548640" cy="137160"/>
          </a:xfrm>
          <a:prstGeom prst="rect">
            <a:avLst/>
          </a:prstGeom>
          <a:noFill/>
          <a:ln/>
        </p:spPr>
        <p:txBody>
          <a:bodyPr wrap="square" lIns="0" tIns="0" rIns="0" bIns="0" rtlCol="0" anchor="ctr"/>
          <a:lstStyle/>
          <a:p>
            <a:pPr algn="ctr" defTabSz="761970"/>
            <a:r>
              <a:rPr lang="en-US" sz="1333">
                <a:solidFill>
                  <a:srgbClr val="1E293B"/>
                </a:solidFill>
                <a:latin typeface="Aptos"/>
              </a:rPr>
              <a:t>2.0</a:t>
            </a:r>
            <a:endParaRPr lang="en-US" sz="1333">
              <a:solidFill>
                <a:prstClr val="black"/>
              </a:solidFill>
              <a:latin typeface="Aptos"/>
            </a:endParaRPr>
          </a:p>
        </p:txBody>
      </p:sp>
      <p:sp>
        <p:nvSpPr>
          <p:cNvPr id="170" name="Shape 52">
            <a:extLst>
              <a:ext uri="{FF2B5EF4-FFF2-40B4-BE49-F238E27FC236}">
                <a16:creationId xmlns:a16="http://schemas.microsoft.com/office/drawing/2014/main" id="{FEC37081-DA49-E749-3E25-131D60568727}"/>
              </a:ext>
            </a:extLst>
          </p:cNvPr>
          <p:cNvSpPr/>
          <p:nvPr/>
        </p:nvSpPr>
        <p:spPr>
          <a:xfrm>
            <a:off x="3722078" y="3764761"/>
            <a:ext cx="762000" cy="396240"/>
          </a:xfrm>
          <a:prstGeom prst="rect">
            <a:avLst/>
          </a:prstGeom>
          <a:solidFill>
            <a:srgbClr val="FFFFFF"/>
          </a:solidFill>
          <a:ln w="12700">
            <a:solidFill>
              <a:srgbClr val="C9D4E5"/>
            </a:solidFill>
            <a:prstDash val="solid"/>
          </a:ln>
        </p:spPr>
        <p:txBody>
          <a:bodyPr/>
          <a:lstStyle/>
          <a:p>
            <a:pPr defTabSz="761970"/>
            <a:endParaRPr lang="en-US" sz="1500">
              <a:solidFill>
                <a:prstClr val="black"/>
              </a:solidFill>
              <a:latin typeface="Aptos"/>
            </a:endParaRPr>
          </a:p>
        </p:txBody>
      </p:sp>
      <p:sp>
        <p:nvSpPr>
          <p:cNvPr id="171" name="Text 53">
            <a:extLst>
              <a:ext uri="{FF2B5EF4-FFF2-40B4-BE49-F238E27FC236}">
                <a16:creationId xmlns:a16="http://schemas.microsoft.com/office/drawing/2014/main" id="{D07AA6C3-5DA2-0BC5-4751-1379D90E2EE3}"/>
              </a:ext>
            </a:extLst>
          </p:cNvPr>
          <p:cNvSpPr/>
          <p:nvPr/>
        </p:nvSpPr>
        <p:spPr>
          <a:xfrm>
            <a:off x="3752558" y="3848581"/>
            <a:ext cx="701040" cy="137160"/>
          </a:xfrm>
          <a:prstGeom prst="rect">
            <a:avLst/>
          </a:prstGeom>
          <a:noFill/>
          <a:ln/>
        </p:spPr>
        <p:txBody>
          <a:bodyPr wrap="square" lIns="0" tIns="0" rIns="0" bIns="0" rtlCol="0" anchor="ctr"/>
          <a:lstStyle/>
          <a:p>
            <a:pPr algn="ctr" defTabSz="761970"/>
            <a:r>
              <a:rPr lang="en-US" sz="1333" b="1">
                <a:solidFill>
                  <a:srgbClr val="D94B4B"/>
                </a:solidFill>
                <a:latin typeface="Aptos"/>
              </a:rPr>
              <a:t>×</a:t>
            </a:r>
            <a:endParaRPr lang="en-US" sz="1333">
              <a:solidFill>
                <a:prstClr val="black"/>
              </a:solidFill>
              <a:latin typeface="Aptos"/>
            </a:endParaRPr>
          </a:p>
        </p:txBody>
      </p:sp>
      <p:sp>
        <p:nvSpPr>
          <p:cNvPr id="172" name="Shape 54">
            <a:extLst>
              <a:ext uri="{FF2B5EF4-FFF2-40B4-BE49-F238E27FC236}">
                <a16:creationId xmlns:a16="http://schemas.microsoft.com/office/drawing/2014/main" id="{B0D216D7-B07D-7E58-9C48-CD414724959D}"/>
              </a:ext>
            </a:extLst>
          </p:cNvPr>
          <p:cNvSpPr/>
          <p:nvPr/>
        </p:nvSpPr>
        <p:spPr>
          <a:xfrm>
            <a:off x="4636478" y="3764761"/>
            <a:ext cx="876300" cy="396240"/>
          </a:xfrm>
          <a:prstGeom prst="rect">
            <a:avLst/>
          </a:prstGeom>
          <a:solidFill>
            <a:srgbClr val="FFFFFF"/>
          </a:solidFill>
          <a:ln w="12700">
            <a:solidFill>
              <a:srgbClr val="C9D4E5"/>
            </a:solidFill>
            <a:prstDash val="solid"/>
          </a:ln>
        </p:spPr>
        <p:txBody>
          <a:bodyPr/>
          <a:lstStyle/>
          <a:p>
            <a:pPr defTabSz="761970"/>
            <a:endParaRPr lang="en-US" sz="1500">
              <a:solidFill>
                <a:prstClr val="black"/>
              </a:solidFill>
              <a:latin typeface="Aptos"/>
            </a:endParaRPr>
          </a:p>
        </p:txBody>
      </p:sp>
      <p:sp>
        <p:nvSpPr>
          <p:cNvPr id="173" name="Text 55">
            <a:extLst>
              <a:ext uri="{FF2B5EF4-FFF2-40B4-BE49-F238E27FC236}">
                <a16:creationId xmlns:a16="http://schemas.microsoft.com/office/drawing/2014/main" id="{9F5067C8-1494-1CEC-F873-CE3F8333E994}"/>
              </a:ext>
            </a:extLst>
          </p:cNvPr>
          <p:cNvSpPr/>
          <p:nvPr/>
        </p:nvSpPr>
        <p:spPr>
          <a:xfrm>
            <a:off x="4666958" y="3848581"/>
            <a:ext cx="815340" cy="137160"/>
          </a:xfrm>
          <a:prstGeom prst="rect">
            <a:avLst/>
          </a:prstGeom>
          <a:noFill/>
          <a:ln/>
        </p:spPr>
        <p:txBody>
          <a:bodyPr wrap="square" lIns="0" tIns="0" rIns="0" bIns="0" rtlCol="0" anchor="ctr"/>
          <a:lstStyle/>
          <a:p>
            <a:pPr algn="ctr" defTabSz="761970"/>
            <a:r>
              <a:rPr lang="en-US" sz="1333" b="1">
                <a:solidFill>
                  <a:srgbClr val="D94B4B"/>
                </a:solidFill>
                <a:latin typeface="Aptos"/>
              </a:rPr>
              <a:t>×</a:t>
            </a:r>
            <a:endParaRPr lang="en-US" sz="1333">
              <a:solidFill>
                <a:prstClr val="black"/>
              </a:solidFill>
              <a:latin typeface="Aptos"/>
            </a:endParaRPr>
          </a:p>
        </p:txBody>
      </p:sp>
      <p:sp>
        <p:nvSpPr>
          <p:cNvPr id="174" name="Shape 56">
            <a:extLst>
              <a:ext uri="{FF2B5EF4-FFF2-40B4-BE49-F238E27FC236}">
                <a16:creationId xmlns:a16="http://schemas.microsoft.com/office/drawing/2014/main" id="{8D87734B-FEBC-4AEE-D7D1-853064EEA0BE}"/>
              </a:ext>
            </a:extLst>
          </p:cNvPr>
          <p:cNvSpPr/>
          <p:nvPr/>
        </p:nvSpPr>
        <p:spPr>
          <a:xfrm>
            <a:off x="5665178" y="3764761"/>
            <a:ext cx="838200" cy="396240"/>
          </a:xfrm>
          <a:prstGeom prst="rect">
            <a:avLst/>
          </a:prstGeom>
          <a:solidFill>
            <a:srgbClr val="FFFFFF"/>
          </a:solidFill>
          <a:ln w="12700">
            <a:solidFill>
              <a:srgbClr val="C9D4E5"/>
            </a:solidFill>
            <a:prstDash val="solid"/>
          </a:ln>
        </p:spPr>
        <p:txBody>
          <a:bodyPr/>
          <a:lstStyle/>
          <a:p>
            <a:pPr defTabSz="761970"/>
            <a:endParaRPr lang="en-US" sz="1500">
              <a:solidFill>
                <a:prstClr val="black"/>
              </a:solidFill>
              <a:latin typeface="Aptos"/>
            </a:endParaRPr>
          </a:p>
        </p:txBody>
      </p:sp>
      <p:sp>
        <p:nvSpPr>
          <p:cNvPr id="175" name="Text 57">
            <a:extLst>
              <a:ext uri="{FF2B5EF4-FFF2-40B4-BE49-F238E27FC236}">
                <a16:creationId xmlns:a16="http://schemas.microsoft.com/office/drawing/2014/main" id="{5271D653-2C70-D97F-4C5C-4DFB5670837E}"/>
              </a:ext>
            </a:extLst>
          </p:cNvPr>
          <p:cNvSpPr/>
          <p:nvPr/>
        </p:nvSpPr>
        <p:spPr>
          <a:xfrm>
            <a:off x="5695658" y="3848581"/>
            <a:ext cx="777240" cy="137160"/>
          </a:xfrm>
          <a:prstGeom prst="rect">
            <a:avLst/>
          </a:prstGeom>
          <a:noFill/>
          <a:ln/>
        </p:spPr>
        <p:txBody>
          <a:bodyPr wrap="square" lIns="0" tIns="0" rIns="0" bIns="0" rtlCol="0" anchor="ctr"/>
          <a:lstStyle/>
          <a:p>
            <a:pPr algn="ctr" defTabSz="761970"/>
            <a:r>
              <a:rPr lang="en-US" sz="1333">
                <a:solidFill>
                  <a:srgbClr val="1E293B"/>
                </a:solidFill>
                <a:latin typeface="Aptos"/>
              </a:rPr>
              <a:t>High</a:t>
            </a:r>
            <a:endParaRPr lang="en-US" sz="1333">
              <a:solidFill>
                <a:prstClr val="black"/>
              </a:solidFill>
              <a:latin typeface="Aptos"/>
            </a:endParaRPr>
          </a:p>
        </p:txBody>
      </p:sp>
      <p:sp>
        <p:nvSpPr>
          <p:cNvPr id="176" name="Shape 58">
            <a:extLst>
              <a:ext uri="{FF2B5EF4-FFF2-40B4-BE49-F238E27FC236}">
                <a16:creationId xmlns:a16="http://schemas.microsoft.com/office/drawing/2014/main" id="{F49E0D12-F2CE-6725-4008-E5485E2330C9}"/>
              </a:ext>
            </a:extLst>
          </p:cNvPr>
          <p:cNvSpPr/>
          <p:nvPr/>
        </p:nvSpPr>
        <p:spPr>
          <a:xfrm>
            <a:off x="6770078" y="3764761"/>
            <a:ext cx="1676400" cy="396240"/>
          </a:xfrm>
          <a:prstGeom prst="rect">
            <a:avLst/>
          </a:prstGeom>
          <a:solidFill>
            <a:srgbClr val="FFFFFF"/>
          </a:solidFill>
          <a:ln w="12700">
            <a:solidFill>
              <a:srgbClr val="C9D4E5"/>
            </a:solidFill>
            <a:prstDash val="solid"/>
          </a:ln>
        </p:spPr>
        <p:txBody>
          <a:bodyPr/>
          <a:lstStyle/>
          <a:p>
            <a:pPr defTabSz="761970"/>
            <a:endParaRPr lang="en-US" sz="1500">
              <a:solidFill>
                <a:prstClr val="black"/>
              </a:solidFill>
              <a:latin typeface="Aptos"/>
            </a:endParaRPr>
          </a:p>
        </p:txBody>
      </p:sp>
      <p:sp>
        <p:nvSpPr>
          <p:cNvPr id="177" name="Text 59">
            <a:extLst>
              <a:ext uri="{FF2B5EF4-FFF2-40B4-BE49-F238E27FC236}">
                <a16:creationId xmlns:a16="http://schemas.microsoft.com/office/drawing/2014/main" id="{58E5C9E7-D869-83A1-EC26-561E8919D531}"/>
              </a:ext>
            </a:extLst>
          </p:cNvPr>
          <p:cNvSpPr/>
          <p:nvPr/>
        </p:nvSpPr>
        <p:spPr>
          <a:xfrm>
            <a:off x="6800558" y="3848581"/>
            <a:ext cx="1615440" cy="137160"/>
          </a:xfrm>
          <a:prstGeom prst="rect">
            <a:avLst/>
          </a:prstGeom>
          <a:noFill/>
          <a:ln/>
        </p:spPr>
        <p:txBody>
          <a:bodyPr wrap="square" lIns="0" tIns="0" rIns="0" bIns="0" rtlCol="0" anchor="ctr"/>
          <a:lstStyle/>
          <a:p>
            <a:pPr algn="ctr" defTabSz="761970"/>
            <a:r>
              <a:rPr lang="en-US" sz="1333" b="1">
                <a:solidFill>
                  <a:srgbClr val="D94B4B"/>
                </a:solidFill>
                <a:latin typeface="Aptos"/>
              </a:rPr>
              <a:t>×</a:t>
            </a:r>
            <a:endParaRPr lang="en-US" sz="1333">
              <a:solidFill>
                <a:prstClr val="black"/>
              </a:solidFill>
              <a:latin typeface="Aptos"/>
            </a:endParaRPr>
          </a:p>
        </p:txBody>
      </p:sp>
      <p:sp>
        <p:nvSpPr>
          <p:cNvPr id="178" name="Shape 60">
            <a:extLst>
              <a:ext uri="{FF2B5EF4-FFF2-40B4-BE49-F238E27FC236}">
                <a16:creationId xmlns:a16="http://schemas.microsoft.com/office/drawing/2014/main" id="{8FCDF815-B3EF-9587-BC6C-2682B74CB797}"/>
              </a:ext>
            </a:extLst>
          </p:cNvPr>
          <p:cNvSpPr/>
          <p:nvPr/>
        </p:nvSpPr>
        <p:spPr>
          <a:xfrm>
            <a:off x="8751278" y="3764761"/>
            <a:ext cx="762000" cy="396240"/>
          </a:xfrm>
          <a:prstGeom prst="rect">
            <a:avLst/>
          </a:prstGeom>
          <a:solidFill>
            <a:srgbClr val="FFFFFF"/>
          </a:solidFill>
          <a:ln w="12700">
            <a:solidFill>
              <a:srgbClr val="C9D4E5"/>
            </a:solidFill>
            <a:prstDash val="solid"/>
          </a:ln>
        </p:spPr>
        <p:txBody>
          <a:bodyPr/>
          <a:lstStyle/>
          <a:p>
            <a:pPr defTabSz="761970"/>
            <a:endParaRPr lang="en-US" sz="1500">
              <a:solidFill>
                <a:prstClr val="black"/>
              </a:solidFill>
              <a:latin typeface="Aptos"/>
            </a:endParaRPr>
          </a:p>
        </p:txBody>
      </p:sp>
      <p:sp>
        <p:nvSpPr>
          <p:cNvPr id="179" name="Text 61">
            <a:extLst>
              <a:ext uri="{FF2B5EF4-FFF2-40B4-BE49-F238E27FC236}">
                <a16:creationId xmlns:a16="http://schemas.microsoft.com/office/drawing/2014/main" id="{1106856F-8C82-939D-CEF0-C67FC2C5A49F}"/>
              </a:ext>
            </a:extLst>
          </p:cNvPr>
          <p:cNvSpPr/>
          <p:nvPr/>
        </p:nvSpPr>
        <p:spPr>
          <a:xfrm>
            <a:off x="8781758" y="3848581"/>
            <a:ext cx="701040" cy="137160"/>
          </a:xfrm>
          <a:prstGeom prst="rect">
            <a:avLst/>
          </a:prstGeom>
          <a:noFill/>
          <a:ln/>
        </p:spPr>
        <p:txBody>
          <a:bodyPr wrap="square" lIns="0" tIns="0" rIns="0" bIns="0" rtlCol="0" anchor="ctr"/>
          <a:lstStyle/>
          <a:p>
            <a:pPr algn="ctr" defTabSz="761970"/>
            <a:r>
              <a:rPr lang="en-US" sz="1333">
                <a:solidFill>
                  <a:srgbClr val="1E293B"/>
                </a:solidFill>
                <a:latin typeface="Aptos"/>
              </a:rPr>
              <a:t>Partial</a:t>
            </a:r>
            <a:endParaRPr lang="en-US" sz="1333">
              <a:solidFill>
                <a:prstClr val="black"/>
              </a:solidFill>
              <a:latin typeface="Aptos"/>
            </a:endParaRPr>
          </a:p>
        </p:txBody>
      </p:sp>
      <p:sp>
        <p:nvSpPr>
          <p:cNvPr id="180" name="Shape 62">
            <a:extLst>
              <a:ext uri="{FF2B5EF4-FFF2-40B4-BE49-F238E27FC236}">
                <a16:creationId xmlns:a16="http://schemas.microsoft.com/office/drawing/2014/main" id="{127BEBB6-B87F-3DFC-E208-E08367F1DD94}"/>
              </a:ext>
            </a:extLst>
          </p:cNvPr>
          <p:cNvSpPr/>
          <p:nvPr/>
        </p:nvSpPr>
        <p:spPr>
          <a:xfrm>
            <a:off x="1207478" y="4237201"/>
            <a:ext cx="1676400" cy="396240"/>
          </a:xfrm>
          <a:prstGeom prst="rect">
            <a:avLst/>
          </a:prstGeom>
          <a:solidFill>
            <a:srgbClr val="FFFFFF"/>
          </a:solidFill>
          <a:ln w="12700">
            <a:solidFill>
              <a:srgbClr val="C9D4E5"/>
            </a:solidFill>
            <a:prstDash val="solid"/>
          </a:ln>
        </p:spPr>
        <p:txBody>
          <a:bodyPr/>
          <a:lstStyle/>
          <a:p>
            <a:pPr defTabSz="761970"/>
            <a:endParaRPr lang="en-US" sz="1500">
              <a:solidFill>
                <a:prstClr val="black"/>
              </a:solidFill>
              <a:latin typeface="Aptos"/>
            </a:endParaRPr>
          </a:p>
        </p:txBody>
      </p:sp>
      <p:sp>
        <p:nvSpPr>
          <p:cNvPr id="181" name="Text 63">
            <a:extLst>
              <a:ext uri="{FF2B5EF4-FFF2-40B4-BE49-F238E27FC236}">
                <a16:creationId xmlns:a16="http://schemas.microsoft.com/office/drawing/2014/main" id="{099BC9AD-ED60-9C11-3792-89EB3DCF69A5}"/>
              </a:ext>
            </a:extLst>
          </p:cNvPr>
          <p:cNvSpPr/>
          <p:nvPr/>
        </p:nvSpPr>
        <p:spPr>
          <a:xfrm>
            <a:off x="1237958" y="4321021"/>
            <a:ext cx="1615440" cy="137160"/>
          </a:xfrm>
          <a:prstGeom prst="rect">
            <a:avLst/>
          </a:prstGeom>
          <a:noFill/>
          <a:ln/>
        </p:spPr>
        <p:txBody>
          <a:bodyPr wrap="square" lIns="0" tIns="0" rIns="0" bIns="0" rtlCol="0" anchor="ctr"/>
          <a:lstStyle/>
          <a:p>
            <a:pPr defTabSz="761970"/>
            <a:r>
              <a:rPr lang="en-US" sz="1333">
                <a:solidFill>
                  <a:srgbClr val="1E293B"/>
                </a:solidFill>
                <a:latin typeface="Aptos"/>
              </a:rPr>
              <a:t>emucxl</a:t>
            </a:r>
            <a:endParaRPr lang="en-US" sz="1333">
              <a:solidFill>
                <a:prstClr val="black"/>
              </a:solidFill>
              <a:latin typeface="Aptos"/>
            </a:endParaRPr>
          </a:p>
        </p:txBody>
      </p:sp>
      <p:sp>
        <p:nvSpPr>
          <p:cNvPr id="182" name="Shape 64">
            <a:extLst>
              <a:ext uri="{FF2B5EF4-FFF2-40B4-BE49-F238E27FC236}">
                <a16:creationId xmlns:a16="http://schemas.microsoft.com/office/drawing/2014/main" id="{A07EA045-2596-B276-C686-31DF4960AF40}"/>
              </a:ext>
            </a:extLst>
          </p:cNvPr>
          <p:cNvSpPr/>
          <p:nvPr/>
        </p:nvSpPr>
        <p:spPr>
          <a:xfrm>
            <a:off x="2960078" y="4237201"/>
            <a:ext cx="609600" cy="396240"/>
          </a:xfrm>
          <a:prstGeom prst="rect">
            <a:avLst/>
          </a:prstGeom>
          <a:solidFill>
            <a:srgbClr val="FFFFFF"/>
          </a:solidFill>
          <a:ln w="12700">
            <a:solidFill>
              <a:srgbClr val="C9D4E5"/>
            </a:solidFill>
            <a:prstDash val="solid"/>
          </a:ln>
        </p:spPr>
        <p:txBody>
          <a:bodyPr/>
          <a:lstStyle/>
          <a:p>
            <a:pPr defTabSz="761970"/>
            <a:endParaRPr lang="en-US" sz="1500">
              <a:solidFill>
                <a:prstClr val="black"/>
              </a:solidFill>
              <a:latin typeface="Aptos"/>
            </a:endParaRPr>
          </a:p>
        </p:txBody>
      </p:sp>
      <p:sp>
        <p:nvSpPr>
          <p:cNvPr id="183" name="Text 65">
            <a:extLst>
              <a:ext uri="{FF2B5EF4-FFF2-40B4-BE49-F238E27FC236}">
                <a16:creationId xmlns:a16="http://schemas.microsoft.com/office/drawing/2014/main" id="{AE9BE260-F263-67AB-C871-64695B12C6B7}"/>
              </a:ext>
            </a:extLst>
          </p:cNvPr>
          <p:cNvSpPr/>
          <p:nvPr/>
        </p:nvSpPr>
        <p:spPr>
          <a:xfrm>
            <a:off x="2990558" y="4321021"/>
            <a:ext cx="548640" cy="137160"/>
          </a:xfrm>
          <a:prstGeom prst="rect">
            <a:avLst/>
          </a:prstGeom>
          <a:noFill/>
          <a:ln/>
        </p:spPr>
        <p:txBody>
          <a:bodyPr wrap="square" lIns="0" tIns="0" rIns="0" bIns="0" rtlCol="0" anchor="ctr"/>
          <a:lstStyle/>
          <a:p>
            <a:pPr algn="ctr" defTabSz="761970"/>
            <a:r>
              <a:rPr lang="en-US" sz="1333">
                <a:solidFill>
                  <a:srgbClr val="1E293B"/>
                </a:solidFill>
                <a:latin typeface="Aptos"/>
              </a:rPr>
              <a:t>—</a:t>
            </a:r>
            <a:endParaRPr lang="en-US" sz="1333">
              <a:solidFill>
                <a:prstClr val="black"/>
              </a:solidFill>
              <a:latin typeface="Aptos"/>
            </a:endParaRPr>
          </a:p>
        </p:txBody>
      </p:sp>
      <p:sp>
        <p:nvSpPr>
          <p:cNvPr id="184" name="Shape 66">
            <a:extLst>
              <a:ext uri="{FF2B5EF4-FFF2-40B4-BE49-F238E27FC236}">
                <a16:creationId xmlns:a16="http://schemas.microsoft.com/office/drawing/2014/main" id="{5858F772-916A-E769-81AA-D2FC70E24013}"/>
              </a:ext>
            </a:extLst>
          </p:cNvPr>
          <p:cNvSpPr/>
          <p:nvPr/>
        </p:nvSpPr>
        <p:spPr>
          <a:xfrm>
            <a:off x="3722078" y="4237201"/>
            <a:ext cx="762000" cy="396240"/>
          </a:xfrm>
          <a:prstGeom prst="rect">
            <a:avLst/>
          </a:prstGeom>
          <a:solidFill>
            <a:srgbClr val="FFFFFF"/>
          </a:solidFill>
          <a:ln w="12700">
            <a:solidFill>
              <a:srgbClr val="C9D4E5"/>
            </a:solidFill>
            <a:prstDash val="solid"/>
          </a:ln>
        </p:spPr>
        <p:txBody>
          <a:bodyPr/>
          <a:lstStyle/>
          <a:p>
            <a:pPr defTabSz="761970"/>
            <a:endParaRPr lang="en-US" sz="1500">
              <a:solidFill>
                <a:prstClr val="black"/>
              </a:solidFill>
              <a:latin typeface="Aptos"/>
            </a:endParaRPr>
          </a:p>
        </p:txBody>
      </p:sp>
      <p:sp>
        <p:nvSpPr>
          <p:cNvPr id="185" name="Text 67">
            <a:extLst>
              <a:ext uri="{FF2B5EF4-FFF2-40B4-BE49-F238E27FC236}">
                <a16:creationId xmlns:a16="http://schemas.microsoft.com/office/drawing/2014/main" id="{C5C66205-1F08-4DC2-8E7C-00DDE407A897}"/>
              </a:ext>
            </a:extLst>
          </p:cNvPr>
          <p:cNvSpPr/>
          <p:nvPr/>
        </p:nvSpPr>
        <p:spPr>
          <a:xfrm>
            <a:off x="3752558" y="4321021"/>
            <a:ext cx="701040" cy="137160"/>
          </a:xfrm>
          <a:prstGeom prst="rect">
            <a:avLst/>
          </a:prstGeom>
          <a:noFill/>
          <a:ln/>
        </p:spPr>
        <p:txBody>
          <a:bodyPr wrap="square" lIns="0" tIns="0" rIns="0" bIns="0" rtlCol="0" anchor="ctr"/>
          <a:lstStyle/>
          <a:p>
            <a:pPr algn="ctr" defTabSz="761970"/>
            <a:r>
              <a:rPr lang="en-US" sz="1333" b="1">
                <a:solidFill>
                  <a:srgbClr val="D94B4B"/>
                </a:solidFill>
                <a:latin typeface="Aptos"/>
              </a:rPr>
              <a:t>×</a:t>
            </a:r>
            <a:endParaRPr lang="en-US" sz="1333">
              <a:solidFill>
                <a:prstClr val="black"/>
              </a:solidFill>
              <a:latin typeface="Aptos"/>
            </a:endParaRPr>
          </a:p>
        </p:txBody>
      </p:sp>
      <p:sp>
        <p:nvSpPr>
          <p:cNvPr id="186" name="Shape 68">
            <a:extLst>
              <a:ext uri="{FF2B5EF4-FFF2-40B4-BE49-F238E27FC236}">
                <a16:creationId xmlns:a16="http://schemas.microsoft.com/office/drawing/2014/main" id="{F20043D3-4040-8FD4-3543-49F9FC3EC7F4}"/>
              </a:ext>
            </a:extLst>
          </p:cNvPr>
          <p:cNvSpPr/>
          <p:nvPr/>
        </p:nvSpPr>
        <p:spPr>
          <a:xfrm>
            <a:off x="4636478" y="4237201"/>
            <a:ext cx="876300" cy="396240"/>
          </a:xfrm>
          <a:prstGeom prst="rect">
            <a:avLst/>
          </a:prstGeom>
          <a:solidFill>
            <a:srgbClr val="FFFFFF"/>
          </a:solidFill>
          <a:ln w="12700">
            <a:solidFill>
              <a:srgbClr val="C9D4E5"/>
            </a:solidFill>
            <a:prstDash val="solid"/>
          </a:ln>
        </p:spPr>
        <p:txBody>
          <a:bodyPr/>
          <a:lstStyle/>
          <a:p>
            <a:pPr defTabSz="761970"/>
            <a:endParaRPr lang="en-US" sz="1500">
              <a:solidFill>
                <a:prstClr val="black"/>
              </a:solidFill>
              <a:latin typeface="Aptos"/>
            </a:endParaRPr>
          </a:p>
        </p:txBody>
      </p:sp>
      <p:sp>
        <p:nvSpPr>
          <p:cNvPr id="187" name="Text 69">
            <a:extLst>
              <a:ext uri="{FF2B5EF4-FFF2-40B4-BE49-F238E27FC236}">
                <a16:creationId xmlns:a16="http://schemas.microsoft.com/office/drawing/2014/main" id="{4495DE65-5743-C5E6-74F2-079BD6C64A0F}"/>
              </a:ext>
            </a:extLst>
          </p:cNvPr>
          <p:cNvSpPr/>
          <p:nvPr/>
        </p:nvSpPr>
        <p:spPr>
          <a:xfrm>
            <a:off x="4666958" y="4321021"/>
            <a:ext cx="815340" cy="137160"/>
          </a:xfrm>
          <a:prstGeom prst="rect">
            <a:avLst/>
          </a:prstGeom>
          <a:noFill/>
          <a:ln/>
        </p:spPr>
        <p:txBody>
          <a:bodyPr wrap="square" lIns="0" tIns="0" rIns="0" bIns="0" rtlCol="0" anchor="ctr"/>
          <a:lstStyle/>
          <a:p>
            <a:pPr algn="ctr" defTabSz="761970"/>
            <a:r>
              <a:rPr lang="en-US" sz="1333">
                <a:solidFill>
                  <a:srgbClr val="1E293B"/>
                </a:solidFill>
                <a:latin typeface="Aptos"/>
              </a:rPr>
              <a:t>N/A</a:t>
            </a:r>
            <a:endParaRPr lang="en-US" sz="1333">
              <a:solidFill>
                <a:prstClr val="black"/>
              </a:solidFill>
              <a:latin typeface="Aptos"/>
            </a:endParaRPr>
          </a:p>
        </p:txBody>
      </p:sp>
      <p:sp>
        <p:nvSpPr>
          <p:cNvPr id="188" name="Shape 70">
            <a:extLst>
              <a:ext uri="{FF2B5EF4-FFF2-40B4-BE49-F238E27FC236}">
                <a16:creationId xmlns:a16="http://schemas.microsoft.com/office/drawing/2014/main" id="{DAF4BCD6-7802-71F6-B4AA-F52287FF0EE4}"/>
              </a:ext>
            </a:extLst>
          </p:cNvPr>
          <p:cNvSpPr/>
          <p:nvPr/>
        </p:nvSpPr>
        <p:spPr>
          <a:xfrm>
            <a:off x="5665178" y="4237201"/>
            <a:ext cx="838200" cy="396240"/>
          </a:xfrm>
          <a:prstGeom prst="rect">
            <a:avLst/>
          </a:prstGeom>
          <a:solidFill>
            <a:srgbClr val="FFFFFF"/>
          </a:solidFill>
          <a:ln w="12700">
            <a:solidFill>
              <a:srgbClr val="C9D4E5"/>
            </a:solidFill>
            <a:prstDash val="solid"/>
          </a:ln>
        </p:spPr>
        <p:txBody>
          <a:bodyPr/>
          <a:lstStyle/>
          <a:p>
            <a:pPr defTabSz="761970"/>
            <a:endParaRPr lang="en-US" sz="1500">
              <a:solidFill>
                <a:prstClr val="black"/>
              </a:solidFill>
              <a:latin typeface="Aptos"/>
            </a:endParaRPr>
          </a:p>
        </p:txBody>
      </p:sp>
      <p:sp>
        <p:nvSpPr>
          <p:cNvPr id="189" name="Text 71">
            <a:extLst>
              <a:ext uri="{FF2B5EF4-FFF2-40B4-BE49-F238E27FC236}">
                <a16:creationId xmlns:a16="http://schemas.microsoft.com/office/drawing/2014/main" id="{026E7742-A0E3-1B6D-EAFC-4E77D3DE689B}"/>
              </a:ext>
            </a:extLst>
          </p:cNvPr>
          <p:cNvSpPr/>
          <p:nvPr/>
        </p:nvSpPr>
        <p:spPr>
          <a:xfrm>
            <a:off x="5695658" y="4321021"/>
            <a:ext cx="777240" cy="137160"/>
          </a:xfrm>
          <a:prstGeom prst="rect">
            <a:avLst/>
          </a:prstGeom>
          <a:noFill/>
          <a:ln/>
        </p:spPr>
        <p:txBody>
          <a:bodyPr wrap="square" lIns="0" tIns="0" rIns="0" bIns="0" rtlCol="0" anchor="ctr"/>
          <a:lstStyle/>
          <a:p>
            <a:pPr algn="ctr" defTabSz="761970"/>
            <a:r>
              <a:rPr lang="en-US" sz="1333">
                <a:solidFill>
                  <a:srgbClr val="1E293B"/>
                </a:solidFill>
                <a:latin typeface="Aptos"/>
              </a:rPr>
              <a:t>High</a:t>
            </a:r>
            <a:endParaRPr lang="en-US" sz="1333">
              <a:solidFill>
                <a:prstClr val="black"/>
              </a:solidFill>
              <a:latin typeface="Aptos"/>
            </a:endParaRPr>
          </a:p>
        </p:txBody>
      </p:sp>
      <p:sp>
        <p:nvSpPr>
          <p:cNvPr id="190" name="Shape 72">
            <a:extLst>
              <a:ext uri="{FF2B5EF4-FFF2-40B4-BE49-F238E27FC236}">
                <a16:creationId xmlns:a16="http://schemas.microsoft.com/office/drawing/2014/main" id="{01E9A358-7288-9135-25CC-1416A75C0FB3}"/>
              </a:ext>
            </a:extLst>
          </p:cNvPr>
          <p:cNvSpPr/>
          <p:nvPr/>
        </p:nvSpPr>
        <p:spPr>
          <a:xfrm>
            <a:off x="6770078" y="4237201"/>
            <a:ext cx="1676400" cy="396240"/>
          </a:xfrm>
          <a:prstGeom prst="rect">
            <a:avLst/>
          </a:prstGeom>
          <a:solidFill>
            <a:srgbClr val="FFFFFF"/>
          </a:solidFill>
          <a:ln w="12700">
            <a:solidFill>
              <a:srgbClr val="C9D4E5"/>
            </a:solidFill>
            <a:prstDash val="solid"/>
          </a:ln>
        </p:spPr>
        <p:txBody>
          <a:bodyPr/>
          <a:lstStyle/>
          <a:p>
            <a:pPr defTabSz="761970"/>
            <a:endParaRPr lang="en-US" sz="1500">
              <a:solidFill>
                <a:prstClr val="black"/>
              </a:solidFill>
              <a:latin typeface="Aptos"/>
            </a:endParaRPr>
          </a:p>
        </p:txBody>
      </p:sp>
      <p:sp>
        <p:nvSpPr>
          <p:cNvPr id="191" name="Text 73">
            <a:extLst>
              <a:ext uri="{FF2B5EF4-FFF2-40B4-BE49-F238E27FC236}">
                <a16:creationId xmlns:a16="http://schemas.microsoft.com/office/drawing/2014/main" id="{97D7D074-8536-D1E9-B8D8-6625DF9E2D81}"/>
              </a:ext>
            </a:extLst>
          </p:cNvPr>
          <p:cNvSpPr/>
          <p:nvPr/>
        </p:nvSpPr>
        <p:spPr>
          <a:xfrm>
            <a:off x="6800558" y="4321021"/>
            <a:ext cx="1615440" cy="137160"/>
          </a:xfrm>
          <a:prstGeom prst="rect">
            <a:avLst/>
          </a:prstGeom>
          <a:noFill/>
          <a:ln/>
        </p:spPr>
        <p:txBody>
          <a:bodyPr wrap="square" lIns="0" tIns="0" rIns="0" bIns="0" rtlCol="0" anchor="ctr"/>
          <a:lstStyle/>
          <a:p>
            <a:pPr algn="ctr" defTabSz="761970"/>
            <a:r>
              <a:rPr lang="en-US" sz="1333" b="1">
                <a:solidFill>
                  <a:srgbClr val="D94B4B"/>
                </a:solidFill>
                <a:latin typeface="Aptos"/>
              </a:rPr>
              <a:t>×</a:t>
            </a:r>
            <a:endParaRPr lang="en-US" sz="1333">
              <a:solidFill>
                <a:prstClr val="black"/>
              </a:solidFill>
              <a:latin typeface="Aptos"/>
            </a:endParaRPr>
          </a:p>
        </p:txBody>
      </p:sp>
      <p:sp>
        <p:nvSpPr>
          <p:cNvPr id="192" name="Shape 74">
            <a:extLst>
              <a:ext uri="{FF2B5EF4-FFF2-40B4-BE49-F238E27FC236}">
                <a16:creationId xmlns:a16="http://schemas.microsoft.com/office/drawing/2014/main" id="{2CB96F4A-811F-90F7-6FD9-C6D6F294032F}"/>
              </a:ext>
            </a:extLst>
          </p:cNvPr>
          <p:cNvSpPr/>
          <p:nvPr/>
        </p:nvSpPr>
        <p:spPr>
          <a:xfrm>
            <a:off x="8751278" y="4237201"/>
            <a:ext cx="762000" cy="396240"/>
          </a:xfrm>
          <a:prstGeom prst="rect">
            <a:avLst/>
          </a:prstGeom>
          <a:solidFill>
            <a:srgbClr val="FFFFFF"/>
          </a:solidFill>
          <a:ln w="12700">
            <a:solidFill>
              <a:srgbClr val="C9D4E5"/>
            </a:solidFill>
            <a:prstDash val="solid"/>
          </a:ln>
        </p:spPr>
        <p:txBody>
          <a:bodyPr/>
          <a:lstStyle/>
          <a:p>
            <a:pPr defTabSz="761970"/>
            <a:endParaRPr lang="en-US" sz="1500">
              <a:solidFill>
                <a:prstClr val="black"/>
              </a:solidFill>
              <a:latin typeface="Aptos"/>
            </a:endParaRPr>
          </a:p>
        </p:txBody>
      </p:sp>
      <p:sp>
        <p:nvSpPr>
          <p:cNvPr id="193" name="Text 75">
            <a:extLst>
              <a:ext uri="{FF2B5EF4-FFF2-40B4-BE49-F238E27FC236}">
                <a16:creationId xmlns:a16="http://schemas.microsoft.com/office/drawing/2014/main" id="{FED85C2E-88D1-0592-BB6C-0A39FC805368}"/>
              </a:ext>
            </a:extLst>
          </p:cNvPr>
          <p:cNvSpPr/>
          <p:nvPr/>
        </p:nvSpPr>
        <p:spPr>
          <a:xfrm>
            <a:off x="8781758" y="4321021"/>
            <a:ext cx="701040" cy="137160"/>
          </a:xfrm>
          <a:prstGeom prst="rect">
            <a:avLst/>
          </a:prstGeom>
          <a:noFill/>
          <a:ln/>
        </p:spPr>
        <p:txBody>
          <a:bodyPr wrap="square" lIns="0" tIns="0" rIns="0" bIns="0" rtlCol="0" anchor="ctr"/>
          <a:lstStyle/>
          <a:p>
            <a:pPr algn="ctr" defTabSz="761970"/>
            <a:r>
              <a:rPr lang="en-US" sz="1333" b="1">
                <a:solidFill>
                  <a:srgbClr val="D94B4B"/>
                </a:solidFill>
                <a:latin typeface="Aptos"/>
              </a:rPr>
              <a:t>×</a:t>
            </a:r>
            <a:endParaRPr lang="en-US" sz="1333">
              <a:solidFill>
                <a:prstClr val="black"/>
              </a:solidFill>
              <a:latin typeface="Aptos"/>
            </a:endParaRPr>
          </a:p>
        </p:txBody>
      </p:sp>
      <p:sp>
        <p:nvSpPr>
          <p:cNvPr id="194" name="Shape 76">
            <a:extLst>
              <a:ext uri="{FF2B5EF4-FFF2-40B4-BE49-F238E27FC236}">
                <a16:creationId xmlns:a16="http://schemas.microsoft.com/office/drawing/2014/main" id="{E6617045-807F-8C0D-2F73-C81B79F8F12B}"/>
              </a:ext>
            </a:extLst>
          </p:cNvPr>
          <p:cNvSpPr/>
          <p:nvPr/>
        </p:nvSpPr>
        <p:spPr>
          <a:xfrm>
            <a:off x="1207478" y="4709641"/>
            <a:ext cx="1676400" cy="396240"/>
          </a:xfrm>
          <a:prstGeom prst="rect">
            <a:avLst/>
          </a:prstGeom>
          <a:solidFill>
            <a:srgbClr val="FFFFFF"/>
          </a:solidFill>
          <a:ln w="12700">
            <a:solidFill>
              <a:srgbClr val="C9D4E5"/>
            </a:solidFill>
            <a:prstDash val="solid"/>
          </a:ln>
        </p:spPr>
        <p:txBody>
          <a:bodyPr/>
          <a:lstStyle/>
          <a:p>
            <a:pPr defTabSz="761970"/>
            <a:endParaRPr lang="en-US" sz="1500">
              <a:solidFill>
                <a:prstClr val="black"/>
              </a:solidFill>
              <a:latin typeface="Aptos"/>
            </a:endParaRPr>
          </a:p>
        </p:txBody>
      </p:sp>
      <p:sp>
        <p:nvSpPr>
          <p:cNvPr id="195" name="Text 77">
            <a:extLst>
              <a:ext uri="{FF2B5EF4-FFF2-40B4-BE49-F238E27FC236}">
                <a16:creationId xmlns:a16="http://schemas.microsoft.com/office/drawing/2014/main" id="{00B69CC0-02B9-2CC3-1825-686D65B7DC8E}"/>
              </a:ext>
            </a:extLst>
          </p:cNvPr>
          <p:cNvSpPr/>
          <p:nvPr/>
        </p:nvSpPr>
        <p:spPr>
          <a:xfrm>
            <a:off x="1237958" y="4793461"/>
            <a:ext cx="1615440" cy="137160"/>
          </a:xfrm>
          <a:prstGeom prst="rect">
            <a:avLst/>
          </a:prstGeom>
          <a:noFill/>
          <a:ln/>
        </p:spPr>
        <p:txBody>
          <a:bodyPr wrap="square" lIns="0" tIns="0" rIns="0" bIns="0" rtlCol="0" anchor="ctr"/>
          <a:lstStyle/>
          <a:p>
            <a:pPr defTabSz="761970"/>
            <a:r>
              <a:rPr lang="en-US" sz="1333">
                <a:solidFill>
                  <a:srgbClr val="1E293B"/>
                </a:solidFill>
                <a:latin typeface="Aptos"/>
              </a:rPr>
              <a:t>SimCXL</a:t>
            </a:r>
            <a:endParaRPr lang="en-US" sz="1333">
              <a:solidFill>
                <a:prstClr val="black"/>
              </a:solidFill>
              <a:latin typeface="Aptos"/>
            </a:endParaRPr>
          </a:p>
        </p:txBody>
      </p:sp>
      <p:sp>
        <p:nvSpPr>
          <p:cNvPr id="196" name="Shape 78">
            <a:extLst>
              <a:ext uri="{FF2B5EF4-FFF2-40B4-BE49-F238E27FC236}">
                <a16:creationId xmlns:a16="http://schemas.microsoft.com/office/drawing/2014/main" id="{E205815D-D654-E870-FB1D-B80143F98D94}"/>
              </a:ext>
            </a:extLst>
          </p:cNvPr>
          <p:cNvSpPr/>
          <p:nvPr/>
        </p:nvSpPr>
        <p:spPr>
          <a:xfrm>
            <a:off x="2960078" y="4709641"/>
            <a:ext cx="609600" cy="396240"/>
          </a:xfrm>
          <a:prstGeom prst="rect">
            <a:avLst/>
          </a:prstGeom>
          <a:solidFill>
            <a:srgbClr val="FFFFFF"/>
          </a:solidFill>
          <a:ln w="12700">
            <a:solidFill>
              <a:srgbClr val="C9D4E5"/>
            </a:solidFill>
            <a:prstDash val="solid"/>
          </a:ln>
        </p:spPr>
        <p:txBody>
          <a:bodyPr/>
          <a:lstStyle/>
          <a:p>
            <a:pPr defTabSz="761970"/>
            <a:endParaRPr lang="en-US" sz="1500">
              <a:solidFill>
                <a:prstClr val="black"/>
              </a:solidFill>
              <a:latin typeface="Aptos"/>
            </a:endParaRPr>
          </a:p>
        </p:txBody>
      </p:sp>
      <p:sp>
        <p:nvSpPr>
          <p:cNvPr id="197" name="Text 79">
            <a:extLst>
              <a:ext uri="{FF2B5EF4-FFF2-40B4-BE49-F238E27FC236}">
                <a16:creationId xmlns:a16="http://schemas.microsoft.com/office/drawing/2014/main" id="{8C864F88-9CD0-DEFA-0ABA-A590EB4A4576}"/>
              </a:ext>
            </a:extLst>
          </p:cNvPr>
          <p:cNvSpPr/>
          <p:nvPr/>
        </p:nvSpPr>
        <p:spPr>
          <a:xfrm>
            <a:off x="2990558" y="4793461"/>
            <a:ext cx="548640" cy="137160"/>
          </a:xfrm>
          <a:prstGeom prst="rect">
            <a:avLst/>
          </a:prstGeom>
          <a:noFill/>
          <a:ln/>
        </p:spPr>
        <p:txBody>
          <a:bodyPr wrap="square" lIns="0" tIns="0" rIns="0" bIns="0" rtlCol="0" anchor="ctr"/>
          <a:lstStyle/>
          <a:p>
            <a:pPr algn="ctr" defTabSz="761970"/>
            <a:r>
              <a:rPr lang="en-US" sz="1333">
                <a:solidFill>
                  <a:srgbClr val="1E293B"/>
                </a:solidFill>
                <a:latin typeface="Aptos"/>
              </a:rPr>
              <a:t>1.1</a:t>
            </a:r>
            <a:endParaRPr lang="en-US" sz="1333">
              <a:solidFill>
                <a:prstClr val="black"/>
              </a:solidFill>
              <a:latin typeface="Aptos"/>
            </a:endParaRPr>
          </a:p>
        </p:txBody>
      </p:sp>
      <p:sp>
        <p:nvSpPr>
          <p:cNvPr id="198" name="Shape 80">
            <a:extLst>
              <a:ext uri="{FF2B5EF4-FFF2-40B4-BE49-F238E27FC236}">
                <a16:creationId xmlns:a16="http://schemas.microsoft.com/office/drawing/2014/main" id="{E67FB638-D499-A9B9-FDB5-6370325B21FF}"/>
              </a:ext>
            </a:extLst>
          </p:cNvPr>
          <p:cNvSpPr/>
          <p:nvPr/>
        </p:nvSpPr>
        <p:spPr>
          <a:xfrm>
            <a:off x="3722078" y="4709641"/>
            <a:ext cx="762000" cy="396240"/>
          </a:xfrm>
          <a:prstGeom prst="rect">
            <a:avLst/>
          </a:prstGeom>
          <a:solidFill>
            <a:srgbClr val="FFFFFF"/>
          </a:solidFill>
          <a:ln w="12700">
            <a:solidFill>
              <a:srgbClr val="C9D4E5"/>
            </a:solidFill>
            <a:prstDash val="solid"/>
          </a:ln>
        </p:spPr>
        <p:txBody>
          <a:bodyPr/>
          <a:lstStyle/>
          <a:p>
            <a:pPr defTabSz="761970"/>
            <a:endParaRPr lang="en-US" sz="1500">
              <a:solidFill>
                <a:prstClr val="black"/>
              </a:solidFill>
              <a:latin typeface="Aptos"/>
            </a:endParaRPr>
          </a:p>
        </p:txBody>
      </p:sp>
      <p:sp>
        <p:nvSpPr>
          <p:cNvPr id="199" name="Text 81">
            <a:extLst>
              <a:ext uri="{FF2B5EF4-FFF2-40B4-BE49-F238E27FC236}">
                <a16:creationId xmlns:a16="http://schemas.microsoft.com/office/drawing/2014/main" id="{346EAA3E-21AC-C69C-2A00-15CCF8BEF8EB}"/>
              </a:ext>
            </a:extLst>
          </p:cNvPr>
          <p:cNvSpPr/>
          <p:nvPr/>
        </p:nvSpPr>
        <p:spPr>
          <a:xfrm>
            <a:off x="3752558" y="4793461"/>
            <a:ext cx="701040" cy="137160"/>
          </a:xfrm>
          <a:prstGeom prst="rect">
            <a:avLst/>
          </a:prstGeom>
          <a:noFill/>
          <a:ln/>
        </p:spPr>
        <p:txBody>
          <a:bodyPr wrap="square" lIns="0" tIns="0" rIns="0" bIns="0" rtlCol="0" anchor="ctr"/>
          <a:lstStyle/>
          <a:p>
            <a:pPr algn="ctr" defTabSz="761970"/>
            <a:r>
              <a:rPr lang="en-US" sz="1333" b="1">
                <a:solidFill>
                  <a:srgbClr val="D94B4B"/>
                </a:solidFill>
                <a:latin typeface="Aptos"/>
              </a:rPr>
              <a:t>×</a:t>
            </a:r>
            <a:endParaRPr lang="en-US" sz="1333">
              <a:solidFill>
                <a:prstClr val="black"/>
              </a:solidFill>
              <a:latin typeface="Aptos"/>
            </a:endParaRPr>
          </a:p>
        </p:txBody>
      </p:sp>
      <p:sp>
        <p:nvSpPr>
          <p:cNvPr id="200" name="Shape 82">
            <a:extLst>
              <a:ext uri="{FF2B5EF4-FFF2-40B4-BE49-F238E27FC236}">
                <a16:creationId xmlns:a16="http://schemas.microsoft.com/office/drawing/2014/main" id="{6B1BC4A6-D83A-650B-DE36-B652C8F36CD3}"/>
              </a:ext>
            </a:extLst>
          </p:cNvPr>
          <p:cNvSpPr/>
          <p:nvPr/>
        </p:nvSpPr>
        <p:spPr>
          <a:xfrm>
            <a:off x="4636478" y="4709641"/>
            <a:ext cx="876300" cy="396240"/>
          </a:xfrm>
          <a:prstGeom prst="rect">
            <a:avLst/>
          </a:prstGeom>
          <a:solidFill>
            <a:srgbClr val="FFFFFF"/>
          </a:solidFill>
          <a:ln w="12700">
            <a:solidFill>
              <a:srgbClr val="C9D4E5"/>
            </a:solidFill>
            <a:prstDash val="solid"/>
          </a:ln>
        </p:spPr>
        <p:txBody>
          <a:bodyPr/>
          <a:lstStyle/>
          <a:p>
            <a:pPr defTabSz="761970"/>
            <a:endParaRPr lang="en-US" sz="1500">
              <a:solidFill>
                <a:prstClr val="black"/>
              </a:solidFill>
              <a:latin typeface="Aptos"/>
            </a:endParaRPr>
          </a:p>
        </p:txBody>
      </p:sp>
      <p:sp>
        <p:nvSpPr>
          <p:cNvPr id="201" name="Text 83">
            <a:extLst>
              <a:ext uri="{FF2B5EF4-FFF2-40B4-BE49-F238E27FC236}">
                <a16:creationId xmlns:a16="http://schemas.microsoft.com/office/drawing/2014/main" id="{0410064F-493B-A675-144B-8697A0402FD7}"/>
              </a:ext>
            </a:extLst>
          </p:cNvPr>
          <p:cNvSpPr/>
          <p:nvPr/>
        </p:nvSpPr>
        <p:spPr>
          <a:xfrm>
            <a:off x="4666958" y="4793461"/>
            <a:ext cx="815340" cy="137160"/>
          </a:xfrm>
          <a:prstGeom prst="rect">
            <a:avLst/>
          </a:prstGeom>
          <a:noFill/>
          <a:ln/>
        </p:spPr>
        <p:txBody>
          <a:bodyPr wrap="square" lIns="0" tIns="0" rIns="0" bIns="0" rtlCol="0" anchor="ctr"/>
          <a:lstStyle/>
          <a:p>
            <a:pPr algn="ctr" defTabSz="761970"/>
            <a:r>
              <a:rPr lang="en-US" sz="1333" b="1">
                <a:solidFill>
                  <a:srgbClr val="2CA36B"/>
                </a:solidFill>
                <a:latin typeface="Aptos"/>
              </a:rPr>
              <a:t>✓</a:t>
            </a:r>
            <a:endParaRPr lang="en-US" sz="1333">
              <a:solidFill>
                <a:prstClr val="black"/>
              </a:solidFill>
              <a:latin typeface="Aptos"/>
            </a:endParaRPr>
          </a:p>
        </p:txBody>
      </p:sp>
      <p:sp>
        <p:nvSpPr>
          <p:cNvPr id="202" name="Shape 84">
            <a:extLst>
              <a:ext uri="{FF2B5EF4-FFF2-40B4-BE49-F238E27FC236}">
                <a16:creationId xmlns:a16="http://schemas.microsoft.com/office/drawing/2014/main" id="{13356B62-2E3B-5205-CA20-8B1217EC80E8}"/>
              </a:ext>
            </a:extLst>
          </p:cNvPr>
          <p:cNvSpPr/>
          <p:nvPr/>
        </p:nvSpPr>
        <p:spPr>
          <a:xfrm>
            <a:off x="5665178" y="4709641"/>
            <a:ext cx="838200" cy="396240"/>
          </a:xfrm>
          <a:prstGeom prst="rect">
            <a:avLst/>
          </a:prstGeom>
          <a:solidFill>
            <a:srgbClr val="FFFFFF"/>
          </a:solidFill>
          <a:ln w="12700">
            <a:solidFill>
              <a:srgbClr val="C9D4E5"/>
            </a:solidFill>
            <a:prstDash val="solid"/>
          </a:ln>
        </p:spPr>
        <p:txBody>
          <a:bodyPr/>
          <a:lstStyle/>
          <a:p>
            <a:pPr defTabSz="761970"/>
            <a:endParaRPr lang="en-US" sz="1500">
              <a:solidFill>
                <a:prstClr val="black"/>
              </a:solidFill>
              <a:latin typeface="Aptos"/>
            </a:endParaRPr>
          </a:p>
        </p:txBody>
      </p:sp>
      <p:sp>
        <p:nvSpPr>
          <p:cNvPr id="203" name="Text 85">
            <a:extLst>
              <a:ext uri="{FF2B5EF4-FFF2-40B4-BE49-F238E27FC236}">
                <a16:creationId xmlns:a16="http://schemas.microsoft.com/office/drawing/2014/main" id="{D68A3A74-FFCD-B73B-F907-28BBA918BE4A}"/>
              </a:ext>
            </a:extLst>
          </p:cNvPr>
          <p:cNvSpPr/>
          <p:nvPr/>
        </p:nvSpPr>
        <p:spPr>
          <a:xfrm>
            <a:off x="5695658" y="4793461"/>
            <a:ext cx="777240" cy="137160"/>
          </a:xfrm>
          <a:prstGeom prst="rect">
            <a:avLst/>
          </a:prstGeom>
          <a:noFill/>
          <a:ln/>
        </p:spPr>
        <p:txBody>
          <a:bodyPr wrap="square" lIns="0" tIns="0" rIns="0" bIns="0" rtlCol="0" anchor="ctr"/>
          <a:lstStyle/>
          <a:p>
            <a:pPr algn="ctr" defTabSz="761970"/>
            <a:r>
              <a:rPr lang="en-US" sz="1333">
                <a:solidFill>
                  <a:srgbClr val="1E293B"/>
                </a:solidFill>
                <a:latin typeface="Aptos"/>
              </a:rPr>
              <a:t>Low</a:t>
            </a:r>
            <a:endParaRPr lang="en-US" sz="1333">
              <a:solidFill>
                <a:prstClr val="black"/>
              </a:solidFill>
              <a:latin typeface="Aptos"/>
            </a:endParaRPr>
          </a:p>
        </p:txBody>
      </p:sp>
      <p:sp>
        <p:nvSpPr>
          <p:cNvPr id="204" name="Shape 86">
            <a:extLst>
              <a:ext uri="{FF2B5EF4-FFF2-40B4-BE49-F238E27FC236}">
                <a16:creationId xmlns:a16="http://schemas.microsoft.com/office/drawing/2014/main" id="{5250CD53-3C39-2140-500E-BC8F811A862E}"/>
              </a:ext>
            </a:extLst>
          </p:cNvPr>
          <p:cNvSpPr/>
          <p:nvPr/>
        </p:nvSpPr>
        <p:spPr>
          <a:xfrm>
            <a:off x="6770078" y="4709641"/>
            <a:ext cx="1676400" cy="396240"/>
          </a:xfrm>
          <a:prstGeom prst="rect">
            <a:avLst/>
          </a:prstGeom>
          <a:solidFill>
            <a:srgbClr val="FFFFFF"/>
          </a:solidFill>
          <a:ln w="12700">
            <a:solidFill>
              <a:srgbClr val="C9D4E5"/>
            </a:solidFill>
            <a:prstDash val="solid"/>
          </a:ln>
        </p:spPr>
        <p:txBody>
          <a:bodyPr/>
          <a:lstStyle/>
          <a:p>
            <a:pPr defTabSz="761970"/>
            <a:endParaRPr lang="en-US" sz="1500">
              <a:solidFill>
                <a:prstClr val="black"/>
              </a:solidFill>
              <a:latin typeface="Aptos"/>
            </a:endParaRPr>
          </a:p>
        </p:txBody>
      </p:sp>
      <p:sp>
        <p:nvSpPr>
          <p:cNvPr id="205" name="Text 87">
            <a:extLst>
              <a:ext uri="{FF2B5EF4-FFF2-40B4-BE49-F238E27FC236}">
                <a16:creationId xmlns:a16="http://schemas.microsoft.com/office/drawing/2014/main" id="{25E82185-988E-7F7F-182C-201FE479A73F}"/>
              </a:ext>
            </a:extLst>
          </p:cNvPr>
          <p:cNvSpPr/>
          <p:nvPr/>
        </p:nvSpPr>
        <p:spPr>
          <a:xfrm>
            <a:off x="6800558" y="4793461"/>
            <a:ext cx="1615440" cy="137160"/>
          </a:xfrm>
          <a:prstGeom prst="rect">
            <a:avLst/>
          </a:prstGeom>
          <a:noFill/>
          <a:ln/>
        </p:spPr>
        <p:txBody>
          <a:bodyPr wrap="square" lIns="0" tIns="0" rIns="0" bIns="0" rtlCol="0" anchor="ctr"/>
          <a:lstStyle/>
          <a:p>
            <a:pPr algn="ctr" defTabSz="761970"/>
            <a:r>
              <a:rPr lang="en-US" sz="1333" b="1">
                <a:solidFill>
                  <a:srgbClr val="D94B4B"/>
                </a:solidFill>
                <a:latin typeface="Aptos"/>
              </a:rPr>
              <a:t>×</a:t>
            </a:r>
            <a:endParaRPr lang="en-US" sz="1333">
              <a:solidFill>
                <a:prstClr val="black"/>
              </a:solidFill>
              <a:latin typeface="Aptos"/>
            </a:endParaRPr>
          </a:p>
        </p:txBody>
      </p:sp>
      <p:sp>
        <p:nvSpPr>
          <p:cNvPr id="206" name="Shape 88">
            <a:extLst>
              <a:ext uri="{FF2B5EF4-FFF2-40B4-BE49-F238E27FC236}">
                <a16:creationId xmlns:a16="http://schemas.microsoft.com/office/drawing/2014/main" id="{CE86F2C3-F808-FF7E-C36D-EA3D1453F8C5}"/>
              </a:ext>
            </a:extLst>
          </p:cNvPr>
          <p:cNvSpPr/>
          <p:nvPr/>
        </p:nvSpPr>
        <p:spPr>
          <a:xfrm>
            <a:off x="8751278" y="4709641"/>
            <a:ext cx="762000" cy="396240"/>
          </a:xfrm>
          <a:prstGeom prst="rect">
            <a:avLst/>
          </a:prstGeom>
          <a:solidFill>
            <a:srgbClr val="FFFFFF"/>
          </a:solidFill>
          <a:ln w="12700">
            <a:solidFill>
              <a:srgbClr val="C9D4E5"/>
            </a:solidFill>
            <a:prstDash val="solid"/>
          </a:ln>
        </p:spPr>
        <p:txBody>
          <a:bodyPr/>
          <a:lstStyle/>
          <a:p>
            <a:pPr defTabSz="761970"/>
            <a:endParaRPr lang="en-US" sz="1500">
              <a:solidFill>
                <a:prstClr val="black"/>
              </a:solidFill>
              <a:latin typeface="Aptos"/>
            </a:endParaRPr>
          </a:p>
        </p:txBody>
      </p:sp>
      <p:sp>
        <p:nvSpPr>
          <p:cNvPr id="207" name="Text 89">
            <a:extLst>
              <a:ext uri="{FF2B5EF4-FFF2-40B4-BE49-F238E27FC236}">
                <a16:creationId xmlns:a16="http://schemas.microsoft.com/office/drawing/2014/main" id="{14226C3D-DBDA-5753-D2C6-05733124BE3F}"/>
              </a:ext>
            </a:extLst>
          </p:cNvPr>
          <p:cNvSpPr/>
          <p:nvPr/>
        </p:nvSpPr>
        <p:spPr>
          <a:xfrm>
            <a:off x="8781758" y="4793461"/>
            <a:ext cx="701040" cy="137160"/>
          </a:xfrm>
          <a:prstGeom prst="rect">
            <a:avLst/>
          </a:prstGeom>
          <a:noFill/>
          <a:ln/>
        </p:spPr>
        <p:txBody>
          <a:bodyPr wrap="square" lIns="0" tIns="0" rIns="0" bIns="0" rtlCol="0" anchor="ctr"/>
          <a:lstStyle/>
          <a:p>
            <a:pPr algn="ctr" defTabSz="761970"/>
            <a:r>
              <a:rPr lang="en-US" sz="1333" b="1">
                <a:solidFill>
                  <a:srgbClr val="D94B4B"/>
                </a:solidFill>
                <a:latin typeface="Aptos"/>
              </a:rPr>
              <a:t>×</a:t>
            </a:r>
            <a:endParaRPr lang="en-US" sz="1333">
              <a:solidFill>
                <a:prstClr val="black"/>
              </a:solidFill>
              <a:latin typeface="Aptos"/>
            </a:endParaRPr>
          </a:p>
        </p:txBody>
      </p:sp>
      <p:sp>
        <p:nvSpPr>
          <p:cNvPr id="208" name="Shape 90">
            <a:extLst>
              <a:ext uri="{FF2B5EF4-FFF2-40B4-BE49-F238E27FC236}">
                <a16:creationId xmlns:a16="http://schemas.microsoft.com/office/drawing/2014/main" id="{BBEA8A4A-7E34-57F0-B9E1-FBFE1FAE2600}"/>
              </a:ext>
            </a:extLst>
          </p:cNvPr>
          <p:cNvSpPr/>
          <p:nvPr/>
        </p:nvSpPr>
        <p:spPr>
          <a:xfrm>
            <a:off x="1207478" y="5182081"/>
            <a:ext cx="1676400" cy="396240"/>
          </a:xfrm>
          <a:prstGeom prst="rect">
            <a:avLst/>
          </a:prstGeom>
          <a:solidFill>
            <a:srgbClr val="EAF2FF"/>
          </a:solidFill>
          <a:ln w="12700">
            <a:solidFill>
              <a:srgbClr val="C9D4E5"/>
            </a:solidFill>
            <a:prstDash val="solid"/>
          </a:ln>
        </p:spPr>
        <p:txBody>
          <a:bodyPr/>
          <a:lstStyle/>
          <a:p>
            <a:pPr defTabSz="761970"/>
            <a:endParaRPr lang="en-US" sz="1500">
              <a:solidFill>
                <a:prstClr val="black"/>
              </a:solidFill>
              <a:latin typeface="Aptos"/>
            </a:endParaRPr>
          </a:p>
        </p:txBody>
      </p:sp>
      <p:sp>
        <p:nvSpPr>
          <p:cNvPr id="209" name="Text 91">
            <a:extLst>
              <a:ext uri="{FF2B5EF4-FFF2-40B4-BE49-F238E27FC236}">
                <a16:creationId xmlns:a16="http://schemas.microsoft.com/office/drawing/2014/main" id="{2C57F874-3578-694C-8010-FAC902B08A6E}"/>
              </a:ext>
            </a:extLst>
          </p:cNvPr>
          <p:cNvSpPr/>
          <p:nvPr/>
        </p:nvSpPr>
        <p:spPr>
          <a:xfrm>
            <a:off x="1237958" y="5265901"/>
            <a:ext cx="1615440" cy="137160"/>
          </a:xfrm>
          <a:prstGeom prst="rect">
            <a:avLst/>
          </a:prstGeom>
          <a:noFill/>
          <a:ln/>
        </p:spPr>
        <p:txBody>
          <a:bodyPr wrap="square" lIns="0" tIns="0" rIns="0" bIns="0" rtlCol="0" anchor="ctr"/>
          <a:lstStyle/>
          <a:p>
            <a:pPr defTabSz="761970"/>
            <a:r>
              <a:rPr lang="en-US" sz="1333" b="1">
                <a:solidFill>
                  <a:srgbClr val="1E293B"/>
                </a:solidFill>
                <a:latin typeface="Aptos"/>
              </a:rPr>
              <a:t>OCEAN</a:t>
            </a:r>
            <a:endParaRPr lang="en-US" sz="1333">
              <a:solidFill>
                <a:prstClr val="black"/>
              </a:solidFill>
              <a:latin typeface="Aptos"/>
            </a:endParaRPr>
          </a:p>
        </p:txBody>
      </p:sp>
      <p:sp>
        <p:nvSpPr>
          <p:cNvPr id="210" name="Shape 92">
            <a:extLst>
              <a:ext uri="{FF2B5EF4-FFF2-40B4-BE49-F238E27FC236}">
                <a16:creationId xmlns:a16="http://schemas.microsoft.com/office/drawing/2014/main" id="{69B22770-2E7C-AAA3-096E-8C64BC01635C}"/>
              </a:ext>
            </a:extLst>
          </p:cNvPr>
          <p:cNvSpPr/>
          <p:nvPr/>
        </p:nvSpPr>
        <p:spPr>
          <a:xfrm>
            <a:off x="2960078" y="5182081"/>
            <a:ext cx="609600" cy="396240"/>
          </a:xfrm>
          <a:prstGeom prst="rect">
            <a:avLst/>
          </a:prstGeom>
          <a:solidFill>
            <a:srgbClr val="EEF5FF"/>
          </a:solidFill>
          <a:ln w="12700">
            <a:solidFill>
              <a:srgbClr val="C9D4E5"/>
            </a:solidFill>
            <a:prstDash val="solid"/>
          </a:ln>
        </p:spPr>
        <p:txBody>
          <a:bodyPr/>
          <a:lstStyle/>
          <a:p>
            <a:pPr defTabSz="761970"/>
            <a:endParaRPr lang="en-US" sz="1500">
              <a:solidFill>
                <a:prstClr val="black"/>
              </a:solidFill>
              <a:latin typeface="Aptos"/>
            </a:endParaRPr>
          </a:p>
        </p:txBody>
      </p:sp>
      <p:sp>
        <p:nvSpPr>
          <p:cNvPr id="211" name="Text 93">
            <a:extLst>
              <a:ext uri="{FF2B5EF4-FFF2-40B4-BE49-F238E27FC236}">
                <a16:creationId xmlns:a16="http://schemas.microsoft.com/office/drawing/2014/main" id="{25D57706-789B-71E5-46CA-5227989EF667}"/>
              </a:ext>
            </a:extLst>
          </p:cNvPr>
          <p:cNvSpPr/>
          <p:nvPr/>
        </p:nvSpPr>
        <p:spPr>
          <a:xfrm>
            <a:off x="2990558" y="5265901"/>
            <a:ext cx="548640" cy="137160"/>
          </a:xfrm>
          <a:prstGeom prst="rect">
            <a:avLst/>
          </a:prstGeom>
          <a:noFill/>
          <a:ln/>
        </p:spPr>
        <p:txBody>
          <a:bodyPr wrap="square" lIns="0" tIns="0" rIns="0" bIns="0" rtlCol="0" anchor="ctr"/>
          <a:lstStyle/>
          <a:p>
            <a:pPr algn="ctr" defTabSz="761970"/>
            <a:r>
              <a:rPr lang="en-US" sz="1333" b="1">
                <a:solidFill>
                  <a:srgbClr val="1E293B"/>
                </a:solidFill>
                <a:latin typeface="Aptos"/>
              </a:rPr>
              <a:t>3.0</a:t>
            </a:r>
            <a:endParaRPr lang="en-US" sz="1333">
              <a:solidFill>
                <a:prstClr val="black"/>
              </a:solidFill>
              <a:latin typeface="Aptos"/>
            </a:endParaRPr>
          </a:p>
        </p:txBody>
      </p:sp>
      <p:sp>
        <p:nvSpPr>
          <p:cNvPr id="212" name="Shape 94">
            <a:extLst>
              <a:ext uri="{FF2B5EF4-FFF2-40B4-BE49-F238E27FC236}">
                <a16:creationId xmlns:a16="http://schemas.microsoft.com/office/drawing/2014/main" id="{97283F0A-664C-29CD-B09B-718008F06F2B}"/>
              </a:ext>
            </a:extLst>
          </p:cNvPr>
          <p:cNvSpPr/>
          <p:nvPr/>
        </p:nvSpPr>
        <p:spPr>
          <a:xfrm>
            <a:off x="3722078" y="5182081"/>
            <a:ext cx="762000" cy="396240"/>
          </a:xfrm>
          <a:prstGeom prst="rect">
            <a:avLst/>
          </a:prstGeom>
          <a:solidFill>
            <a:srgbClr val="EEF5FF"/>
          </a:solidFill>
          <a:ln w="12700">
            <a:solidFill>
              <a:srgbClr val="C9D4E5"/>
            </a:solidFill>
            <a:prstDash val="solid"/>
          </a:ln>
        </p:spPr>
        <p:txBody>
          <a:bodyPr/>
          <a:lstStyle/>
          <a:p>
            <a:pPr defTabSz="761970"/>
            <a:endParaRPr lang="en-US" sz="1500">
              <a:solidFill>
                <a:prstClr val="black"/>
              </a:solidFill>
              <a:latin typeface="Aptos"/>
            </a:endParaRPr>
          </a:p>
        </p:txBody>
      </p:sp>
      <p:sp>
        <p:nvSpPr>
          <p:cNvPr id="213" name="Text 95">
            <a:extLst>
              <a:ext uri="{FF2B5EF4-FFF2-40B4-BE49-F238E27FC236}">
                <a16:creationId xmlns:a16="http://schemas.microsoft.com/office/drawing/2014/main" id="{89141E77-4944-214E-F21D-4CB7D5DCDEB2}"/>
              </a:ext>
            </a:extLst>
          </p:cNvPr>
          <p:cNvSpPr/>
          <p:nvPr/>
        </p:nvSpPr>
        <p:spPr>
          <a:xfrm>
            <a:off x="3752558" y="5265901"/>
            <a:ext cx="701040" cy="137160"/>
          </a:xfrm>
          <a:prstGeom prst="rect">
            <a:avLst/>
          </a:prstGeom>
          <a:noFill/>
          <a:ln/>
        </p:spPr>
        <p:txBody>
          <a:bodyPr wrap="square" lIns="0" tIns="0" rIns="0" bIns="0" rtlCol="0" anchor="ctr"/>
          <a:lstStyle/>
          <a:p>
            <a:pPr algn="ctr" defTabSz="761970"/>
            <a:r>
              <a:rPr lang="en-US" sz="1333" b="1">
                <a:solidFill>
                  <a:srgbClr val="2CA36B"/>
                </a:solidFill>
                <a:latin typeface="Aptos"/>
              </a:rPr>
              <a:t>✓</a:t>
            </a:r>
            <a:endParaRPr lang="en-US" sz="1333">
              <a:solidFill>
                <a:prstClr val="black"/>
              </a:solidFill>
              <a:latin typeface="Aptos"/>
            </a:endParaRPr>
          </a:p>
        </p:txBody>
      </p:sp>
      <p:sp>
        <p:nvSpPr>
          <p:cNvPr id="214" name="Shape 96">
            <a:extLst>
              <a:ext uri="{FF2B5EF4-FFF2-40B4-BE49-F238E27FC236}">
                <a16:creationId xmlns:a16="http://schemas.microsoft.com/office/drawing/2014/main" id="{1FA3D51B-52B8-36F5-0403-1C69CD263768}"/>
              </a:ext>
            </a:extLst>
          </p:cNvPr>
          <p:cNvSpPr/>
          <p:nvPr/>
        </p:nvSpPr>
        <p:spPr>
          <a:xfrm>
            <a:off x="4636478" y="5182081"/>
            <a:ext cx="876300" cy="396240"/>
          </a:xfrm>
          <a:prstGeom prst="rect">
            <a:avLst/>
          </a:prstGeom>
          <a:solidFill>
            <a:srgbClr val="EEF5FF"/>
          </a:solidFill>
          <a:ln w="12700">
            <a:solidFill>
              <a:srgbClr val="C9D4E5"/>
            </a:solidFill>
            <a:prstDash val="solid"/>
          </a:ln>
        </p:spPr>
        <p:txBody>
          <a:bodyPr/>
          <a:lstStyle/>
          <a:p>
            <a:pPr defTabSz="761970"/>
            <a:endParaRPr lang="en-US" sz="1500">
              <a:solidFill>
                <a:prstClr val="black"/>
              </a:solidFill>
              <a:latin typeface="Aptos"/>
            </a:endParaRPr>
          </a:p>
        </p:txBody>
      </p:sp>
      <p:sp>
        <p:nvSpPr>
          <p:cNvPr id="215" name="Text 97">
            <a:extLst>
              <a:ext uri="{FF2B5EF4-FFF2-40B4-BE49-F238E27FC236}">
                <a16:creationId xmlns:a16="http://schemas.microsoft.com/office/drawing/2014/main" id="{0E5703CC-9CF9-DD1A-E119-9A6B13AD99A4}"/>
              </a:ext>
            </a:extLst>
          </p:cNvPr>
          <p:cNvSpPr/>
          <p:nvPr/>
        </p:nvSpPr>
        <p:spPr>
          <a:xfrm>
            <a:off x="4666958" y="5265901"/>
            <a:ext cx="815340" cy="137160"/>
          </a:xfrm>
          <a:prstGeom prst="rect">
            <a:avLst/>
          </a:prstGeom>
          <a:noFill/>
          <a:ln/>
        </p:spPr>
        <p:txBody>
          <a:bodyPr wrap="square" lIns="0" tIns="0" rIns="0" bIns="0" rtlCol="0" anchor="ctr"/>
          <a:lstStyle/>
          <a:p>
            <a:pPr algn="ctr" defTabSz="761970"/>
            <a:r>
              <a:rPr lang="en-US" sz="1333" b="1">
                <a:solidFill>
                  <a:srgbClr val="2CA36B"/>
                </a:solidFill>
                <a:latin typeface="Aptos"/>
              </a:rPr>
              <a:t>✓</a:t>
            </a:r>
            <a:endParaRPr lang="en-US" sz="1333">
              <a:solidFill>
                <a:prstClr val="black"/>
              </a:solidFill>
              <a:latin typeface="Aptos"/>
            </a:endParaRPr>
          </a:p>
        </p:txBody>
      </p:sp>
      <p:sp>
        <p:nvSpPr>
          <p:cNvPr id="216" name="Shape 98">
            <a:extLst>
              <a:ext uri="{FF2B5EF4-FFF2-40B4-BE49-F238E27FC236}">
                <a16:creationId xmlns:a16="http://schemas.microsoft.com/office/drawing/2014/main" id="{8A37285F-D98D-9D50-462A-A7EC040D61E6}"/>
              </a:ext>
            </a:extLst>
          </p:cNvPr>
          <p:cNvSpPr/>
          <p:nvPr/>
        </p:nvSpPr>
        <p:spPr>
          <a:xfrm>
            <a:off x="5665178" y="5182081"/>
            <a:ext cx="838200" cy="396240"/>
          </a:xfrm>
          <a:prstGeom prst="rect">
            <a:avLst/>
          </a:prstGeom>
          <a:solidFill>
            <a:srgbClr val="EEF5FF"/>
          </a:solidFill>
          <a:ln w="12700">
            <a:solidFill>
              <a:srgbClr val="C9D4E5"/>
            </a:solidFill>
            <a:prstDash val="solid"/>
          </a:ln>
        </p:spPr>
        <p:txBody>
          <a:bodyPr/>
          <a:lstStyle/>
          <a:p>
            <a:pPr defTabSz="761970"/>
            <a:endParaRPr lang="en-US" sz="1500">
              <a:solidFill>
                <a:prstClr val="black"/>
              </a:solidFill>
              <a:latin typeface="Aptos"/>
            </a:endParaRPr>
          </a:p>
        </p:txBody>
      </p:sp>
      <p:sp>
        <p:nvSpPr>
          <p:cNvPr id="217" name="Text 99">
            <a:extLst>
              <a:ext uri="{FF2B5EF4-FFF2-40B4-BE49-F238E27FC236}">
                <a16:creationId xmlns:a16="http://schemas.microsoft.com/office/drawing/2014/main" id="{0D786883-8B47-4AF1-53FF-D9A53BD0FFC5}"/>
              </a:ext>
            </a:extLst>
          </p:cNvPr>
          <p:cNvSpPr/>
          <p:nvPr/>
        </p:nvSpPr>
        <p:spPr>
          <a:xfrm>
            <a:off x="5695658" y="5265901"/>
            <a:ext cx="777240" cy="137160"/>
          </a:xfrm>
          <a:prstGeom prst="rect">
            <a:avLst/>
          </a:prstGeom>
          <a:noFill/>
          <a:ln/>
        </p:spPr>
        <p:txBody>
          <a:bodyPr wrap="square" lIns="0" tIns="0" rIns="0" bIns="0" rtlCol="0" anchor="ctr"/>
          <a:lstStyle/>
          <a:p>
            <a:pPr algn="ctr" defTabSz="761970"/>
            <a:r>
              <a:rPr lang="en-US" sz="1333" b="1">
                <a:solidFill>
                  <a:srgbClr val="1E293B"/>
                </a:solidFill>
                <a:latin typeface="Aptos"/>
              </a:rPr>
              <a:t>High</a:t>
            </a:r>
            <a:endParaRPr lang="en-US" sz="1333">
              <a:solidFill>
                <a:prstClr val="black"/>
              </a:solidFill>
              <a:latin typeface="Aptos"/>
            </a:endParaRPr>
          </a:p>
        </p:txBody>
      </p:sp>
      <p:sp>
        <p:nvSpPr>
          <p:cNvPr id="218" name="Shape 100">
            <a:extLst>
              <a:ext uri="{FF2B5EF4-FFF2-40B4-BE49-F238E27FC236}">
                <a16:creationId xmlns:a16="http://schemas.microsoft.com/office/drawing/2014/main" id="{9F4B2155-869B-B885-CDEB-080F33831B1B}"/>
              </a:ext>
            </a:extLst>
          </p:cNvPr>
          <p:cNvSpPr/>
          <p:nvPr/>
        </p:nvSpPr>
        <p:spPr>
          <a:xfrm>
            <a:off x="6770078" y="5182081"/>
            <a:ext cx="1676400" cy="396240"/>
          </a:xfrm>
          <a:prstGeom prst="rect">
            <a:avLst/>
          </a:prstGeom>
          <a:solidFill>
            <a:srgbClr val="EEF5FF"/>
          </a:solidFill>
          <a:ln w="12700">
            <a:solidFill>
              <a:srgbClr val="C9D4E5"/>
            </a:solidFill>
            <a:prstDash val="solid"/>
          </a:ln>
        </p:spPr>
        <p:txBody>
          <a:bodyPr/>
          <a:lstStyle/>
          <a:p>
            <a:pPr defTabSz="761970"/>
            <a:endParaRPr lang="en-US" sz="1500">
              <a:solidFill>
                <a:prstClr val="black"/>
              </a:solidFill>
              <a:latin typeface="Aptos"/>
            </a:endParaRPr>
          </a:p>
        </p:txBody>
      </p:sp>
      <p:sp>
        <p:nvSpPr>
          <p:cNvPr id="219" name="Text 101">
            <a:extLst>
              <a:ext uri="{FF2B5EF4-FFF2-40B4-BE49-F238E27FC236}">
                <a16:creationId xmlns:a16="http://schemas.microsoft.com/office/drawing/2014/main" id="{AF589777-F2A0-F034-0504-3ED12EDA0033}"/>
              </a:ext>
            </a:extLst>
          </p:cNvPr>
          <p:cNvSpPr/>
          <p:nvPr/>
        </p:nvSpPr>
        <p:spPr>
          <a:xfrm>
            <a:off x="6800558" y="5265901"/>
            <a:ext cx="1615440" cy="137160"/>
          </a:xfrm>
          <a:prstGeom prst="rect">
            <a:avLst/>
          </a:prstGeom>
          <a:noFill/>
          <a:ln/>
        </p:spPr>
        <p:txBody>
          <a:bodyPr wrap="square" lIns="0" tIns="0" rIns="0" bIns="0" rtlCol="0" anchor="ctr"/>
          <a:lstStyle/>
          <a:p>
            <a:pPr algn="ctr" defTabSz="761970"/>
            <a:r>
              <a:rPr lang="en-US" sz="1333" b="1">
                <a:solidFill>
                  <a:srgbClr val="2CA36B"/>
                </a:solidFill>
                <a:latin typeface="Aptos"/>
              </a:rPr>
              <a:t>✓</a:t>
            </a:r>
            <a:endParaRPr lang="en-US" sz="1333">
              <a:solidFill>
                <a:prstClr val="black"/>
              </a:solidFill>
              <a:latin typeface="Aptos"/>
            </a:endParaRPr>
          </a:p>
        </p:txBody>
      </p:sp>
      <p:sp>
        <p:nvSpPr>
          <p:cNvPr id="220" name="Shape 102">
            <a:extLst>
              <a:ext uri="{FF2B5EF4-FFF2-40B4-BE49-F238E27FC236}">
                <a16:creationId xmlns:a16="http://schemas.microsoft.com/office/drawing/2014/main" id="{6B9B4BA0-56E7-AE45-D169-64D32C047CD7}"/>
              </a:ext>
            </a:extLst>
          </p:cNvPr>
          <p:cNvSpPr/>
          <p:nvPr/>
        </p:nvSpPr>
        <p:spPr>
          <a:xfrm>
            <a:off x="8751278" y="5182081"/>
            <a:ext cx="762000" cy="396240"/>
          </a:xfrm>
          <a:prstGeom prst="rect">
            <a:avLst/>
          </a:prstGeom>
          <a:solidFill>
            <a:srgbClr val="EEF5FF"/>
          </a:solidFill>
          <a:ln w="12700">
            <a:solidFill>
              <a:srgbClr val="C9D4E5"/>
            </a:solidFill>
            <a:prstDash val="solid"/>
          </a:ln>
        </p:spPr>
        <p:txBody>
          <a:bodyPr/>
          <a:lstStyle/>
          <a:p>
            <a:pPr defTabSz="761970"/>
            <a:endParaRPr lang="en-US" sz="1500">
              <a:solidFill>
                <a:prstClr val="black"/>
              </a:solidFill>
              <a:latin typeface="Aptos"/>
            </a:endParaRPr>
          </a:p>
        </p:txBody>
      </p:sp>
      <p:sp>
        <p:nvSpPr>
          <p:cNvPr id="221" name="Text 103">
            <a:extLst>
              <a:ext uri="{FF2B5EF4-FFF2-40B4-BE49-F238E27FC236}">
                <a16:creationId xmlns:a16="http://schemas.microsoft.com/office/drawing/2014/main" id="{88626163-D695-DEA1-BAA1-041A06CA4C3A}"/>
              </a:ext>
            </a:extLst>
          </p:cNvPr>
          <p:cNvSpPr/>
          <p:nvPr/>
        </p:nvSpPr>
        <p:spPr>
          <a:xfrm>
            <a:off x="8781758" y="5265901"/>
            <a:ext cx="701040" cy="137160"/>
          </a:xfrm>
          <a:prstGeom prst="rect">
            <a:avLst/>
          </a:prstGeom>
          <a:noFill/>
          <a:ln/>
        </p:spPr>
        <p:txBody>
          <a:bodyPr wrap="square" lIns="0" tIns="0" rIns="0" bIns="0" rtlCol="0" anchor="ctr"/>
          <a:lstStyle/>
          <a:p>
            <a:pPr algn="ctr" defTabSz="761970"/>
            <a:r>
              <a:rPr lang="en-US" sz="1333" b="1">
                <a:solidFill>
                  <a:srgbClr val="2CA36B"/>
                </a:solidFill>
                <a:latin typeface="Aptos"/>
              </a:rPr>
              <a:t>✓</a:t>
            </a:r>
            <a:endParaRPr lang="en-US" sz="1333">
              <a:solidFill>
                <a:prstClr val="black"/>
              </a:solidFill>
              <a:latin typeface="Aptos"/>
            </a:endParaRPr>
          </a:p>
        </p:txBody>
      </p:sp>
      <p:sp>
        <p:nvSpPr>
          <p:cNvPr id="222" name="Text 104">
            <a:extLst>
              <a:ext uri="{FF2B5EF4-FFF2-40B4-BE49-F238E27FC236}">
                <a16:creationId xmlns:a16="http://schemas.microsoft.com/office/drawing/2014/main" id="{CA9DE2A1-0418-90C9-1F18-7FC36183FEF5}"/>
              </a:ext>
            </a:extLst>
          </p:cNvPr>
          <p:cNvSpPr/>
          <p:nvPr/>
        </p:nvSpPr>
        <p:spPr>
          <a:xfrm>
            <a:off x="1143393" y="5889778"/>
            <a:ext cx="9144000" cy="266700"/>
          </a:xfrm>
          <a:prstGeom prst="rect">
            <a:avLst/>
          </a:prstGeom>
          <a:noFill/>
          <a:ln/>
        </p:spPr>
        <p:txBody>
          <a:bodyPr wrap="square" lIns="0" tIns="0" rIns="0" bIns="0" rtlCol="0" anchor="ctr"/>
          <a:lstStyle/>
          <a:p>
            <a:pPr defTabSz="761970"/>
            <a:r>
              <a:rPr lang="en-US" sz="1667">
                <a:solidFill>
                  <a:srgbClr val="64748B"/>
                </a:solidFill>
                <a:latin typeface="Aptos"/>
              </a:rPr>
              <a:t>OCEAN deliberately trades the last ounce of cycle-level detail for full-system compatibility, scale, near-native speed, and realistic timing seen by guest software.</a:t>
            </a:r>
            <a:endParaRPr lang="en-US" sz="1667">
              <a:solidFill>
                <a:prstClr val="black"/>
              </a:solidFill>
              <a:latin typeface="Aptos"/>
            </a:endParaRPr>
          </a:p>
        </p:txBody>
      </p:sp>
    </p:spTree>
    <p:extLst>
      <p:ext uri="{BB962C8B-B14F-4D97-AF65-F5344CB8AC3E}">
        <p14:creationId xmlns:p14="http://schemas.microsoft.com/office/powerpoint/2010/main" val="4246002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5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5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5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6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6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6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6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6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6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6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6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6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6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7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7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72"/>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7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74"/>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75"/>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76"/>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77"/>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78"/>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79"/>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180"/>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81"/>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82"/>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83"/>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84"/>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86"/>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87"/>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88"/>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89"/>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90"/>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91"/>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92"/>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93"/>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194"/>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195"/>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197"/>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198"/>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199"/>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200"/>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201"/>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202"/>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203"/>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204"/>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205"/>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206"/>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207"/>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grpId="0" nodeType="clickEffect">
                                  <p:stCondLst>
                                    <p:cond delay="0"/>
                                  </p:stCondLst>
                                  <p:childTnLst>
                                    <p:set>
                                      <p:cBhvr>
                                        <p:cTn id="156" dur="1" fill="hold">
                                          <p:stCondLst>
                                            <p:cond delay="0"/>
                                          </p:stCondLst>
                                        </p:cTn>
                                        <p:tgtEl>
                                          <p:spTgt spid="208"/>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209"/>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210"/>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211"/>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212"/>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213"/>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214"/>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215"/>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216"/>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217"/>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218"/>
                                        </p:tgtEl>
                                        <p:attrNameLst>
                                          <p:attrName>style.visibility</p:attrName>
                                        </p:attrNameLst>
                                      </p:cBhvr>
                                      <p:to>
                                        <p:strVal val="visible"/>
                                      </p:to>
                                    </p:set>
                                  </p:childTnLst>
                                </p:cTn>
                              </p:par>
                              <p:par>
                                <p:cTn id="177" presetID="1" presetClass="entr" presetSubtype="0" fill="hold" grpId="0" nodeType="withEffect">
                                  <p:stCondLst>
                                    <p:cond delay="0"/>
                                  </p:stCondLst>
                                  <p:childTnLst>
                                    <p:set>
                                      <p:cBhvr>
                                        <p:cTn id="178" dur="1" fill="hold">
                                          <p:stCondLst>
                                            <p:cond delay="0"/>
                                          </p:stCondLst>
                                        </p:cTn>
                                        <p:tgtEl>
                                          <p:spTgt spid="219"/>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220"/>
                                        </p:tgtEl>
                                        <p:attrNameLst>
                                          <p:attrName>style.visibility</p:attrName>
                                        </p:attrNameLst>
                                      </p:cBhvr>
                                      <p:to>
                                        <p:strVal val="visible"/>
                                      </p:to>
                                    </p:set>
                                  </p:childTnLst>
                                </p:cTn>
                              </p:par>
                              <p:par>
                                <p:cTn id="181" presetID="1" presetClass="entr" presetSubtype="0" fill="hold" grpId="0" nodeType="withEffect">
                                  <p:stCondLst>
                                    <p:cond delay="0"/>
                                  </p:stCondLst>
                                  <p:childTnLst>
                                    <p:set>
                                      <p:cBhvr>
                                        <p:cTn id="182" dur="1" fill="hold">
                                          <p:stCondLst>
                                            <p:cond delay="0"/>
                                          </p:stCondLst>
                                        </p:cTn>
                                        <p:tgtEl>
                                          <p:spTgt spid="221"/>
                                        </p:tgtEl>
                                        <p:attrNameLst>
                                          <p:attrName>style.visibility</p:attrName>
                                        </p:attrNameLst>
                                      </p:cBhvr>
                                      <p:to>
                                        <p:strVal val="visible"/>
                                      </p:to>
                                    </p:set>
                                  </p:childTnLst>
                                </p:cTn>
                              </p:par>
                            </p:childTnLst>
                          </p:cTn>
                        </p:par>
                      </p:childTnLst>
                    </p:cTn>
                  </p:par>
                  <p:par>
                    <p:cTn id="183" fill="hold">
                      <p:stCondLst>
                        <p:cond delay="indefinite"/>
                      </p:stCondLst>
                      <p:childTnLst>
                        <p:par>
                          <p:cTn id="184" fill="hold">
                            <p:stCondLst>
                              <p:cond delay="0"/>
                            </p:stCondLst>
                            <p:childTnLst>
                              <p:par>
                                <p:cTn id="185" presetID="1" presetClass="entr" presetSubtype="0" fill="hold" grpId="0" nodeType="clickEffect">
                                  <p:stCondLst>
                                    <p:cond delay="0"/>
                                  </p:stCondLst>
                                  <p:childTnLst>
                                    <p:set>
                                      <p:cBhvr>
                                        <p:cTn id="186" dur="1" fill="hold">
                                          <p:stCondLst>
                                            <p:cond delay="0"/>
                                          </p:stCondLst>
                                        </p:cTn>
                                        <p:tgtEl>
                                          <p:spTgt spid="2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B664A-DB53-5861-56E4-D5A0F7FFF1B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DE0E17-03E3-923D-C355-9DEB74EE992F}"/>
              </a:ext>
            </a:extLst>
          </p:cNvPr>
          <p:cNvSpPr>
            <a:spLocks noGrp="1"/>
          </p:cNvSpPr>
          <p:nvPr>
            <p:ph type="sldNum" sz="quarter" idx="12"/>
          </p:nvPr>
        </p:nvSpPr>
        <p:spPr/>
        <p:txBody>
          <a:bodyPr/>
          <a:lstStyle/>
          <a:p>
            <a:fld id="{FE7A4BB3-E848-5A44-82DF-322201952CD8}" type="slidenum">
              <a:rPr lang="en-US" smtClean="0"/>
              <a:pPr/>
              <a:t>3</a:t>
            </a:fld>
            <a:endParaRPr lang="en-US"/>
          </a:p>
        </p:txBody>
      </p:sp>
      <p:sp>
        <p:nvSpPr>
          <p:cNvPr id="4" name="Title 3">
            <a:extLst>
              <a:ext uri="{FF2B5EF4-FFF2-40B4-BE49-F238E27FC236}">
                <a16:creationId xmlns:a16="http://schemas.microsoft.com/office/drawing/2014/main" id="{83B5E0FF-0E1F-B8C0-3527-B6929296C97A}"/>
              </a:ext>
            </a:extLst>
          </p:cNvPr>
          <p:cNvSpPr>
            <a:spLocks noGrp="1"/>
          </p:cNvSpPr>
          <p:nvPr>
            <p:ph type="title"/>
          </p:nvPr>
        </p:nvSpPr>
        <p:spPr/>
        <p:txBody>
          <a:bodyPr/>
          <a:lstStyle/>
          <a:p>
            <a:r>
              <a:rPr lang="en-US"/>
              <a:t>Schedule</a:t>
            </a:r>
          </a:p>
        </p:txBody>
      </p:sp>
      <p:sp>
        <p:nvSpPr>
          <p:cNvPr id="3" name="Text 5">
            <a:extLst>
              <a:ext uri="{FF2B5EF4-FFF2-40B4-BE49-F238E27FC236}">
                <a16:creationId xmlns:a16="http://schemas.microsoft.com/office/drawing/2014/main" id="{BA95ECC0-FD3A-5B26-80AE-D21F504BC60D}"/>
              </a:ext>
            </a:extLst>
          </p:cNvPr>
          <p:cNvSpPr/>
          <p:nvPr/>
        </p:nvSpPr>
        <p:spPr>
          <a:xfrm>
            <a:off x="1244357" y="1057088"/>
            <a:ext cx="9423643" cy="3981211"/>
          </a:xfrm>
          <a:prstGeom prst="rect">
            <a:avLst/>
          </a:prstGeom>
          <a:noFill/>
          <a:ln/>
        </p:spPr>
        <p:txBody>
          <a:bodyPr wrap="square" lIns="0" tIns="0" rIns="0" bIns="0" rtlCol="0" anchor="ctr"/>
          <a:lstStyle/>
          <a:p>
            <a:pPr marL="285739" indent="-285739">
              <a:lnSpc>
                <a:spcPct val="150000"/>
              </a:lnSpc>
              <a:buFont typeface="Arial" panose="020B0604020202020204" pitchFamily="34" charset="0"/>
              <a:buChar char="•"/>
            </a:pPr>
            <a:r>
              <a:rPr lang="en-US" sz="2000"/>
              <a:t>1) Opening remarks (20 mins; 1:30-1:50pm) </a:t>
            </a:r>
          </a:p>
          <a:p>
            <a:pPr marL="285739" indent="-285739">
              <a:lnSpc>
                <a:spcPct val="150000"/>
              </a:lnSpc>
              <a:buFont typeface="Arial" panose="020B0604020202020204" pitchFamily="34" charset="0"/>
              <a:buChar char="•"/>
            </a:pPr>
            <a:r>
              <a:rPr lang="en-US" sz="2000"/>
              <a:t>2) Introduction to CXL basics and the OCEAN emulation platform including demos (70 mins; 1:50-3pm)</a:t>
            </a:r>
          </a:p>
          <a:p>
            <a:pPr marL="285739" indent="-285739">
              <a:lnSpc>
                <a:spcPct val="150000"/>
              </a:lnSpc>
              <a:buFont typeface="Arial" panose="020B0604020202020204" pitchFamily="34" charset="0"/>
              <a:buChar char="•"/>
            </a:pPr>
            <a:r>
              <a:rPr lang="en-US" sz="2000"/>
              <a:t>3) Coffee breaks (30 mins; 3-3:30pm)</a:t>
            </a:r>
          </a:p>
          <a:p>
            <a:pPr marL="285739" indent="-285739">
              <a:lnSpc>
                <a:spcPct val="150000"/>
              </a:lnSpc>
              <a:buFont typeface="Arial" panose="020B0604020202020204" pitchFamily="34" charset="0"/>
              <a:buChar char="•"/>
            </a:pPr>
            <a:r>
              <a:rPr lang="en-US" sz="2000"/>
              <a:t>4) Hands-on sessions and Q&amp;A (80 mins; 3:30-4:50pm)</a:t>
            </a:r>
          </a:p>
          <a:p>
            <a:pPr marL="285739" indent="-285739">
              <a:lnSpc>
                <a:spcPct val="150000"/>
              </a:lnSpc>
              <a:buFont typeface="Arial" panose="020B0604020202020204" pitchFamily="34" charset="0"/>
              <a:buChar char="•"/>
            </a:pPr>
            <a:r>
              <a:rPr lang="en-US" sz="2000"/>
              <a:t>5) Closing (10 mins; 4:50-5pm)</a:t>
            </a:r>
          </a:p>
        </p:txBody>
      </p:sp>
    </p:spTree>
    <p:extLst>
      <p:ext uri="{BB962C8B-B14F-4D97-AF65-F5344CB8AC3E}">
        <p14:creationId xmlns:p14="http://schemas.microsoft.com/office/powerpoint/2010/main" val="2796619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3F4FE-2B19-150A-7436-E3DD241A464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FBAC20F-9C67-7BEE-EE5A-7A920DF84404}"/>
              </a:ext>
            </a:extLst>
          </p:cNvPr>
          <p:cNvSpPr>
            <a:spLocks noGrp="1"/>
          </p:cNvSpPr>
          <p:nvPr>
            <p:ph type="title"/>
          </p:nvPr>
        </p:nvSpPr>
        <p:spPr/>
        <p:txBody>
          <a:bodyPr/>
          <a:lstStyle/>
          <a:p>
            <a:r>
              <a:rPr lang="en-US">
                <a:solidFill>
                  <a:srgbClr val="1E293B"/>
                </a:solidFill>
                <a:latin typeface="Aptos Display"/>
                <a:ea typeface="Aptos Display" pitchFamily="34" charset="-122"/>
                <a:cs typeface="Aptos Display" pitchFamily="34" charset="-120"/>
              </a:rPr>
              <a:t>OCEAN at a glance</a:t>
            </a:r>
          </a:p>
        </p:txBody>
      </p:sp>
      <p:sp>
        <p:nvSpPr>
          <p:cNvPr id="15" name="Text 2">
            <a:extLst>
              <a:ext uri="{FF2B5EF4-FFF2-40B4-BE49-F238E27FC236}">
                <a16:creationId xmlns:a16="http://schemas.microsoft.com/office/drawing/2014/main" id="{0BF12FB2-4921-9474-4847-45A70BBCC333}"/>
              </a:ext>
            </a:extLst>
          </p:cNvPr>
          <p:cNvSpPr/>
          <p:nvPr/>
        </p:nvSpPr>
        <p:spPr>
          <a:xfrm>
            <a:off x="10517256" y="228599"/>
            <a:ext cx="1333500" cy="213360"/>
          </a:xfrm>
          <a:prstGeom prst="rect">
            <a:avLst/>
          </a:prstGeom>
          <a:solidFill>
            <a:srgbClr val="EAF2FF"/>
          </a:solidFill>
          <a:ln>
            <a:solidFill>
              <a:srgbClr val="1F5FBF"/>
            </a:solidFill>
          </a:ln>
        </p:spPr>
        <p:txBody>
          <a:bodyPr wrap="square" lIns="0" tIns="0" rIns="0" bIns="0" rtlCol="0" anchor="ctr"/>
          <a:lstStyle/>
          <a:p>
            <a:pPr algn="ctr"/>
            <a:r>
              <a:rPr lang="en-US" sz="833" b="1">
                <a:solidFill>
                  <a:srgbClr val="1F5FBF"/>
                </a:solidFill>
              </a:rPr>
              <a:t>OVERVIEW</a:t>
            </a:r>
          </a:p>
        </p:txBody>
      </p:sp>
      <p:sp>
        <p:nvSpPr>
          <p:cNvPr id="65" name="Slide Number Placeholder 1">
            <a:extLst>
              <a:ext uri="{FF2B5EF4-FFF2-40B4-BE49-F238E27FC236}">
                <a16:creationId xmlns:a16="http://schemas.microsoft.com/office/drawing/2014/main" id="{AAA64FA0-2F1F-964C-7883-FA6BD99B63CA}"/>
              </a:ext>
            </a:extLst>
          </p:cNvPr>
          <p:cNvSpPr>
            <a:spLocks noGrp="1"/>
          </p:cNvSpPr>
          <p:nvPr>
            <p:ph type="sldNum" sz="quarter" idx="12"/>
          </p:nvPr>
        </p:nvSpPr>
        <p:spPr>
          <a:xfrm>
            <a:off x="11661914" y="6477000"/>
            <a:ext cx="377686" cy="381000"/>
          </a:xfrm>
        </p:spPr>
        <p:txBody>
          <a:bodyPr/>
          <a:lstStyle/>
          <a:p>
            <a:fld id="{FE7A4BB3-E848-5A44-82DF-322201952CD8}" type="slidenum">
              <a:rPr lang="en-US" smtClean="0"/>
              <a:pPr/>
              <a:t>30</a:t>
            </a:fld>
            <a:endParaRPr lang="en-US"/>
          </a:p>
        </p:txBody>
      </p:sp>
      <p:sp>
        <p:nvSpPr>
          <p:cNvPr id="37" name="Text 5">
            <a:extLst>
              <a:ext uri="{FF2B5EF4-FFF2-40B4-BE49-F238E27FC236}">
                <a16:creationId xmlns:a16="http://schemas.microsoft.com/office/drawing/2014/main" id="{139B024A-02A3-1764-B2FB-773B07FBFBA6}"/>
              </a:ext>
            </a:extLst>
          </p:cNvPr>
          <p:cNvSpPr/>
          <p:nvPr/>
        </p:nvSpPr>
        <p:spPr>
          <a:xfrm>
            <a:off x="1209779" y="1935480"/>
            <a:ext cx="4766733" cy="816304"/>
          </a:xfrm>
          <a:prstGeom prst="rect">
            <a:avLst/>
          </a:prstGeom>
          <a:noFill/>
          <a:ln/>
        </p:spPr>
        <p:txBody>
          <a:bodyPr wrap="square" lIns="0" tIns="0" rIns="0" bIns="0" rtlCol="0" anchor="ctr"/>
          <a:lstStyle/>
          <a:p>
            <a:pPr defTabSz="761970"/>
            <a:r>
              <a:rPr lang="en-US" b="1">
                <a:solidFill>
                  <a:srgbClr val="0B1F33"/>
                </a:solidFill>
                <a:latin typeface="Aptos"/>
              </a:rPr>
              <a:t>A full-system, open-source, CXL 3.0 emulation platform that makes multi-host memory pooling, coherence, dynamic capacity, and topology-aware timing visible to unmodified software.</a:t>
            </a:r>
            <a:endParaRPr lang="en-US">
              <a:solidFill>
                <a:prstClr val="black"/>
              </a:solidFill>
              <a:latin typeface="Aptos"/>
            </a:endParaRPr>
          </a:p>
        </p:txBody>
      </p:sp>
      <p:sp>
        <p:nvSpPr>
          <p:cNvPr id="38" name="Shape 6">
            <a:extLst>
              <a:ext uri="{FF2B5EF4-FFF2-40B4-BE49-F238E27FC236}">
                <a16:creationId xmlns:a16="http://schemas.microsoft.com/office/drawing/2014/main" id="{001DD9C8-EC17-C3AB-D88C-6820C35F9D7E}"/>
              </a:ext>
            </a:extLst>
          </p:cNvPr>
          <p:cNvSpPr/>
          <p:nvPr/>
        </p:nvSpPr>
        <p:spPr>
          <a:xfrm>
            <a:off x="1211384" y="3288492"/>
            <a:ext cx="83820" cy="83820"/>
          </a:xfrm>
          <a:prstGeom prst="ellipse">
            <a:avLst/>
          </a:prstGeom>
          <a:solidFill>
            <a:srgbClr val="1F5FBF"/>
          </a:solidFill>
          <a:ln w="12700">
            <a:solidFill>
              <a:srgbClr val="1F5FBF"/>
            </a:solidFill>
            <a:prstDash val="solid"/>
          </a:ln>
        </p:spPr>
        <p:txBody>
          <a:bodyPr/>
          <a:lstStyle/>
          <a:p>
            <a:pPr defTabSz="761970"/>
            <a:endParaRPr lang="en-US" sz="1500">
              <a:solidFill>
                <a:prstClr val="black"/>
              </a:solidFill>
              <a:latin typeface="Aptos"/>
            </a:endParaRPr>
          </a:p>
        </p:txBody>
      </p:sp>
      <p:sp>
        <p:nvSpPr>
          <p:cNvPr id="39" name="Text 7">
            <a:extLst>
              <a:ext uri="{FF2B5EF4-FFF2-40B4-BE49-F238E27FC236}">
                <a16:creationId xmlns:a16="http://schemas.microsoft.com/office/drawing/2014/main" id="{8167A35D-9A72-67C7-C05E-56C5EF506380}"/>
              </a:ext>
            </a:extLst>
          </p:cNvPr>
          <p:cNvSpPr/>
          <p:nvPr/>
        </p:nvSpPr>
        <p:spPr>
          <a:xfrm>
            <a:off x="1363784" y="3235152"/>
            <a:ext cx="4191000" cy="320040"/>
          </a:xfrm>
          <a:prstGeom prst="rect">
            <a:avLst/>
          </a:prstGeom>
          <a:noFill/>
          <a:ln/>
        </p:spPr>
        <p:txBody>
          <a:bodyPr wrap="square" lIns="0" tIns="0" rIns="0" bIns="0" rtlCol="0" anchor="ctr"/>
          <a:lstStyle/>
          <a:p>
            <a:pPr defTabSz="761970"/>
            <a:r>
              <a:rPr lang="en-US" sz="1600">
                <a:solidFill>
                  <a:srgbClr val="1E293B"/>
                </a:solidFill>
                <a:latin typeface="Aptos"/>
              </a:rPr>
              <a:t>Built on QEMU + Linux kernel support + custom memory server logic</a:t>
            </a:r>
            <a:endParaRPr lang="en-US" sz="1600">
              <a:solidFill>
                <a:prstClr val="black"/>
              </a:solidFill>
              <a:latin typeface="Aptos"/>
            </a:endParaRPr>
          </a:p>
        </p:txBody>
      </p:sp>
      <p:sp>
        <p:nvSpPr>
          <p:cNvPr id="40" name="Shape 8">
            <a:extLst>
              <a:ext uri="{FF2B5EF4-FFF2-40B4-BE49-F238E27FC236}">
                <a16:creationId xmlns:a16="http://schemas.microsoft.com/office/drawing/2014/main" id="{D9DC4B7F-7319-A66A-A55F-EF3726D88EF3}"/>
              </a:ext>
            </a:extLst>
          </p:cNvPr>
          <p:cNvSpPr/>
          <p:nvPr/>
        </p:nvSpPr>
        <p:spPr>
          <a:xfrm>
            <a:off x="1211384" y="3866495"/>
            <a:ext cx="83820" cy="83820"/>
          </a:xfrm>
          <a:prstGeom prst="ellipse">
            <a:avLst/>
          </a:prstGeom>
          <a:solidFill>
            <a:srgbClr val="1F5FBF"/>
          </a:solidFill>
          <a:ln w="12700">
            <a:solidFill>
              <a:srgbClr val="1F5FBF"/>
            </a:solidFill>
            <a:prstDash val="solid"/>
          </a:ln>
        </p:spPr>
        <p:txBody>
          <a:bodyPr/>
          <a:lstStyle/>
          <a:p>
            <a:pPr defTabSz="761970"/>
            <a:endParaRPr lang="en-US" sz="1500">
              <a:solidFill>
                <a:prstClr val="black"/>
              </a:solidFill>
              <a:latin typeface="Aptos"/>
            </a:endParaRPr>
          </a:p>
        </p:txBody>
      </p:sp>
      <p:sp>
        <p:nvSpPr>
          <p:cNvPr id="41" name="Text 9">
            <a:extLst>
              <a:ext uri="{FF2B5EF4-FFF2-40B4-BE49-F238E27FC236}">
                <a16:creationId xmlns:a16="http://schemas.microsoft.com/office/drawing/2014/main" id="{381211BD-DC29-1A11-6675-9E1CBB29CB1A}"/>
              </a:ext>
            </a:extLst>
          </p:cNvPr>
          <p:cNvSpPr/>
          <p:nvPr/>
        </p:nvSpPr>
        <p:spPr>
          <a:xfrm>
            <a:off x="1363784" y="3813155"/>
            <a:ext cx="4191000" cy="320040"/>
          </a:xfrm>
          <a:prstGeom prst="rect">
            <a:avLst/>
          </a:prstGeom>
          <a:noFill/>
          <a:ln/>
        </p:spPr>
        <p:txBody>
          <a:bodyPr wrap="square" lIns="0" tIns="0" rIns="0" bIns="0" rtlCol="0" anchor="ctr"/>
          <a:lstStyle/>
          <a:p>
            <a:pPr defTabSz="761970"/>
            <a:r>
              <a:rPr lang="en-US" sz="1600">
                <a:solidFill>
                  <a:srgbClr val="1E293B"/>
                </a:solidFill>
                <a:latin typeface="Aptos"/>
              </a:rPr>
              <a:t>Supports multi hosts, 32 HDM decoders, and 256 virtual switch ports</a:t>
            </a:r>
            <a:endParaRPr lang="en-US" sz="1600">
              <a:solidFill>
                <a:prstClr val="black"/>
              </a:solidFill>
              <a:latin typeface="Aptos"/>
            </a:endParaRPr>
          </a:p>
        </p:txBody>
      </p:sp>
      <p:sp>
        <p:nvSpPr>
          <p:cNvPr id="42" name="Shape 10">
            <a:extLst>
              <a:ext uri="{FF2B5EF4-FFF2-40B4-BE49-F238E27FC236}">
                <a16:creationId xmlns:a16="http://schemas.microsoft.com/office/drawing/2014/main" id="{9BA4BF27-71F1-DF13-3E64-DC369C3DADD9}"/>
              </a:ext>
            </a:extLst>
          </p:cNvPr>
          <p:cNvSpPr/>
          <p:nvPr/>
        </p:nvSpPr>
        <p:spPr>
          <a:xfrm>
            <a:off x="1211384" y="4401767"/>
            <a:ext cx="83820" cy="83820"/>
          </a:xfrm>
          <a:prstGeom prst="ellipse">
            <a:avLst/>
          </a:prstGeom>
          <a:solidFill>
            <a:srgbClr val="1F5FBF"/>
          </a:solidFill>
          <a:ln w="12700">
            <a:solidFill>
              <a:srgbClr val="1F5FBF"/>
            </a:solidFill>
            <a:prstDash val="solid"/>
          </a:ln>
        </p:spPr>
        <p:txBody>
          <a:bodyPr/>
          <a:lstStyle/>
          <a:p>
            <a:pPr defTabSz="761970"/>
            <a:endParaRPr lang="en-US" sz="1500">
              <a:solidFill>
                <a:prstClr val="black"/>
              </a:solidFill>
              <a:latin typeface="Aptos"/>
            </a:endParaRPr>
          </a:p>
        </p:txBody>
      </p:sp>
      <p:sp>
        <p:nvSpPr>
          <p:cNvPr id="43" name="Text 11">
            <a:extLst>
              <a:ext uri="{FF2B5EF4-FFF2-40B4-BE49-F238E27FC236}">
                <a16:creationId xmlns:a16="http://schemas.microsoft.com/office/drawing/2014/main" id="{099D940E-5BBE-D422-C3C2-F14D19146DCB}"/>
              </a:ext>
            </a:extLst>
          </p:cNvPr>
          <p:cNvSpPr/>
          <p:nvPr/>
        </p:nvSpPr>
        <p:spPr>
          <a:xfrm>
            <a:off x="1363784" y="4398277"/>
            <a:ext cx="4191000" cy="320040"/>
          </a:xfrm>
          <a:prstGeom prst="rect">
            <a:avLst/>
          </a:prstGeom>
          <a:noFill/>
          <a:ln/>
        </p:spPr>
        <p:txBody>
          <a:bodyPr wrap="square" lIns="0" tIns="0" rIns="0" bIns="0" rtlCol="0" anchor="ctr"/>
          <a:lstStyle/>
          <a:p>
            <a:pPr defTabSz="761970"/>
            <a:r>
              <a:rPr lang="en-US" sz="1600">
                <a:solidFill>
                  <a:srgbClr val="1E293B"/>
                </a:solidFill>
                <a:latin typeface="Aptos"/>
              </a:rPr>
              <a:t>Validated against real hardware and used for database + HPC case studies</a:t>
            </a:r>
            <a:endParaRPr lang="en-US" sz="1600">
              <a:solidFill>
                <a:prstClr val="black"/>
              </a:solidFill>
              <a:latin typeface="Aptos"/>
            </a:endParaRPr>
          </a:p>
        </p:txBody>
      </p:sp>
      <p:sp>
        <p:nvSpPr>
          <p:cNvPr id="44" name="Shape 12">
            <a:extLst>
              <a:ext uri="{FF2B5EF4-FFF2-40B4-BE49-F238E27FC236}">
                <a16:creationId xmlns:a16="http://schemas.microsoft.com/office/drawing/2014/main" id="{BFBFF798-BDFE-5A78-FBC2-72469DD6FFE4}"/>
              </a:ext>
            </a:extLst>
          </p:cNvPr>
          <p:cNvSpPr/>
          <p:nvPr/>
        </p:nvSpPr>
        <p:spPr>
          <a:xfrm>
            <a:off x="7690877" y="1917675"/>
            <a:ext cx="1866900" cy="426720"/>
          </a:xfrm>
          <a:prstGeom prst="roundRect">
            <a:avLst/>
          </a:prstGeom>
          <a:solidFill>
            <a:srgbClr val="1F5FBF"/>
          </a:solidFill>
          <a:ln w="12700">
            <a:solidFill>
              <a:srgbClr val="1F5FBF"/>
            </a:solidFill>
            <a:prstDash val="solid"/>
          </a:ln>
        </p:spPr>
        <p:txBody>
          <a:bodyPr/>
          <a:lstStyle/>
          <a:p>
            <a:pPr defTabSz="761970"/>
            <a:endParaRPr lang="en-US" sz="1500">
              <a:solidFill>
                <a:prstClr val="black"/>
              </a:solidFill>
              <a:latin typeface="Aptos"/>
            </a:endParaRPr>
          </a:p>
        </p:txBody>
      </p:sp>
      <p:sp>
        <p:nvSpPr>
          <p:cNvPr id="45" name="Text 13">
            <a:extLst>
              <a:ext uri="{FF2B5EF4-FFF2-40B4-BE49-F238E27FC236}">
                <a16:creationId xmlns:a16="http://schemas.microsoft.com/office/drawing/2014/main" id="{86520C2D-02B7-D8CA-4763-B7F11973BCBB}"/>
              </a:ext>
            </a:extLst>
          </p:cNvPr>
          <p:cNvSpPr/>
          <p:nvPr/>
        </p:nvSpPr>
        <p:spPr>
          <a:xfrm>
            <a:off x="7751837" y="1978635"/>
            <a:ext cx="1744980" cy="304800"/>
          </a:xfrm>
          <a:prstGeom prst="rect">
            <a:avLst/>
          </a:prstGeom>
          <a:noFill/>
          <a:ln/>
        </p:spPr>
        <p:txBody>
          <a:bodyPr wrap="square" lIns="0" tIns="0" rIns="0" bIns="0" rtlCol="0" anchor="ctr"/>
          <a:lstStyle/>
          <a:p>
            <a:pPr algn="ctr" defTabSz="761970"/>
            <a:r>
              <a:rPr lang="en-US" sz="1667" b="1">
                <a:solidFill>
                  <a:srgbClr val="FFFFFF"/>
                </a:solidFill>
                <a:latin typeface="Aptos"/>
              </a:rPr>
              <a:t>fabric manager</a:t>
            </a:r>
            <a:endParaRPr lang="en-US" sz="1667">
              <a:solidFill>
                <a:prstClr val="black"/>
              </a:solidFill>
              <a:latin typeface="Aptos"/>
            </a:endParaRPr>
          </a:p>
        </p:txBody>
      </p:sp>
      <p:sp>
        <p:nvSpPr>
          <p:cNvPr id="46" name="Shape 14">
            <a:extLst>
              <a:ext uri="{FF2B5EF4-FFF2-40B4-BE49-F238E27FC236}">
                <a16:creationId xmlns:a16="http://schemas.microsoft.com/office/drawing/2014/main" id="{AC8C712A-B2CC-36FC-B1C3-F8E2EB224B26}"/>
              </a:ext>
            </a:extLst>
          </p:cNvPr>
          <p:cNvSpPr/>
          <p:nvPr/>
        </p:nvSpPr>
        <p:spPr>
          <a:xfrm>
            <a:off x="7919477" y="2908275"/>
            <a:ext cx="1409700" cy="426720"/>
          </a:xfrm>
          <a:prstGeom prst="roundRect">
            <a:avLst/>
          </a:prstGeom>
          <a:solidFill>
            <a:srgbClr val="7C5CE0"/>
          </a:solidFill>
          <a:ln w="12700">
            <a:solidFill>
              <a:srgbClr val="7C5CE0"/>
            </a:solidFill>
            <a:prstDash val="solid"/>
          </a:ln>
        </p:spPr>
        <p:txBody>
          <a:bodyPr/>
          <a:lstStyle/>
          <a:p>
            <a:pPr defTabSz="761970"/>
            <a:endParaRPr lang="en-US" sz="1500">
              <a:solidFill>
                <a:prstClr val="black"/>
              </a:solidFill>
              <a:latin typeface="Aptos"/>
            </a:endParaRPr>
          </a:p>
        </p:txBody>
      </p:sp>
      <p:sp>
        <p:nvSpPr>
          <p:cNvPr id="47" name="Text 15">
            <a:extLst>
              <a:ext uri="{FF2B5EF4-FFF2-40B4-BE49-F238E27FC236}">
                <a16:creationId xmlns:a16="http://schemas.microsoft.com/office/drawing/2014/main" id="{9B74476B-DBF5-C07A-239E-CDE5D6D72915}"/>
              </a:ext>
            </a:extLst>
          </p:cNvPr>
          <p:cNvSpPr/>
          <p:nvPr/>
        </p:nvSpPr>
        <p:spPr>
          <a:xfrm>
            <a:off x="7980437" y="2969235"/>
            <a:ext cx="1287780" cy="304800"/>
          </a:xfrm>
          <a:prstGeom prst="rect">
            <a:avLst/>
          </a:prstGeom>
          <a:noFill/>
          <a:ln/>
        </p:spPr>
        <p:txBody>
          <a:bodyPr wrap="square" lIns="0" tIns="0" rIns="0" bIns="0" rtlCol="0" anchor="ctr"/>
          <a:lstStyle/>
          <a:p>
            <a:pPr algn="ctr" defTabSz="761970"/>
            <a:r>
              <a:rPr lang="en-US" sz="1667" b="1">
                <a:solidFill>
                  <a:srgbClr val="FFFFFF"/>
                </a:solidFill>
                <a:latin typeface="Aptos"/>
              </a:rPr>
              <a:t>switch</a:t>
            </a:r>
            <a:endParaRPr lang="en-US" sz="1667">
              <a:solidFill>
                <a:prstClr val="black"/>
              </a:solidFill>
              <a:latin typeface="Aptos"/>
            </a:endParaRPr>
          </a:p>
        </p:txBody>
      </p:sp>
      <p:sp>
        <p:nvSpPr>
          <p:cNvPr id="48" name="Shape 16">
            <a:extLst>
              <a:ext uri="{FF2B5EF4-FFF2-40B4-BE49-F238E27FC236}">
                <a16:creationId xmlns:a16="http://schemas.microsoft.com/office/drawing/2014/main" id="{CF260EA3-FC80-91D5-1139-C50ED0E65B0C}"/>
              </a:ext>
            </a:extLst>
          </p:cNvPr>
          <p:cNvSpPr/>
          <p:nvPr/>
        </p:nvSpPr>
        <p:spPr>
          <a:xfrm>
            <a:off x="6928877" y="4584675"/>
            <a:ext cx="723900" cy="320040"/>
          </a:xfrm>
          <a:prstGeom prst="roundRect">
            <a:avLst/>
          </a:prstGeom>
          <a:solidFill>
            <a:srgbClr val="23A6D5"/>
          </a:solidFill>
          <a:ln w="12700">
            <a:solidFill>
              <a:srgbClr val="23A6D5"/>
            </a:solidFill>
            <a:prstDash val="solid"/>
          </a:ln>
        </p:spPr>
        <p:txBody>
          <a:bodyPr/>
          <a:lstStyle/>
          <a:p>
            <a:pPr defTabSz="761970"/>
            <a:endParaRPr lang="en-US" sz="1500">
              <a:solidFill>
                <a:prstClr val="black"/>
              </a:solidFill>
              <a:latin typeface="Aptos"/>
            </a:endParaRPr>
          </a:p>
        </p:txBody>
      </p:sp>
      <p:sp>
        <p:nvSpPr>
          <p:cNvPr id="49" name="Text 17">
            <a:extLst>
              <a:ext uri="{FF2B5EF4-FFF2-40B4-BE49-F238E27FC236}">
                <a16:creationId xmlns:a16="http://schemas.microsoft.com/office/drawing/2014/main" id="{41332260-A07B-129D-25B7-954432513FAE}"/>
              </a:ext>
            </a:extLst>
          </p:cNvPr>
          <p:cNvSpPr/>
          <p:nvPr/>
        </p:nvSpPr>
        <p:spPr>
          <a:xfrm>
            <a:off x="6989837" y="4645635"/>
            <a:ext cx="601980" cy="198120"/>
          </a:xfrm>
          <a:prstGeom prst="rect">
            <a:avLst/>
          </a:prstGeom>
          <a:noFill/>
          <a:ln/>
        </p:spPr>
        <p:txBody>
          <a:bodyPr wrap="square" lIns="0" tIns="0" rIns="0" bIns="0" rtlCol="0" anchor="ctr"/>
          <a:lstStyle/>
          <a:p>
            <a:pPr algn="ctr" defTabSz="761970"/>
            <a:r>
              <a:rPr lang="en-US" sz="1167" b="1">
                <a:solidFill>
                  <a:srgbClr val="FFFFFF"/>
                </a:solidFill>
                <a:latin typeface="Aptos"/>
              </a:rPr>
              <a:t>host</a:t>
            </a:r>
            <a:endParaRPr lang="en-US" sz="1167">
              <a:solidFill>
                <a:prstClr val="black"/>
              </a:solidFill>
              <a:latin typeface="Aptos"/>
            </a:endParaRPr>
          </a:p>
        </p:txBody>
      </p:sp>
      <p:sp>
        <p:nvSpPr>
          <p:cNvPr id="50" name="Shape 18">
            <a:extLst>
              <a:ext uri="{FF2B5EF4-FFF2-40B4-BE49-F238E27FC236}">
                <a16:creationId xmlns:a16="http://schemas.microsoft.com/office/drawing/2014/main" id="{08822A2A-91A5-6143-FB5E-D4495A2D4EB0}"/>
              </a:ext>
            </a:extLst>
          </p:cNvPr>
          <p:cNvSpPr/>
          <p:nvPr/>
        </p:nvSpPr>
        <p:spPr>
          <a:xfrm>
            <a:off x="7805177" y="4584675"/>
            <a:ext cx="723900" cy="320040"/>
          </a:xfrm>
          <a:prstGeom prst="roundRect">
            <a:avLst/>
          </a:prstGeom>
          <a:solidFill>
            <a:srgbClr val="23A6D5"/>
          </a:solidFill>
          <a:ln w="12700">
            <a:solidFill>
              <a:srgbClr val="23A6D5"/>
            </a:solidFill>
            <a:prstDash val="solid"/>
          </a:ln>
        </p:spPr>
        <p:txBody>
          <a:bodyPr/>
          <a:lstStyle/>
          <a:p>
            <a:pPr defTabSz="761970"/>
            <a:endParaRPr lang="en-US" sz="1500">
              <a:solidFill>
                <a:prstClr val="black"/>
              </a:solidFill>
              <a:latin typeface="Aptos"/>
            </a:endParaRPr>
          </a:p>
        </p:txBody>
      </p:sp>
      <p:sp>
        <p:nvSpPr>
          <p:cNvPr id="51" name="Text 19">
            <a:extLst>
              <a:ext uri="{FF2B5EF4-FFF2-40B4-BE49-F238E27FC236}">
                <a16:creationId xmlns:a16="http://schemas.microsoft.com/office/drawing/2014/main" id="{EC446044-164D-FF13-2096-30DB5D814B69}"/>
              </a:ext>
            </a:extLst>
          </p:cNvPr>
          <p:cNvSpPr/>
          <p:nvPr/>
        </p:nvSpPr>
        <p:spPr>
          <a:xfrm>
            <a:off x="7866137" y="4645635"/>
            <a:ext cx="601980" cy="198120"/>
          </a:xfrm>
          <a:prstGeom prst="rect">
            <a:avLst/>
          </a:prstGeom>
          <a:noFill/>
          <a:ln/>
        </p:spPr>
        <p:txBody>
          <a:bodyPr wrap="square" lIns="0" tIns="0" rIns="0" bIns="0" rtlCol="0" anchor="ctr"/>
          <a:lstStyle/>
          <a:p>
            <a:pPr algn="ctr" defTabSz="761970"/>
            <a:r>
              <a:rPr lang="en-US" sz="1167" b="1">
                <a:solidFill>
                  <a:srgbClr val="FFFFFF"/>
                </a:solidFill>
                <a:latin typeface="Aptos"/>
              </a:rPr>
              <a:t>host</a:t>
            </a:r>
            <a:endParaRPr lang="en-US" sz="1167">
              <a:solidFill>
                <a:prstClr val="black"/>
              </a:solidFill>
              <a:latin typeface="Aptos"/>
            </a:endParaRPr>
          </a:p>
        </p:txBody>
      </p:sp>
      <p:sp>
        <p:nvSpPr>
          <p:cNvPr id="52" name="Shape 20">
            <a:extLst>
              <a:ext uri="{FF2B5EF4-FFF2-40B4-BE49-F238E27FC236}">
                <a16:creationId xmlns:a16="http://schemas.microsoft.com/office/drawing/2014/main" id="{879B21A6-21F1-CBA6-49B3-8F727824A0BF}"/>
              </a:ext>
            </a:extLst>
          </p:cNvPr>
          <p:cNvSpPr/>
          <p:nvPr/>
        </p:nvSpPr>
        <p:spPr>
          <a:xfrm>
            <a:off x="8681477" y="4584675"/>
            <a:ext cx="723900" cy="320040"/>
          </a:xfrm>
          <a:prstGeom prst="roundRect">
            <a:avLst/>
          </a:prstGeom>
          <a:solidFill>
            <a:srgbClr val="00B0F0"/>
          </a:solidFill>
          <a:ln w="12700">
            <a:solidFill>
              <a:srgbClr val="2C9C91"/>
            </a:solidFill>
            <a:prstDash val="solid"/>
          </a:ln>
        </p:spPr>
        <p:txBody>
          <a:bodyPr/>
          <a:lstStyle/>
          <a:p>
            <a:pPr defTabSz="761970"/>
            <a:endParaRPr lang="en-US" sz="1500">
              <a:solidFill>
                <a:prstClr val="black"/>
              </a:solidFill>
              <a:latin typeface="Aptos"/>
            </a:endParaRPr>
          </a:p>
        </p:txBody>
      </p:sp>
      <p:sp>
        <p:nvSpPr>
          <p:cNvPr id="53" name="Text 21">
            <a:extLst>
              <a:ext uri="{FF2B5EF4-FFF2-40B4-BE49-F238E27FC236}">
                <a16:creationId xmlns:a16="http://schemas.microsoft.com/office/drawing/2014/main" id="{A9DD7F51-9BCE-B048-37B9-839A000CDF92}"/>
              </a:ext>
            </a:extLst>
          </p:cNvPr>
          <p:cNvSpPr/>
          <p:nvPr/>
        </p:nvSpPr>
        <p:spPr>
          <a:xfrm>
            <a:off x="8742437" y="4645635"/>
            <a:ext cx="601980" cy="198120"/>
          </a:xfrm>
          <a:prstGeom prst="rect">
            <a:avLst/>
          </a:prstGeom>
          <a:noFill/>
          <a:ln/>
        </p:spPr>
        <p:txBody>
          <a:bodyPr wrap="square" lIns="0" tIns="0" rIns="0" bIns="0" rtlCol="0" anchor="ctr"/>
          <a:lstStyle/>
          <a:p>
            <a:pPr algn="ctr" defTabSz="761970"/>
            <a:r>
              <a:rPr lang="en-US" sz="1167" b="1">
                <a:solidFill>
                  <a:srgbClr val="FFFFFF"/>
                </a:solidFill>
                <a:latin typeface="Aptos"/>
              </a:rPr>
              <a:t>host</a:t>
            </a:r>
            <a:endParaRPr lang="en-US" sz="1167">
              <a:solidFill>
                <a:prstClr val="black"/>
              </a:solidFill>
              <a:latin typeface="Aptos"/>
            </a:endParaRPr>
          </a:p>
        </p:txBody>
      </p:sp>
      <p:sp>
        <p:nvSpPr>
          <p:cNvPr id="54" name="Shape 22">
            <a:extLst>
              <a:ext uri="{FF2B5EF4-FFF2-40B4-BE49-F238E27FC236}">
                <a16:creationId xmlns:a16="http://schemas.microsoft.com/office/drawing/2014/main" id="{D63C3E42-D7A9-F23D-9C0E-E2410169DC8A}"/>
              </a:ext>
            </a:extLst>
          </p:cNvPr>
          <p:cNvSpPr/>
          <p:nvPr/>
        </p:nvSpPr>
        <p:spPr>
          <a:xfrm>
            <a:off x="9557777" y="4584675"/>
            <a:ext cx="723900" cy="320040"/>
          </a:xfrm>
          <a:prstGeom prst="roundRect">
            <a:avLst/>
          </a:prstGeom>
          <a:solidFill>
            <a:srgbClr val="23A6D5"/>
          </a:solidFill>
          <a:ln w="12700">
            <a:solidFill>
              <a:srgbClr val="23A6D5"/>
            </a:solidFill>
            <a:prstDash val="solid"/>
          </a:ln>
        </p:spPr>
        <p:txBody>
          <a:bodyPr/>
          <a:lstStyle/>
          <a:p>
            <a:pPr defTabSz="761970"/>
            <a:endParaRPr lang="en-US" sz="1500">
              <a:solidFill>
                <a:prstClr val="black"/>
              </a:solidFill>
              <a:latin typeface="Aptos"/>
            </a:endParaRPr>
          </a:p>
        </p:txBody>
      </p:sp>
      <p:sp>
        <p:nvSpPr>
          <p:cNvPr id="55" name="Text 23">
            <a:extLst>
              <a:ext uri="{FF2B5EF4-FFF2-40B4-BE49-F238E27FC236}">
                <a16:creationId xmlns:a16="http://schemas.microsoft.com/office/drawing/2014/main" id="{410DAD89-680E-8732-95FC-18E6571A499A}"/>
              </a:ext>
            </a:extLst>
          </p:cNvPr>
          <p:cNvSpPr/>
          <p:nvPr/>
        </p:nvSpPr>
        <p:spPr>
          <a:xfrm>
            <a:off x="9618737" y="4645635"/>
            <a:ext cx="601980" cy="198120"/>
          </a:xfrm>
          <a:prstGeom prst="rect">
            <a:avLst/>
          </a:prstGeom>
          <a:noFill/>
          <a:ln/>
        </p:spPr>
        <p:txBody>
          <a:bodyPr wrap="square" lIns="0" tIns="0" rIns="0" bIns="0" rtlCol="0" anchor="ctr"/>
          <a:lstStyle/>
          <a:p>
            <a:pPr algn="ctr" defTabSz="761970"/>
            <a:r>
              <a:rPr lang="en-US" sz="1167" b="1">
                <a:solidFill>
                  <a:srgbClr val="FFFFFF"/>
                </a:solidFill>
                <a:latin typeface="Aptos"/>
              </a:rPr>
              <a:t>host</a:t>
            </a:r>
            <a:endParaRPr lang="en-US" sz="1167">
              <a:solidFill>
                <a:prstClr val="black"/>
              </a:solidFill>
              <a:latin typeface="Aptos"/>
            </a:endParaRPr>
          </a:p>
        </p:txBody>
      </p:sp>
      <p:sp>
        <p:nvSpPr>
          <p:cNvPr id="56" name="Shape 24">
            <a:extLst>
              <a:ext uri="{FF2B5EF4-FFF2-40B4-BE49-F238E27FC236}">
                <a16:creationId xmlns:a16="http://schemas.microsoft.com/office/drawing/2014/main" id="{69AC2132-9A0F-7EEF-2802-6B1872F8FF1E}"/>
              </a:ext>
            </a:extLst>
          </p:cNvPr>
          <p:cNvSpPr/>
          <p:nvPr/>
        </p:nvSpPr>
        <p:spPr>
          <a:xfrm>
            <a:off x="8628137" y="2344395"/>
            <a:ext cx="0" cy="563880"/>
          </a:xfrm>
          <a:prstGeom prst="line">
            <a:avLst/>
          </a:prstGeom>
          <a:noFill/>
          <a:ln w="12700">
            <a:solidFill>
              <a:srgbClr val="64748B"/>
            </a:solidFill>
            <a:prstDash val="solid"/>
            <a:tailEnd type="triangle"/>
          </a:ln>
        </p:spPr>
        <p:txBody>
          <a:bodyPr/>
          <a:lstStyle/>
          <a:p>
            <a:pPr defTabSz="761970"/>
            <a:endParaRPr lang="en-US" sz="1500">
              <a:solidFill>
                <a:prstClr val="black"/>
              </a:solidFill>
              <a:latin typeface="Aptos"/>
            </a:endParaRPr>
          </a:p>
        </p:txBody>
      </p:sp>
      <p:sp>
        <p:nvSpPr>
          <p:cNvPr id="57" name="Shape 26">
            <a:extLst>
              <a:ext uri="{FF2B5EF4-FFF2-40B4-BE49-F238E27FC236}">
                <a16:creationId xmlns:a16="http://schemas.microsoft.com/office/drawing/2014/main" id="{D31CB9EB-364D-224A-BFC6-D500CC72FEAE}"/>
              </a:ext>
            </a:extLst>
          </p:cNvPr>
          <p:cNvSpPr/>
          <p:nvPr/>
        </p:nvSpPr>
        <p:spPr>
          <a:xfrm flipH="1">
            <a:off x="8148077" y="3334995"/>
            <a:ext cx="480060" cy="1249680"/>
          </a:xfrm>
          <a:prstGeom prst="line">
            <a:avLst/>
          </a:prstGeom>
          <a:noFill/>
          <a:ln w="12700">
            <a:solidFill>
              <a:srgbClr val="64748B"/>
            </a:solidFill>
            <a:prstDash val="solid"/>
            <a:tailEnd type="triangle"/>
          </a:ln>
        </p:spPr>
        <p:txBody>
          <a:bodyPr/>
          <a:lstStyle/>
          <a:p>
            <a:pPr defTabSz="761970"/>
            <a:endParaRPr lang="en-US" sz="1500">
              <a:solidFill>
                <a:prstClr val="black"/>
              </a:solidFill>
              <a:latin typeface="Aptos"/>
            </a:endParaRPr>
          </a:p>
        </p:txBody>
      </p:sp>
      <p:sp>
        <p:nvSpPr>
          <p:cNvPr id="58" name="Shape 27">
            <a:extLst>
              <a:ext uri="{FF2B5EF4-FFF2-40B4-BE49-F238E27FC236}">
                <a16:creationId xmlns:a16="http://schemas.microsoft.com/office/drawing/2014/main" id="{ADC4E385-3AFA-BACC-8647-C893F77BF72C}"/>
              </a:ext>
            </a:extLst>
          </p:cNvPr>
          <p:cNvSpPr/>
          <p:nvPr/>
        </p:nvSpPr>
        <p:spPr>
          <a:xfrm>
            <a:off x="8628137" y="3334995"/>
            <a:ext cx="457200" cy="1249680"/>
          </a:xfrm>
          <a:prstGeom prst="line">
            <a:avLst/>
          </a:prstGeom>
          <a:noFill/>
          <a:ln w="12700">
            <a:solidFill>
              <a:srgbClr val="64748B"/>
            </a:solidFill>
            <a:prstDash val="solid"/>
            <a:tailEnd type="triangle"/>
          </a:ln>
        </p:spPr>
        <p:txBody>
          <a:bodyPr/>
          <a:lstStyle/>
          <a:p>
            <a:pPr defTabSz="761970"/>
            <a:endParaRPr lang="en-US" sz="1500">
              <a:solidFill>
                <a:prstClr val="black"/>
              </a:solidFill>
              <a:latin typeface="Aptos"/>
            </a:endParaRPr>
          </a:p>
        </p:txBody>
      </p:sp>
      <p:sp>
        <p:nvSpPr>
          <p:cNvPr id="59" name="Shape 28">
            <a:extLst>
              <a:ext uri="{FF2B5EF4-FFF2-40B4-BE49-F238E27FC236}">
                <a16:creationId xmlns:a16="http://schemas.microsoft.com/office/drawing/2014/main" id="{0B9DC3D2-B8CC-18DB-1C6B-A18D72739C0F}"/>
              </a:ext>
            </a:extLst>
          </p:cNvPr>
          <p:cNvSpPr/>
          <p:nvPr/>
        </p:nvSpPr>
        <p:spPr>
          <a:xfrm>
            <a:off x="8628137" y="3334995"/>
            <a:ext cx="1333500" cy="1249680"/>
          </a:xfrm>
          <a:prstGeom prst="line">
            <a:avLst/>
          </a:prstGeom>
          <a:noFill/>
          <a:ln w="12700">
            <a:solidFill>
              <a:srgbClr val="64748B"/>
            </a:solidFill>
            <a:prstDash val="solid"/>
            <a:tailEnd type="triangle"/>
          </a:ln>
        </p:spPr>
        <p:txBody>
          <a:bodyPr/>
          <a:lstStyle/>
          <a:p>
            <a:pPr defTabSz="761970"/>
            <a:endParaRPr lang="en-US" sz="1500">
              <a:solidFill>
                <a:prstClr val="black"/>
              </a:solidFill>
              <a:latin typeface="Aptos"/>
            </a:endParaRPr>
          </a:p>
        </p:txBody>
      </p:sp>
      <p:sp>
        <p:nvSpPr>
          <p:cNvPr id="60" name="Shape 29">
            <a:extLst>
              <a:ext uri="{FF2B5EF4-FFF2-40B4-BE49-F238E27FC236}">
                <a16:creationId xmlns:a16="http://schemas.microsoft.com/office/drawing/2014/main" id="{DB0CD133-D226-6D3F-CFB2-BDBD478BE63F}"/>
              </a:ext>
            </a:extLst>
          </p:cNvPr>
          <p:cNvSpPr/>
          <p:nvPr/>
        </p:nvSpPr>
        <p:spPr>
          <a:xfrm>
            <a:off x="1173284" y="5250179"/>
            <a:ext cx="1295400" cy="647700"/>
          </a:xfrm>
          <a:prstGeom prst="roundRect">
            <a:avLst/>
          </a:prstGeom>
          <a:solidFill>
            <a:srgbClr val="2C9C91"/>
          </a:solidFill>
          <a:ln w="12700">
            <a:solidFill>
              <a:srgbClr val="2C9C91"/>
            </a:solidFill>
            <a:prstDash val="solid"/>
          </a:ln>
          <a:effectLst>
            <a:outerShdw blurRad="19050" dist="19050" dir="2700000" algn="bl" rotWithShape="0">
              <a:srgbClr val="000000">
                <a:alpha val="18000"/>
              </a:srgbClr>
            </a:outerShdw>
          </a:effectLst>
        </p:spPr>
        <p:txBody>
          <a:bodyPr/>
          <a:lstStyle/>
          <a:p>
            <a:pPr defTabSz="761970"/>
            <a:endParaRPr lang="en-US" sz="1500">
              <a:solidFill>
                <a:prstClr val="black"/>
              </a:solidFill>
              <a:latin typeface="Aptos"/>
            </a:endParaRPr>
          </a:p>
        </p:txBody>
      </p:sp>
      <p:sp>
        <p:nvSpPr>
          <p:cNvPr id="61" name="Text 30">
            <a:extLst>
              <a:ext uri="{FF2B5EF4-FFF2-40B4-BE49-F238E27FC236}">
                <a16:creationId xmlns:a16="http://schemas.microsoft.com/office/drawing/2014/main" id="{2D70B4E5-12F4-055F-EF4A-9E6DFE1C4F4B}"/>
              </a:ext>
            </a:extLst>
          </p:cNvPr>
          <p:cNvSpPr/>
          <p:nvPr/>
        </p:nvSpPr>
        <p:spPr>
          <a:xfrm>
            <a:off x="1258389" y="5356859"/>
            <a:ext cx="1066800" cy="266700"/>
          </a:xfrm>
          <a:prstGeom prst="rect">
            <a:avLst/>
          </a:prstGeom>
          <a:noFill/>
          <a:ln/>
        </p:spPr>
        <p:txBody>
          <a:bodyPr wrap="square" lIns="0" tIns="0" rIns="0" bIns="0" rtlCol="0" anchor="ctr"/>
          <a:lstStyle/>
          <a:p>
            <a:pPr algn="ctr" defTabSz="761970"/>
            <a:r>
              <a:rPr lang="en-US" sz="2000" b="1">
                <a:solidFill>
                  <a:srgbClr val="FFFFFF"/>
                </a:solidFill>
                <a:latin typeface="Aptos"/>
              </a:rPr>
              <a:t>QEMU</a:t>
            </a:r>
            <a:endParaRPr lang="en-US" sz="2000">
              <a:solidFill>
                <a:prstClr val="black"/>
              </a:solidFill>
              <a:latin typeface="Aptos"/>
            </a:endParaRPr>
          </a:p>
        </p:txBody>
      </p:sp>
      <p:sp>
        <p:nvSpPr>
          <p:cNvPr id="62" name="Text 31">
            <a:extLst>
              <a:ext uri="{FF2B5EF4-FFF2-40B4-BE49-F238E27FC236}">
                <a16:creationId xmlns:a16="http://schemas.microsoft.com/office/drawing/2014/main" id="{0AE0D203-B0EA-F831-B5D9-6A139ED58248}"/>
              </a:ext>
            </a:extLst>
          </p:cNvPr>
          <p:cNvSpPr/>
          <p:nvPr/>
        </p:nvSpPr>
        <p:spPr>
          <a:xfrm>
            <a:off x="1258390" y="5634391"/>
            <a:ext cx="1183581" cy="183201"/>
          </a:xfrm>
          <a:prstGeom prst="rect">
            <a:avLst/>
          </a:prstGeom>
          <a:noFill/>
          <a:ln/>
        </p:spPr>
        <p:txBody>
          <a:bodyPr wrap="square" lIns="0" tIns="0" rIns="0" bIns="0" rtlCol="0" anchor="ctr"/>
          <a:lstStyle/>
          <a:p>
            <a:pPr algn="ctr" defTabSz="761970"/>
            <a:r>
              <a:rPr lang="en-US" sz="1167" b="1">
                <a:solidFill>
                  <a:srgbClr val="E2ECF9"/>
                </a:solidFill>
                <a:latin typeface="Aptos"/>
              </a:rPr>
              <a:t>full-system hosts</a:t>
            </a:r>
            <a:endParaRPr lang="en-US" sz="1167">
              <a:solidFill>
                <a:prstClr val="black"/>
              </a:solidFill>
              <a:latin typeface="Aptos"/>
            </a:endParaRPr>
          </a:p>
        </p:txBody>
      </p:sp>
      <p:sp>
        <p:nvSpPr>
          <p:cNvPr id="63" name="Shape 32">
            <a:extLst>
              <a:ext uri="{FF2B5EF4-FFF2-40B4-BE49-F238E27FC236}">
                <a16:creationId xmlns:a16="http://schemas.microsoft.com/office/drawing/2014/main" id="{D6B755A7-195A-B008-6996-2B22646B9D9E}"/>
              </a:ext>
            </a:extLst>
          </p:cNvPr>
          <p:cNvSpPr/>
          <p:nvPr/>
        </p:nvSpPr>
        <p:spPr>
          <a:xfrm>
            <a:off x="2621084" y="5250179"/>
            <a:ext cx="1409700" cy="647700"/>
          </a:xfrm>
          <a:prstGeom prst="roundRect">
            <a:avLst/>
          </a:prstGeom>
          <a:solidFill>
            <a:srgbClr val="7C5CE0"/>
          </a:solidFill>
          <a:ln w="12700">
            <a:solidFill>
              <a:srgbClr val="7C5CE0"/>
            </a:solidFill>
            <a:prstDash val="solid"/>
          </a:ln>
          <a:effectLst>
            <a:outerShdw blurRad="19050" dist="19050" dir="2700000" algn="bl" rotWithShape="0">
              <a:srgbClr val="000000">
                <a:alpha val="18000"/>
              </a:srgbClr>
            </a:outerShdw>
          </a:effectLst>
        </p:spPr>
        <p:txBody>
          <a:bodyPr/>
          <a:lstStyle/>
          <a:p>
            <a:pPr defTabSz="761970"/>
            <a:endParaRPr lang="en-US" sz="1500">
              <a:solidFill>
                <a:prstClr val="black"/>
              </a:solidFill>
              <a:latin typeface="Aptos"/>
            </a:endParaRPr>
          </a:p>
        </p:txBody>
      </p:sp>
      <p:sp>
        <p:nvSpPr>
          <p:cNvPr id="64" name="Text 33">
            <a:extLst>
              <a:ext uri="{FF2B5EF4-FFF2-40B4-BE49-F238E27FC236}">
                <a16:creationId xmlns:a16="http://schemas.microsoft.com/office/drawing/2014/main" id="{D7CA0F7A-F3EA-414F-FC7E-154C1B2F1B1C}"/>
              </a:ext>
            </a:extLst>
          </p:cNvPr>
          <p:cNvSpPr/>
          <p:nvPr/>
        </p:nvSpPr>
        <p:spPr>
          <a:xfrm>
            <a:off x="2735384" y="5356859"/>
            <a:ext cx="1181100" cy="266700"/>
          </a:xfrm>
          <a:prstGeom prst="rect">
            <a:avLst/>
          </a:prstGeom>
          <a:noFill/>
          <a:ln/>
        </p:spPr>
        <p:txBody>
          <a:bodyPr wrap="square" lIns="0" tIns="0" rIns="0" bIns="0" rtlCol="0" anchor="ctr"/>
          <a:lstStyle/>
          <a:p>
            <a:pPr algn="ctr" defTabSz="761970"/>
            <a:r>
              <a:rPr lang="en-US" sz="2000" b="1">
                <a:solidFill>
                  <a:srgbClr val="FFFFFF"/>
                </a:solidFill>
                <a:latin typeface="Aptos"/>
              </a:rPr>
              <a:t>MESI</a:t>
            </a:r>
            <a:endParaRPr lang="en-US" sz="2000">
              <a:solidFill>
                <a:prstClr val="black"/>
              </a:solidFill>
              <a:latin typeface="Aptos"/>
            </a:endParaRPr>
          </a:p>
        </p:txBody>
      </p:sp>
      <p:sp>
        <p:nvSpPr>
          <p:cNvPr id="66" name="Text 34">
            <a:extLst>
              <a:ext uri="{FF2B5EF4-FFF2-40B4-BE49-F238E27FC236}">
                <a16:creationId xmlns:a16="http://schemas.microsoft.com/office/drawing/2014/main" id="{85CDBC3E-754C-510C-B747-0FAB3603DFE9}"/>
              </a:ext>
            </a:extLst>
          </p:cNvPr>
          <p:cNvSpPr/>
          <p:nvPr/>
        </p:nvSpPr>
        <p:spPr>
          <a:xfrm>
            <a:off x="2582109" y="5627092"/>
            <a:ext cx="1480353" cy="190500"/>
          </a:xfrm>
          <a:prstGeom prst="rect">
            <a:avLst/>
          </a:prstGeom>
          <a:noFill/>
          <a:ln/>
        </p:spPr>
        <p:txBody>
          <a:bodyPr wrap="square" lIns="0" tIns="0" rIns="0" bIns="0" rtlCol="0" anchor="ctr"/>
          <a:lstStyle/>
          <a:p>
            <a:pPr algn="ctr" defTabSz="761970"/>
            <a:r>
              <a:rPr lang="en-US" sz="1167" b="1">
                <a:solidFill>
                  <a:srgbClr val="E2ECF9"/>
                </a:solidFill>
                <a:latin typeface="Aptos"/>
              </a:rPr>
              <a:t>software coherence</a:t>
            </a:r>
            <a:endParaRPr lang="en-US" sz="1167">
              <a:solidFill>
                <a:prstClr val="black"/>
              </a:solidFill>
              <a:latin typeface="Aptos"/>
            </a:endParaRPr>
          </a:p>
        </p:txBody>
      </p:sp>
      <p:sp>
        <p:nvSpPr>
          <p:cNvPr id="67" name="Shape 35">
            <a:extLst>
              <a:ext uri="{FF2B5EF4-FFF2-40B4-BE49-F238E27FC236}">
                <a16:creationId xmlns:a16="http://schemas.microsoft.com/office/drawing/2014/main" id="{C551FFBF-5F9F-AD5E-671E-7B63385DB639}"/>
              </a:ext>
            </a:extLst>
          </p:cNvPr>
          <p:cNvSpPr/>
          <p:nvPr/>
        </p:nvSpPr>
        <p:spPr>
          <a:xfrm>
            <a:off x="4221284" y="5250179"/>
            <a:ext cx="1485900" cy="647700"/>
          </a:xfrm>
          <a:prstGeom prst="roundRect">
            <a:avLst/>
          </a:prstGeom>
          <a:solidFill>
            <a:srgbClr val="F59E0B"/>
          </a:solidFill>
          <a:ln w="12700">
            <a:solidFill>
              <a:srgbClr val="F59E0B"/>
            </a:solidFill>
            <a:prstDash val="solid"/>
          </a:ln>
          <a:effectLst>
            <a:outerShdw blurRad="19050" dist="19050" dir="2700000" algn="bl" rotWithShape="0">
              <a:srgbClr val="000000">
                <a:alpha val="18000"/>
              </a:srgbClr>
            </a:outerShdw>
          </a:effectLst>
        </p:spPr>
        <p:txBody>
          <a:bodyPr/>
          <a:lstStyle/>
          <a:p>
            <a:pPr defTabSz="761970"/>
            <a:endParaRPr lang="en-US" sz="1500">
              <a:solidFill>
                <a:prstClr val="black"/>
              </a:solidFill>
              <a:latin typeface="Aptos"/>
            </a:endParaRPr>
          </a:p>
        </p:txBody>
      </p:sp>
      <p:sp>
        <p:nvSpPr>
          <p:cNvPr id="68" name="Text 36">
            <a:extLst>
              <a:ext uri="{FF2B5EF4-FFF2-40B4-BE49-F238E27FC236}">
                <a16:creationId xmlns:a16="http://schemas.microsoft.com/office/drawing/2014/main" id="{E4DBE0FA-C087-5DC2-8DD6-28A155C3950B}"/>
              </a:ext>
            </a:extLst>
          </p:cNvPr>
          <p:cNvSpPr/>
          <p:nvPr/>
        </p:nvSpPr>
        <p:spPr>
          <a:xfrm>
            <a:off x="4335584" y="5356859"/>
            <a:ext cx="1257300" cy="266700"/>
          </a:xfrm>
          <a:prstGeom prst="rect">
            <a:avLst/>
          </a:prstGeom>
          <a:noFill/>
          <a:ln/>
        </p:spPr>
        <p:txBody>
          <a:bodyPr wrap="square" lIns="0" tIns="0" rIns="0" bIns="0" rtlCol="0" anchor="ctr"/>
          <a:lstStyle/>
          <a:p>
            <a:pPr algn="ctr" defTabSz="761970"/>
            <a:r>
              <a:rPr lang="en-US" sz="2000" b="1">
                <a:solidFill>
                  <a:srgbClr val="FFFFFF"/>
                </a:solidFill>
                <a:latin typeface="Aptos"/>
              </a:rPr>
              <a:t>LogP</a:t>
            </a:r>
            <a:endParaRPr lang="en-US" sz="2000">
              <a:solidFill>
                <a:prstClr val="black"/>
              </a:solidFill>
              <a:latin typeface="Aptos"/>
            </a:endParaRPr>
          </a:p>
        </p:txBody>
      </p:sp>
      <p:sp>
        <p:nvSpPr>
          <p:cNvPr id="69" name="Text 37">
            <a:extLst>
              <a:ext uri="{FF2B5EF4-FFF2-40B4-BE49-F238E27FC236}">
                <a16:creationId xmlns:a16="http://schemas.microsoft.com/office/drawing/2014/main" id="{107F8B7D-1847-1B70-7621-ECBED0978EF3}"/>
              </a:ext>
            </a:extLst>
          </p:cNvPr>
          <p:cNvSpPr/>
          <p:nvPr/>
        </p:nvSpPr>
        <p:spPr>
          <a:xfrm>
            <a:off x="4335584" y="5634391"/>
            <a:ext cx="1257300" cy="190500"/>
          </a:xfrm>
          <a:prstGeom prst="rect">
            <a:avLst/>
          </a:prstGeom>
          <a:noFill/>
          <a:ln/>
        </p:spPr>
        <p:txBody>
          <a:bodyPr wrap="square" lIns="0" tIns="0" rIns="0" bIns="0" rtlCol="0" anchor="ctr"/>
          <a:lstStyle/>
          <a:p>
            <a:pPr algn="ctr" defTabSz="761970"/>
            <a:r>
              <a:rPr lang="en-US" sz="1167" b="1">
                <a:solidFill>
                  <a:srgbClr val="E2ECF9"/>
                </a:solidFill>
                <a:latin typeface="Aptos"/>
              </a:rPr>
              <a:t>calibrated timing</a:t>
            </a:r>
            <a:endParaRPr lang="en-US" sz="1167">
              <a:solidFill>
                <a:prstClr val="black"/>
              </a:solidFill>
              <a:latin typeface="Aptos"/>
            </a:endParaRPr>
          </a:p>
        </p:txBody>
      </p:sp>
      <p:sp>
        <p:nvSpPr>
          <p:cNvPr id="70" name="Shape 26">
            <a:extLst>
              <a:ext uri="{FF2B5EF4-FFF2-40B4-BE49-F238E27FC236}">
                <a16:creationId xmlns:a16="http://schemas.microsoft.com/office/drawing/2014/main" id="{20EDE53D-A88A-8471-D3B2-94E4C73ED029}"/>
              </a:ext>
            </a:extLst>
          </p:cNvPr>
          <p:cNvSpPr/>
          <p:nvPr/>
        </p:nvSpPr>
        <p:spPr>
          <a:xfrm flipH="1">
            <a:off x="7293244" y="3334995"/>
            <a:ext cx="1333484" cy="1249678"/>
          </a:xfrm>
          <a:prstGeom prst="line">
            <a:avLst/>
          </a:prstGeom>
          <a:noFill/>
          <a:ln w="12700">
            <a:solidFill>
              <a:srgbClr val="64748B"/>
            </a:solidFill>
            <a:prstDash val="solid"/>
            <a:tailEnd type="triangle"/>
          </a:ln>
        </p:spPr>
        <p:txBody>
          <a:bodyPr/>
          <a:lstStyle/>
          <a:p>
            <a:pPr defTabSz="761970"/>
            <a:endParaRPr lang="en-US" sz="1500">
              <a:solidFill>
                <a:prstClr val="black"/>
              </a:solidFill>
              <a:latin typeface="Aptos"/>
            </a:endParaRPr>
          </a:p>
        </p:txBody>
      </p:sp>
    </p:spTree>
    <p:extLst>
      <p:ext uri="{BB962C8B-B14F-4D97-AF65-F5344CB8AC3E}">
        <p14:creationId xmlns:p14="http://schemas.microsoft.com/office/powerpoint/2010/main" val="1147547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8BD73-05E9-217D-FB94-EB83A98437D9}"/>
            </a:ext>
          </a:extLst>
        </p:cNvPr>
        <p:cNvGrpSpPr/>
        <p:nvPr/>
      </p:nvGrpSpPr>
      <p:grpSpPr>
        <a:xfrm>
          <a:off x="0" y="0"/>
          <a:ext cx="0" cy="0"/>
          <a:chOff x="0" y="0"/>
          <a:chExt cx="0" cy="0"/>
        </a:xfrm>
      </p:grpSpPr>
      <p:pic>
        <p:nvPicPr>
          <p:cNvPr id="19" name="Picture 18" descr="A grey and white background&#10;&#10;Description automatically generated">
            <a:extLst>
              <a:ext uri="{FF2B5EF4-FFF2-40B4-BE49-F238E27FC236}">
                <a16:creationId xmlns:a16="http://schemas.microsoft.com/office/drawing/2014/main" id="{9C3A4B76-2664-AB9A-E30E-25EBE36BFFE7}"/>
              </a:ext>
            </a:extLst>
          </p:cNvPr>
          <p:cNvPicPr>
            <a:picLocks noChangeAspect="1"/>
          </p:cNvPicPr>
          <p:nvPr/>
        </p:nvPicPr>
        <p:blipFill rotWithShape="1">
          <a:blip r:embed="rId3">
            <a:duotone>
              <a:prstClr val="black"/>
              <a:schemeClr val="accent6">
                <a:tint val="45000"/>
                <a:satMod val="400000"/>
              </a:schemeClr>
            </a:duotone>
            <a:extLst>
              <a:ext uri="{BEBA8EAE-BF5A-486C-A8C5-ECC9F3942E4B}">
                <a14:imgProps xmlns:a14="http://schemas.microsoft.com/office/drawing/2010/main">
                  <a14:imgLayer r:embed="rId4">
                    <a14:imgEffect>
                      <a14:colorTemperature colorTemp="7500"/>
                    </a14:imgEffect>
                  </a14:imgLayer>
                </a14:imgProps>
              </a:ext>
            </a:extLst>
          </a:blip>
          <a:srcRect l="6812"/>
          <a:stretch/>
        </p:blipFill>
        <p:spPr>
          <a:xfrm>
            <a:off x="830580" y="0"/>
            <a:ext cx="11361421" cy="6858000"/>
          </a:xfrm>
          <a:prstGeom prst="rect">
            <a:avLst/>
          </a:prstGeom>
        </p:spPr>
      </p:pic>
      <p:sp>
        <p:nvSpPr>
          <p:cNvPr id="3" name="Slide Number Placeholder 2">
            <a:extLst>
              <a:ext uri="{FF2B5EF4-FFF2-40B4-BE49-F238E27FC236}">
                <a16:creationId xmlns:a16="http://schemas.microsoft.com/office/drawing/2014/main" id="{5C17E86A-1E53-2572-D02D-0DEB46C40F55}"/>
              </a:ext>
            </a:extLst>
          </p:cNvPr>
          <p:cNvSpPr>
            <a:spLocks noGrp="1"/>
          </p:cNvSpPr>
          <p:nvPr>
            <p:ph type="sldNum" sz="quarter" idx="12"/>
          </p:nvPr>
        </p:nvSpPr>
        <p:spPr/>
        <p:txBody>
          <a:bodyPr/>
          <a:lstStyle/>
          <a:p>
            <a:fld id="{FE7A4BB3-E848-5A44-82DF-322201952CD8}" type="slidenum">
              <a:rPr lang="en-US" smtClean="0"/>
              <a:pPr/>
              <a:t>31</a:t>
            </a:fld>
            <a:endParaRPr lang="en-US"/>
          </a:p>
        </p:txBody>
      </p:sp>
      <p:pic>
        <p:nvPicPr>
          <p:cNvPr id="25" name="Graphic 24">
            <a:extLst>
              <a:ext uri="{FF2B5EF4-FFF2-40B4-BE49-F238E27FC236}">
                <a16:creationId xmlns:a16="http://schemas.microsoft.com/office/drawing/2014/main" id="{1D8DA4D2-A175-7A48-416C-F9C0B4CAA23C}"/>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0858500" y="5715000"/>
            <a:ext cx="914400" cy="685800"/>
          </a:xfrm>
          <a:prstGeom prst="rect">
            <a:avLst/>
          </a:prstGeom>
          <a:effectLst>
            <a:outerShdw blurRad="63500" dist="25400" algn="ctr" rotWithShape="0">
              <a:prstClr val="black">
                <a:alpha val="30000"/>
              </a:prstClr>
            </a:outerShdw>
          </a:effectLst>
        </p:spPr>
      </p:pic>
      <p:sp>
        <p:nvSpPr>
          <p:cNvPr id="21" name="Shape 1">
            <a:extLst>
              <a:ext uri="{FF2B5EF4-FFF2-40B4-BE49-F238E27FC236}">
                <a16:creationId xmlns:a16="http://schemas.microsoft.com/office/drawing/2014/main" id="{96586E15-2CA2-E9EC-1941-9B240011F70A}"/>
              </a:ext>
            </a:extLst>
          </p:cNvPr>
          <p:cNvSpPr/>
          <p:nvPr/>
        </p:nvSpPr>
        <p:spPr>
          <a:xfrm>
            <a:off x="8343900" y="1485900"/>
            <a:ext cx="76200" cy="4229100"/>
          </a:xfrm>
          <a:prstGeom prst="rect">
            <a:avLst/>
          </a:prstGeom>
          <a:solidFill>
            <a:srgbClr val="1F5FBF"/>
          </a:solidFill>
          <a:ln w="12700">
            <a:solidFill>
              <a:srgbClr val="1F5FBF"/>
            </a:solidFill>
            <a:prstDash val="solid"/>
          </a:ln>
        </p:spPr>
        <p:txBody>
          <a:bodyPr/>
          <a:lstStyle/>
          <a:p>
            <a:endParaRPr lang="en-US" sz="1500"/>
          </a:p>
        </p:txBody>
      </p:sp>
      <p:sp>
        <p:nvSpPr>
          <p:cNvPr id="23" name="Shape 2">
            <a:extLst>
              <a:ext uri="{FF2B5EF4-FFF2-40B4-BE49-F238E27FC236}">
                <a16:creationId xmlns:a16="http://schemas.microsoft.com/office/drawing/2014/main" id="{6EF0C1F0-E1E2-52F2-64F6-862099E2081E}"/>
              </a:ext>
            </a:extLst>
          </p:cNvPr>
          <p:cNvSpPr/>
          <p:nvPr/>
        </p:nvSpPr>
        <p:spPr>
          <a:xfrm>
            <a:off x="8648700" y="1790700"/>
            <a:ext cx="76200" cy="3619500"/>
          </a:xfrm>
          <a:prstGeom prst="rect">
            <a:avLst/>
          </a:prstGeom>
          <a:solidFill>
            <a:srgbClr val="23A6D5"/>
          </a:solidFill>
          <a:ln w="12700">
            <a:solidFill>
              <a:srgbClr val="23A6D5"/>
            </a:solidFill>
            <a:prstDash val="solid"/>
          </a:ln>
        </p:spPr>
        <p:txBody>
          <a:bodyPr/>
          <a:lstStyle/>
          <a:p>
            <a:endParaRPr lang="en-US" sz="1500"/>
          </a:p>
        </p:txBody>
      </p:sp>
      <p:sp>
        <p:nvSpPr>
          <p:cNvPr id="24" name="Shape 3">
            <a:extLst>
              <a:ext uri="{FF2B5EF4-FFF2-40B4-BE49-F238E27FC236}">
                <a16:creationId xmlns:a16="http://schemas.microsoft.com/office/drawing/2014/main" id="{A61E2DFF-9E5A-D069-54F3-F7984EE52552}"/>
              </a:ext>
            </a:extLst>
          </p:cNvPr>
          <p:cNvSpPr/>
          <p:nvPr/>
        </p:nvSpPr>
        <p:spPr>
          <a:xfrm>
            <a:off x="8953500" y="2095500"/>
            <a:ext cx="76200" cy="3009900"/>
          </a:xfrm>
          <a:prstGeom prst="rect">
            <a:avLst/>
          </a:prstGeom>
          <a:solidFill>
            <a:srgbClr val="F59E0B"/>
          </a:solidFill>
          <a:ln w="12700">
            <a:solidFill>
              <a:srgbClr val="F59E0B"/>
            </a:solidFill>
            <a:prstDash val="solid"/>
          </a:ln>
        </p:spPr>
        <p:txBody>
          <a:bodyPr/>
          <a:lstStyle/>
          <a:p>
            <a:endParaRPr lang="en-US" sz="1500"/>
          </a:p>
        </p:txBody>
      </p:sp>
      <p:sp>
        <p:nvSpPr>
          <p:cNvPr id="26" name="Text 5">
            <a:extLst>
              <a:ext uri="{FF2B5EF4-FFF2-40B4-BE49-F238E27FC236}">
                <a16:creationId xmlns:a16="http://schemas.microsoft.com/office/drawing/2014/main" id="{C160A597-5274-3FD8-A33F-C96D4E93F03A}"/>
              </a:ext>
            </a:extLst>
          </p:cNvPr>
          <p:cNvSpPr/>
          <p:nvPr/>
        </p:nvSpPr>
        <p:spPr>
          <a:xfrm>
            <a:off x="2133600" y="2133600"/>
            <a:ext cx="5638800" cy="838200"/>
          </a:xfrm>
          <a:prstGeom prst="rect">
            <a:avLst/>
          </a:prstGeom>
          <a:noFill/>
          <a:ln/>
        </p:spPr>
        <p:txBody>
          <a:bodyPr wrap="square" lIns="0" tIns="0" rIns="0" bIns="0" rtlCol="0" anchor="ctr"/>
          <a:lstStyle/>
          <a:p>
            <a:r>
              <a:rPr lang="en-US" sz="3333" b="1">
                <a:solidFill>
                  <a:srgbClr val="FFFFFF"/>
                </a:solidFill>
                <a:latin typeface="Aptos Display"/>
                <a:ea typeface="Aptos Display" pitchFamily="34" charset="-122"/>
                <a:cs typeface="Aptos Display" pitchFamily="34" charset="-120"/>
              </a:rPr>
              <a:t>Architecture &amp; mechanisms</a:t>
            </a:r>
            <a:endParaRPr lang="en-US" sz="3333">
              <a:latin typeface="Aptos Display"/>
            </a:endParaRPr>
          </a:p>
        </p:txBody>
      </p:sp>
      <p:sp>
        <p:nvSpPr>
          <p:cNvPr id="27" name="Text 6">
            <a:extLst>
              <a:ext uri="{FF2B5EF4-FFF2-40B4-BE49-F238E27FC236}">
                <a16:creationId xmlns:a16="http://schemas.microsoft.com/office/drawing/2014/main" id="{1FC505D9-5C5B-F94F-28F2-7205C116F8BE}"/>
              </a:ext>
            </a:extLst>
          </p:cNvPr>
          <p:cNvSpPr/>
          <p:nvPr/>
        </p:nvSpPr>
        <p:spPr>
          <a:xfrm>
            <a:off x="2133600" y="3314700"/>
            <a:ext cx="5600700" cy="762000"/>
          </a:xfrm>
          <a:prstGeom prst="rect">
            <a:avLst/>
          </a:prstGeom>
          <a:noFill/>
          <a:ln/>
        </p:spPr>
        <p:txBody>
          <a:bodyPr wrap="square" lIns="0" tIns="0" rIns="0" bIns="0" rtlCol="0" anchor="ctr"/>
          <a:lstStyle/>
          <a:p>
            <a:r>
              <a:rPr lang="en-US" sz="1667">
                <a:solidFill>
                  <a:srgbClr val="D6E4F2"/>
                </a:solidFill>
              </a:rPr>
              <a:t>How the emulated hosts, switch, memory server, fabric manager, and guest software interact.</a:t>
            </a:r>
            <a:endParaRPr lang="en-US" sz="1667"/>
          </a:p>
        </p:txBody>
      </p:sp>
      <p:sp>
        <p:nvSpPr>
          <p:cNvPr id="28" name="Shape 7">
            <a:extLst>
              <a:ext uri="{FF2B5EF4-FFF2-40B4-BE49-F238E27FC236}">
                <a16:creationId xmlns:a16="http://schemas.microsoft.com/office/drawing/2014/main" id="{F971D02E-4AB3-CEBF-7F74-B35CF036E649}"/>
              </a:ext>
            </a:extLst>
          </p:cNvPr>
          <p:cNvSpPr/>
          <p:nvPr/>
        </p:nvSpPr>
        <p:spPr>
          <a:xfrm>
            <a:off x="9410700" y="2400300"/>
            <a:ext cx="1447800" cy="426720"/>
          </a:xfrm>
          <a:prstGeom prst="roundRect">
            <a:avLst/>
          </a:prstGeom>
          <a:solidFill>
            <a:srgbClr val="1F5FBF"/>
          </a:solidFill>
          <a:ln w="12700">
            <a:solidFill>
              <a:srgbClr val="1F5FBF"/>
            </a:solidFill>
            <a:prstDash val="solid"/>
          </a:ln>
        </p:spPr>
        <p:txBody>
          <a:bodyPr/>
          <a:lstStyle/>
          <a:p>
            <a:endParaRPr lang="en-US" sz="1500"/>
          </a:p>
        </p:txBody>
      </p:sp>
      <p:sp>
        <p:nvSpPr>
          <p:cNvPr id="29" name="Text 8">
            <a:extLst>
              <a:ext uri="{FF2B5EF4-FFF2-40B4-BE49-F238E27FC236}">
                <a16:creationId xmlns:a16="http://schemas.microsoft.com/office/drawing/2014/main" id="{AE01D730-0714-9DD9-88D2-B6B9E6AC8C28}"/>
              </a:ext>
            </a:extLst>
          </p:cNvPr>
          <p:cNvSpPr/>
          <p:nvPr/>
        </p:nvSpPr>
        <p:spPr>
          <a:xfrm>
            <a:off x="9471660" y="2461260"/>
            <a:ext cx="1325880" cy="304800"/>
          </a:xfrm>
          <a:prstGeom prst="rect">
            <a:avLst/>
          </a:prstGeom>
          <a:noFill/>
          <a:ln/>
        </p:spPr>
        <p:txBody>
          <a:bodyPr wrap="square" lIns="0" tIns="0" rIns="0" bIns="0" rtlCol="0" anchor="ctr"/>
          <a:lstStyle/>
          <a:p>
            <a:pPr algn="ctr"/>
            <a:r>
              <a:rPr lang="en-US" sz="1500" b="1">
                <a:solidFill>
                  <a:srgbClr val="FFFFFF"/>
                </a:solidFill>
              </a:rPr>
              <a:t>hosts</a:t>
            </a:r>
            <a:endParaRPr lang="en-US" sz="1500"/>
          </a:p>
        </p:txBody>
      </p:sp>
      <p:sp>
        <p:nvSpPr>
          <p:cNvPr id="30" name="Shape 9">
            <a:extLst>
              <a:ext uri="{FF2B5EF4-FFF2-40B4-BE49-F238E27FC236}">
                <a16:creationId xmlns:a16="http://schemas.microsoft.com/office/drawing/2014/main" id="{7A5972CD-2294-5D80-CE78-EB925E800023}"/>
              </a:ext>
            </a:extLst>
          </p:cNvPr>
          <p:cNvSpPr/>
          <p:nvPr/>
        </p:nvSpPr>
        <p:spPr>
          <a:xfrm>
            <a:off x="9410700" y="3314700"/>
            <a:ext cx="1447800" cy="426720"/>
          </a:xfrm>
          <a:prstGeom prst="roundRect">
            <a:avLst/>
          </a:prstGeom>
          <a:solidFill>
            <a:srgbClr val="7C5CE0"/>
          </a:solidFill>
          <a:ln w="12700">
            <a:solidFill>
              <a:srgbClr val="7C5CE0"/>
            </a:solidFill>
            <a:prstDash val="solid"/>
          </a:ln>
        </p:spPr>
        <p:txBody>
          <a:bodyPr/>
          <a:lstStyle/>
          <a:p>
            <a:endParaRPr lang="en-US" sz="1500"/>
          </a:p>
        </p:txBody>
      </p:sp>
      <p:sp>
        <p:nvSpPr>
          <p:cNvPr id="31" name="Text 10">
            <a:extLst>
              <a:ext uri="{FF2B5EF4-FFF2-40B4-BE49-F238E27FC236}">
                <a16:creationId xmlns:a16="http://schemas.microsoft.com/office/drawing/2014/main" id="{376C999A-CB3A-03CA-7E56-E68FC69F6DF2}"/>
              </a:ext>
            </a:extLst>
          </p:cNvPr>
          <p:cNvSpPr/>
          <p:nvPr/>
        </p:nvSpPr>
        <p:spPr>
          <a:xfrm>
            <a:off x="9471660" y="3375660"/>
            <a:ext cx="1325880" cy="304800"/>
          </a:xfrm>
          <a:prstGeom prst="rect">
            <a:avLst/>
          </a:prstGeom>
          <a:noFill/>
          <a:ln/>
        </p:spPr>
        <p:txBody>
          <a:bodyPr wrap="square" lIns="0" tIns="0" rIns="0" bIns="0" rtlCol="0" anchor="ctr"/>
          <a:lstStyle/>
          <a:p>
            <a:pPr algn="ctr"/>
            <a:r>
              <a:rPr lang="en-US" sz="1500" b="1">
                <a:solidFill>
                  <a:srgbClr val="FFFFFF"/>
                </a:solidFill>
              </a:rPr>
              <a:t>switch</a:t>
            </a:r>
            <a:endParaRPr lang="en-US" sz="1500"/>
          </a:p>
        </p:txBody>
      </p:sp>
      <p:sp>
        <p:nvSpPr>
          <p:cNvPr id="32" name="Shape 11">
            <a:extLst>
              <a:ext uri="{FF2B5EF4-FFF2-40B4-BE49-F238E27FC236}">
                <a16:creationId xmlns:a16="http://schemas.microsoft.com/office/drawing/2014/main" id="{4660F379-81F6-8B0F-81BB-09E835C1D3E2}"/>
              </a:ext>
            </a:extLst>
          </p:cNvPr>
          <p:cNvSpPr/>
          <p:nvPr/>
        </p:nvSpPr>
        <p:spPr>
          <a:xfrm>
            <a:off x="9410700" y="4229100"/>
            <a:ext cx="1447800" cy="426720"/>
          </a:xfrm>
          <a:prstGeom prst="roundRect">
            <a:avLst/>
          </a:prstGeom>
          <a:solidFill>
            <a:srgbClr val="F59E0B"/>
          </a:solidFill>
          <a:ln w="12700">
            <a:solidFill>
              <a:srgbClr val="F59E0B"/>
            </a:solidFill>
            <a:prstDash val="solid"/>
          </a:ln>
        </p:spPr>
        <p:txBody>
          <a:bodyPr/>
          <a:lstStyle/>
          <a:p>
            <a:endParaRPr lang="en-US" sz="1500"/>
          </a:p>
        </p:txBody>
      </p:sp>
      <p:sp>
        <p:nvSpPr>
          <p:cNvPr id="33" name="Text 12">
            <a:extLst>
              <a:ext uri="{FF2B5EF4-FFF2-40B4-BE49-F238E27FC236}">
                <a16:creationId xmlns:a16="http://schemas.microsoft.com/office/drawing/2014/main" id="{5604B610-9DD8-52E2-8CC4-A3ABA961C68E}"/>
              </a:ext>
            </a:extLst>
          </p:cNvPr>
          <p:cNvSpPr/>
          <p:nvPr/>
        </p:nvSpPr>
        <p:spPr>
          <a:xfrm>
            <a:off x="9471660" y="4290060"/>
            <a:ext cx="1325880" cy="304800"/>
          </a:xfrm>
          <a:prstGeom prst="rect">
            <a:avLst/>
          </a:prstGeom>
          <a:noFill/>
          <a:ln/>
        </p:spPr>
        <p:txBody>
          <a:bodyPr wrap="square" lIns="0" tIns="0" rIns="0" bIns="0" rtlCol="0" anchor="ctr"/>
          <a:lstStyle/>
          <a:p>
            <a:pPr algn="ctr"/>
            <a:r>
              <a:rPr lang="en-US" sz="1500" b="1">
                <a:solidFill>
                  <a:srgbClr val="FFFFFF"/>
                </a:solidFill>
              </a:rPr>
              <a:t>memory</a:t>
            </a:r>
            <a:endParaRPr lang="en-US" sz="1500"/>
          </a:p>
        </p:txBody>
      </p:sp>
      <p:sp>
        <p:nvSpPr>
          <p:cNvPr id="34" name="Shape 13">
            <a:extLst>
              <a:ext uri="{FF2B5EF4-FFF2-40B4-BE49-F238E27FC236}">
                <a16:creationId xmlns:a16="http://schemas.microsoft.com/office/drawing/2014/main" id="{09C3FB96-91EF-6FB9-A73C-A992401020A3}"/>
              </a:ext>
            </a:extLst>
          </p:cNvPr>
          <p:cNvSpPr/>
          <p:nvPr/>
        </p:nvSpPr>
        <p:spPr>
          <a:xfrm>
            <a:off x="10134600" y="2827020"/>
            <a:ext cx="0" cy="487680"/>
          </a:xfrm>
          <a:prstGeom prst="line">
            <a:avLst/>
          </a:prstGeom>
          <a:noFill/>
          <a:ln w="12700">
            <a:solidFill>
              <a:srgbClr val="FFFFFF"/>
            </a:solidFill>
            <a:prstDash val="solid"/>
            <a:tailEnd type="triangle"/>
          </a:ln>
        </p:spPr>
        <p:txBody>
          <a:bodyPr/>
          <a:lstStyle/>
          <a:p>
            <a:endParaRPr lang="en-US" sz="1500"/>
          </a:p>
        </p:txBody>
      </p:sp>
      <p:sp>
        <p:nvSpPr>
          <p:cNvPr id="35" name="Shape 14">
            <a:extLst>
              <a:ext uri="{FF2B5EF4-FFF2-40B4-BE49-F238E27FC236}">
                <a16:creationId xmlns:a16="http://schemas.microsoft.com/office/drawing/2014/main" id="{D4F10946-532C-C4C2-5DB9-78DE88CA51C9}"/>
              </a:ext>
            </a:extLst>
          </p:cNvPr>
          <p:cNvSpPr/>
          <p:nvPr/>
        </p:nvSpPr>
        <p:spPr>
          <a:xfrm>
            <a:off x="10134600" y="3741420"/>
            <a:ext cx="0" cy="487680"/>
          </a:xfrm>
          <a:prstGeom prst="line">
            <a:avLst/>
          </a:prstGeom>
          <a:noFill/>
          <a:ln w="12700">
            <a:solidFill>
              <a:srgbClr val="FFFFFF"/>
            </a:solidFill>
            <a:prstDash val="solid"/>
            <a:tailEnd type="triangle"/>
          </a:ln>
        </p:spPr>
        <p:txBody>
          <a:bodyPr/>
          <a:lstStyle/>
          <a:p>
            <a:endParaRPr lang="en-US" sz="1500"/>
          </a:p>
        </p:txBody>
      </p:sp>
      <p:sp>
        <p:nvSpPr>
          <p:cNvPr id="36" name="Text 15">
            <a:extLst>
              <a:ext uri="{FF2B5EF4-FFF2-40B4-BE49-F238E27FC236}">
                <a16:creationId xmlns:a16="http://schemas.microsoft.com/office/drawing/2014/main" id="{3CA0B980-BB0C-784F-37E4-609E5A4A81C4}"/>
              </a:ext>
            </a:extLst>
          </p:cNvPr>
          <p:cNvSpPr/>
          <p:nvPr/>
        </p:nvSpPr>
        <p:spPr>
          <a:xfrm>
            <a:off x="9540240" y="4914900"/>
            <a:ext cx="1219200" cy="152400"/>
          </a:xfrm>
          <a:prstGeom prst="rect">
            <a:avLst/>
          </a:prstGeom>
          <a:noFill/>
          <a:ln/>
        </p:spPr>
        <p:txBody>
          <a:bodyPr wrap="square" lIns="0" tIns="0" rIns="0" bIns="0" rtlCol="0" anchor="ctr"/>
          <a:lstStyle/>
          <a:p>
            <a:pPr algn="ctr"/>
            <a:endParaRPr lang="en-US" sz="1000"/>
          </a:p>
        </p:txBody>
      </p:sp>
    </p:spTree>
    <p:extLst>
      <p:ext uri="{BB962C8B-B14F-4D97-AF65-F5344CB8AC3E}">
        <p14:creationId xmlns:p14="http://schemas.microsoft.com/office/powerpoint/2010/main" val="776335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584857-7E23-F195-F104-8584C339404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4BBCF68-69FD-66EA-05A9-771AB3286BC8}"/>
              </a:ext>
            </a:extLst>
          </p:cNvPr>
          <p:cNvSpPr>
            <a:spLocks noGrp="1"/>
          </p:cNvSpPr>
          <p:nvPr>
            <p:ph type="title"/>
          </p:nvPr>
        </p:nvSpPr>
        <p:spPr/>
        <p:txBody>
          <a:bodyPr/>
          <a:lstStyle/>
          <a:p>
            <a:r>
              <a:rPr lang="en-US">
                <a:solidFill>
                  <a:srgbClr val="1E293B"/>
                </a:solidFill>
                <a:latin typeface="Aptos Display"/>
                <a:ea typeface="Aptos Display" pitchFamily="34" charset="-122"/>
                <a:cs typeface="Aptos Display" pitchFamily="34" charset="-120"/>
              </a:rPr>
              <a:t>OCEAN architecture overview</a:t>
            </a:r>
          </a:p>
        </p:txBody>
      </p:sp>
      <p:sp>
        <p:nvSpPr>
          <p:cNvPr id="15" name="Text 2">
            <a:extLst>
              <a:ext uri="{FF2B5EF4-FFF2-40B4-BE49-F238E27FC236}">
                <a16:creationId xmlns:a16="http://schemas.microsoft.com/office/drawing/2014/main" id="{36F166DB-8A5B-F4B2-3A26-4FBFD356E0FD}"/>
              </a:ext>
            </a:extLst>
          </p:cNvPr>
          <p:cNvSpPr/>
          <p:nvPr/>
        </p:nvSpPr>
        <p:spPr>
          <a:xfrm>
            <a:off x="10517256" y="228599"/>
            <a:ext cx="1333500" cy="213360"/>
          </a:xfrm>
          <a:prstGeom prst="rect">
            <a:avLst/>
          </a:prstGeom>
          <a:solidFill>
            <a:srgbClr val="EAF2FF"/>
          </a:solidFill>
          <a:ln>
            <a:solidFill>
              <a:srgbClr val="1F5FBF"/>
            </a:solidFill>
          </a:ln>
        </p:spPr>
        <p:txBody>
          <a:bodyPr wrap="square" lIns="0" tIns="0" rIns="0" bIns="0" rtlCol="0" anchor="ctr"/>
          <a:lstStyle/>
          <a:p>
            <a:pPr algn="ctr"/>
            <a:r>
              <a:rPr lang="en-US" sz="833" b="1">
                <a:solidFill>
                  <a:srgbClr val="1F5FBF"/>
                </a:solidFill>
              </a:rPr>
              <a:t>ARCHITECTURE</a:t>
            </a:r>
          </a:p>
        </p:txBody>
      </p:sp>
      <p:sp>
        <p:nvSpPr>
          <p:cNvPr id="65" name="Slide Number Placeholder 1">
            <a:extLst>
              <a:ext uri="{FF2B5EF4-FFF2-40B4-BE49-F238E27FC236}">
                <a16:creationId xmlns:a16="http://schemas.microsoft.com/office/drawing/2014/main" id="{971EFFD4-19A9-1458-DF1B-E58B4EE39856}"/>
              </a:ext>
            </a:extLst>
          </p:cNvPr>
          <p:cNvSpPr>
            <a:spLocks noGrp="1"/>
          </p:cNvSpPr>
          <p:nvPr>
            <p:ph type="sldNum" sz="quarter" idx="12"/>
          </p:nvPr>
        </p:nvSpPr>
        <p:spPr>
          <a:xfrm>
            <a:off x="11661914" y="6477000"/>
            <a:ext cx="377686" cy="381000"/>
          </a:xfrm>
        </p:spPr>
        <p:txBody>
          <a:bodyPr/>
          <a:lstStyle/>
          <a:p>
            <a:fld id="{FE7A4BB3-E848-5A44-82DF-322201952CD8}" type="slidenum">
              <a:rPr lang="en-US" smtClean="0"/>
              <a:pPr/>
              <a:t>32</a:t>
            </a:fld>
            <a:endParaRPr lang="en-US"/>
          </a:p>
        </p:txBody>
      </p:sp>
      <p:sp>
        <p:nvSpPr>
          <p:cNvPr id="25" name="Shape 6">
            <a:extLst>
              <a:ext uri="{FF2B5EF4-FFF2-40B4-BE49-F238E27FC236}">
                <a16:creationId xmlns:a16="http://schemas.microsoft.com/office/drawing/2014/main" id="{A46376AD-36E6-CC89-7DAA-887CD40D7B2D}"/>
              </a:ext>
            </a:extLst>
          </p:cNvPr>
          <p:cNvSpPr/>
          <p:nvPr/>
        </p:nvSpPr>
        <p:spPr>
          <a:xfrm>
            <a:off x="1196125" y="2160269"/>
            <a:ext cx="2971800" cy="381000"/>
          </a:xfrm>
          <a:prstGeom prst="roundRect">
            <a:avLst/>
          </a:prstGeom>
          <a:solidFill>
            <a:srgbClr val="F5F7FB"/>
          </a:solidFill>
          <a:ln w="12700">
            <a:solidFill>
              <a:srgbClr val="C9D4E5"/>
            </a:solidFill>
            <a:prstDash val="solid"/>
          </a:ln>
        </p:spPr>
        <p:txBody>
          <a:bodyPr/>
          <a:lstStyle/>
          <a:p>
            <a:pPr defTabSz="761970"/>
            <a:endParaRPr lang="en-US" sz="1500">
              <a:solidFill>
                <a:prstClr val="black"/>
              </a:solidFill>
              <a:latin typeface="Aptos"/>
            </a:endParaRPr>
          </a:p>
        </p:txBody>
      </p:sp>
      <p:sp>
        <p:nvSpPr>
          <p:cNvPr id="26" name="Text 7">
            <a:extLst>
              <a:ext uri="{FF2B5EF4-FFF2-40B4-BE49-F238E27FC236}">
                <a16:creationId xmlns:a16="http://schemas.microsoft.com/office/drawing/2014/main" id="{1E0C4E0E-0C81-FEED-480F-1D7CD755C804}"/>
              </a:ext>
            </a:extLst>
          </p:cNvPr>
          <p:cNvSpPr/>
          <p:nvPr/>
        </p:nvSpPr>
        <p:spPr>
          <a:xfrm>
            <a:off x="1257085" y="2221229"/>
            <a:ext cx="2849880" cy="259080"/>
          </a:xfrm>
          <a:prstGeom prst="rect">
            <a:avLst/>
          </a:prstGeom>
          <a:noFill/>
          <a:ln/>
        </p:spPr>
        <p:txBody>
          <a:bodyPr wrap="square" lIns="0" tIns="0" rIns="0" bIns="0" rtlCol="0" anchor="ctr"/>
          <a:lstStyle/>
          <a:p>
            <a:pPr algn="ctr" defTabSz="761970"/>
            <a:r>
              <a:rPr lang="en-US" sz="1667" b="1">
                <a:solidFill>
                  <a:srgbClr val="1E293B"/>
                </a:solidFill>
                <a:latin typeface="Aptos"/>
              </a:rPr>
              <a:t>Host OS</a:t>
            </a:r>
            <a:endParaRPr lang="en-US" sz="1667">
              <a:solidFill>
                <a:prstClr val="black"/>
              </a:solidFill>
              <a:latin typeface="Aptos"/>
            </a:endParaRPr>
          </a:p>
        </p:txBody>
      </p:sp>
      <p:sp>
        <p:nvSpPr>
          <p:cNvPr id="27" name="Shape 8">
            <a:extLst>
              <a:ext uri="{FF2B5EF4-FFF2-40B4-BE49-F238E27FC236}">
                <a16:creationId xmlns:a16="http://schemas.microsoft.com/office/drawing/2014/main" id="{278E7675-4527-0C99-1F6E-EC6DBE78CEC8}"/>
              </a:ext>
            </a:extLst>
          </p:cNvPr>
          <p:cNvSpPr/>
          <p:nvPr/>
        </p:nvSpPr>
        <p:spPr>
          <a:xfrm>
            <a:off x="1272325" y="2655569"/>
            <a:ext cx="2819400" cy="419100"/>
          </a:xfrm>
          <a:prstGeom prst="roundRect">
            <a:avLst/>
          </a:prstGeom>
          <a:solidFill>
            <a:srgbClr val="FFFFFF"/>
          </a:solidFill>
          <a:ln w="12700">
            <a:solidFill>
              <a:srgbClr val="C9D4E5"/>
            </a:solidFill>
            <a:prstDash val="solid"/>
          </a:ln>
        </p:spPr>
        <p:txBody>
          <a:bodyPr/>
          <a:lstStyle/>
          <a:p>
            <a:pPr defTabSz="761970"/>
            <a:endParaRPr lang="en-US" sz="1500">
              <a:solidFill>
                <a:prstClr val="black"/>
              </a:solidFill>
              <a:latin typeface="Aptos"/>
            </a:endParaRPr>
          </a:p>
        </p:txBody>
      </p:sp>
      <p:sp>
        <p:nvSpPr>
          <p:cNvPr id="28" name="Text 9">
            <a:extLst>
              <a:ext uri="{FF2B5EF4-FFF2-40B4-BE49-F238E27FC236}">
                <a16:creationId xmlns:a16="http://schemas.microsoft.com/office/drawing/2014/main" id="{FC0FB400-BE8B-970F-0B4C-FC97B6DFADF8}"/>
              </a:ext>
            </a:extLst>
          </p:cNvPr>
          <p:cNvSpPr/>
          <p:nvPr/>
        </p:nvSpPr>
        <p:spPr>
          <a:xfrm>
            <a:off x="1333285" y="2716529"/>
            <a:ext cx="2697480" cy="297180"/>
          </a:xfrm>
          <a:prstGeom prst="rect">
            <a:avLst/>
          </a:prstGeom>
          <a:noFill/>
          <a:ln/>
        </p:spPr>
        <p:txBody>
          <a:bodyPr wrap="square" lIns="0" tIns="0" rIns="0" bIns="0" rtlCol="0" anchor="ctr"/>
          <a:lstStyle/>
          <a:p>
            <a:pPr algn="ctr" defTabSz="761970"/>
            <a:r>
              <a:rPr lang="en-US" sz="1667" b="1">
                <a:solidFill>
                  <a:srgbClr val="1E293B"/>
                </a:solidFill>
                <a:latin typeface="Aptos"/>
              </a:rPr>
              <a:t>QEMU VM</a:t>
            </a:r>
            <a:endParaRPr lang="en-US" sz="1667">
              <a:solidFill>
                <a:prstClr val="black"/>
              </a:solidFill>
              <a:latin typeface="Aptos"/>
            </a:endParaRPr>
          </a:p>
        </p:txBody>
      </p:sp>
      <p:sp>
        <p:nvSpPr>
          <p:cNvPr id="29" name="Shape 10">
            <a:extLst>
              <a:ext uri="{FF2B5EF4-FFF2-40B4-BE49-F238E27FC236}">
                <a16:creationId xmlns:a16="http://schemas.microsoft.com/office/drawing/2014/main" id="{D0DE8128-4C08-B9A3-A0C8-81BB3EC22E17}"/>
              </a:ext>
            </a:extLst>
          </p:cNvPr>
          <p:cNvSpPr/>
          <p:nvPr/>
        </p:nvSpPr>
        <p:spPr>
          <a:xfrm>
            <a:off x="1424725" y="3188969"/>
            <a:ext cx="2514600" cy="289560"/>
          </a:xfrm>
          <a:prstGeom prst="roundRect">
            <a:avLst/>
          </a:prstGeom>
          <a:solidFill>
            <a:srgbClr val="E9F8F2"/>
          </a:solidFill>
          <a:ln w="12700">
            <a:solidFill>
              <a:srgbClr val="2C9C91"/>
            </a:solidFill>
            <a:prstDash val="solid"/>
          </a:ln>
        </p:spPr>
        <p:txBody>
          <a:bodyPr/>
          <a:lstStyle/>
          <a:p>
            <a:pPr defTabSz="761970"/>
            <a:endParaRPr lang="en-US" sz="1500">
              <a:solidFill>
                <a:prstClr val="black"/>
              </a:solidFill>
              <a:latin typeface="Aptos"/>
            </a:endParaRPr>
          </a:p>
        </p:txBody>
      </p:sp>
      <p:sp>
        <p:nvSpPr>
          <p:cNvPr id="30" name="Text 11">
            <a:extLst>
              <a:ext uri="{FF2B5EF4-FFF2-40B4-BE49-F238E27FC236}">
                <a16:creationId xmlns:a16="http://schemas.microsoft.com/office/drawing/2014/main" id="{F827BA11-C3F6-6A49-AEA0-FB858879142D}"/>
              </a:ext>
            </a:extLst>
          </p:cNvPr>
          <p:cNvSpPr/>
          <p:nvPr/>
        </p:nvSpPr>
        <p:spPr>
          <a:xfrm>
            <a:off x="1485685" y="3249929"/>
            <a:ext cx="2392680" cy="167640"/>
          </a:xfrm>
          <a:prstGeom prst="rect">
            <a:avLst/>
          </a:prstGeom>
          <a:noFill/>
          <a:ln/>
        </p:spPr>
        <p:txBody>
          <a:bodyPr wrap="square" lIns="0" tIns="0" rIns="0" bIns="0" rtlCol="0" anchor="ctr"/>
          <a:lstStyle/>
          <a:p>
            <a:pPr algn="ctr" defTabSz="761970"/>
            <a:r>
              <a:rPr lang="en-US" sz="1500" b="1">
                <a:solidFill>
                  <a:srgbClr val="2C9C91"/>
                </a:solidFill>
                <a:latin typeface="Aptos"/>
              </a:rPr>
              <a:t>guest app</a:t>
            </a:r>
            <a:endParaRPr lang="en-US" sz="1500">
              <a:solidFill>
                <a:prstClr val="black"/>
              </a:solidFill>
              <a:latin typeface="Aptos"/>
            </a:endParaRPr>
          </a:p>
        </p:txBody>
      </p:sp>
      <p:sp>
        <p:nvSpPr>
          <p:cNvPr id="31" name="Shape 12">
            <a:extLst>
              <a:ext uri="{FF2B5EF4-FFF2-40B4-BE49-F238E27FC236}">
                <a16:creationId xmlns:a16="http://schemas.microsoft.com/office/drawing/2014/main" id="{1EEAA327-D97F-D9B3-2F31-5A50EA4CA01B}"/>
              </a:ext>
            </a:extLst>
          </p:cNvPr>
          <p:cNvSpPr/>
          <p:nvPr/>
        </p:nvSpPr>
        <p:spPr>
          <a:xfrm>
            <a:off x="1424725" y="3554729"/>
            <a:ext cx="2514600" cy="289560"/>
          </a:xfrm>
          <a:prstGeom prst="roundRect">
            <a:avLst/>
          </a:prstGeom>
          <a:solidFill>
            <a:srgbClr val="EAF2FF"/>
          </a:solidFill>
          <a:ln w="12700">
            <a:solidFill>
              <a:srgbClr val="1F5FBF"/>
            </a:solidFill>
            <a:prstDash val="solid"/>
          </a:ln>
        </p:spPr>
        <p:txBody>
          <a:bodyPr/>
          <a:lstStyle/>
          <a:p>
            <a:pPr defTabSz="761970"/>
            <a:endParaRPr lang="en-US" sz="1500">
              <a:solidFill>
                <a:prstClr val="black"/>
              </a:solidFill>
              <a:latin typeface="Aptos"/>
            </a:endParaRPr>
          </a:p>
        </p:txBody>
      </p:sp>
      <p:sp>
        <p:nvSpPr>
          <p:cNvPr id="32" name="Text 13">
            <a:extLst>
              <a:ext uri="{FF2B5EF4-FFF2-40B4-BE49-F238E27FC236}">
                <a16:creationId xmlns:a16="http://schemas.microsoft.com/office/drawing/2014/main" id="{224E26FF-1F5E-22C3-F09D-39D151CEADE6}"/>
              </a:ext>
            </a:extLst>
          </p:cNvPr>
          <p:cNvSpPr/>
          <p:nvPr/>
        </p:nvSpPr>
        <p:spPr>
          <a:xfrm>
            <a:off x="1485685" y="3615689"/>
            <a:ext cx="2392680" cy="167640"/>
          </a:xfrm>
          <a:prstGeom prst="rect">
            <a:avLst/>
          </a:prstGeom>
          <a:noFill/>
          <a:ln/>
        </p:spPr>
        <p:txBody>
          <a:bodyPr wrap="square" lIns="0" tIns="0" rIns="0" bIns="0" rtlCol="0" anchor="ctr"/>
          <a:lstStyle/>
          <a:p>
            <a:pPr algn="ctr" defTabSz="761970"/>
            <a:r>
              <a:rPr lang="en-US" sz="1500" b="1">
                <a:solidFill>
                  <a:srgbClr val="1F5FBF"/>
                </a:solidFill>
                <a:latin typeface="Aptos"/>
              </a:rPr>
              <a:t>Linux CXL driver + NUMA</a:t>
            </a:r>
            <a:endParaRPr lang="en-US" sz="1500">
              <a:solidFill>
                <a:prstClr val="black"/>
              </a:solidFill>
              <a:latin typeface="Aptos"/>
            </a:endParaRPr>
          </a:p>
        </p:txBody>
      </p:sp>
      <p:sp>
        <p:nvSpPr>
          <p:cNvPr id="33" name="Shape 14">
            <a:extLst>
              <a:ext uri="{FF2B5EF4-FFF2-40B4-BE49-F238E27FC236}">
                <a16:creationId xmlns:a16="http://schemas.microsoft.com/office/drawing/2014/main" id="{FE7EA9F2-111F-55E4-7F4F-58B596452B70}"/>
              </a:ext>
            </a:extLst>
          </p:cNvPr>
          <p:cNvSpPr/>
          <p:nvPr/>
        </p:nvSpPr>
        <p:spPr>
          <a:xfrm>
            <a:off x="1424725" y="3920489"/>
            <a:ext cx="2514600" cy="419100"/>
          </a:xfrm>
          <a:prstGeom prst="roundRect">
            <a:avLst/>
          </a:prstGeom>
          <a:solidFill>
            <a:srgbClr val="FFF5E8"/>
          </a:solidFill>
          <a:ln w="12700">
            <a:solidFill>
              <a:srgbClr val="F59E0B"/>
            </a:solidFill>
            <a:prstDash val="solid"/>
          </a:ln>
        </p:spPr>
        <p:txBody>
          <a:bodyPr/>
          <a:lstStyle/>
          <a:p>
            <a:pPr defTabSz="761970"/>
            <a:endParaRPr lang="en-US" sz="1500">
              <a:solidFill>
                <a:prstClr val="black"/>
              </a:solidFill>
              <a:latin typeface="Aptos"/>
            </a:endParaRPr>
          </a:p>
        </p:txBody>
      </p:sp>
      <p:sp>
        <p:nvSpPr>
          <p:cNvPr id="34" name="Text 15">
            <a:extLst>
              <a:ext uri="{FF2B5EF4-FFF2-40B4-BE49-F238E27FC236}">
                <a16:creationId xmlns:a16="http://schemas.microsoft.com/office/drawing/2014/main" id="{42888A50-FAC2-A3C5-B844-E7F5E87ECFFF}"/>
              </a:ext>
            </a:extLst>
          </p:cNvPr>
          <p:cNvSpPr/>
          <p:nvPr/>
        </p:nvSpPr>
        <p:spPr>
          <a:xfrm>
            <a:off x="1485685" y="3981449"/>
            <a:ext cx="2392680" cy="297180"/>
          </a:xfrm>
          <a:prstGeom prst="rect">
            <a:avLst/>
          </a:prstGeom>
          <a:noFill/>
          <a:ln/>
        </p:spPr>
        <p:txBody>
          <a:bodyPr wrap="square" lIns="0" tIns="0" rIns="0" bIns="0" rtlCol="0" anchor="ctr"/>
          <a:lstStyle/>
          <a:p>
            <a:pPr algn="ctr" defTabSz="761970"/>
            <a:r>
              <a:rPr lang="en-US" sz="1500" b="1">
                <a:solidFill>
                  <a:srgbClr val="F59E0B"/>
                </a:solidFill>
                <a:latin typeface="Aptos"/>
              </a:rPr>
              <a:t>Type-3 device  HPA ↔ DPA</a:t>
            </a:r>
            <a:endParaRPr lang="en-US" sz="1500">
              <a:solidFill>
                <a:prstClr val="black"/>
              </a:solidFill>
              <a:latin typeface="Aptos"/>
            </a:endParaRPr>
          </a:p>
        </p:txBody>
      </p:sp>
      <p:sp>
        <p:nvSpPr>
          <p:cNvPr id="35" name="Shape 16">
            <a:extLst>
              <a:ext uri="{FF2B5EF4-FFF2-40B4-BE49-F238E27FC236}">
                <a16:creationId xmlns:a16="http://schemas.microsoft.com/office/drawing/2014/main" id="{515590CE-7D0D-B927-1019-1BA1122294B2}"/>
              </a:ext>
            </a:extLst>
          </p:cNvPr>
          <p:cNvSpPr/>
          <p:nvPr/>
        </p:nvSpPr>
        <p:spPr>
          <a:xfrm>
            <a:off x="1424725" y="4469129"/>
            <a:ext cx="2514600" cy="289560"/>
          </a:xfrm>
          <a:prstGeom prst="roundRect">
            <a:avLst/>
          </a:prstGeom>
          <a:solidFill>
            <a:srgbClr val="F2EDFF"/>
          </a:solidFill>
          <a:ln w="12700">
            <a:solidFill>
              <a:srgbClr val="7C5CE0"/>
            </a:solidFill>
            <a:prstDash val="solid"/>
          </a:ln>
        </p:spPr>
        <p:txBody>
          <a:bodyPr/>
          <a:lstStyle/>
          <a:p>
            <a:pPr defTabSz="761970"/>
            <a:endParaRPr lang="en-US" sz="1500">
              <a:solidFill>
                <a:prstClr val="black"/>
              </a:solidFill>
              <a:latin typeface="Aptos"/>
            </a:endParaRPr>
          </a:p>
        </p:txBody>
      </p:sp>
      <p:sp>
        <p:nvSpPr>
          <p:cNvPr id="36" name="Text 17">
            <a:extLst>
              <a:ext uri="{FF2B5EF4-FFF2-40B4-BE49-F238E27FC236}">
                <a16:creationId xmlns:a16="http://schemas.microsoft.com/office/drawing/2014/main" id="{71629CDE-44C7-DA91-89B5-BBA446F2969B}"/>
              </a:ext>
            </a:extLst>
          </p:cNvPr>
          <p:cNvSpPr/>
          <p:nvPr/>
        </p:nvSpPr>
        <p:spPr>
          <a:xfrm>
            <a:off x="1485685" y="4530089"/>
            <a:ext cx="2392680" cy="167640"/>
          </a:xfrm>
          <a:prstGeom prst="rect">
            <a:avLst/>
          </a:prstGeom>
          <a:noFill/>
          <a:ln/>
        </p:spPr>
        <p:txBody>
          <a:bodyPr wrap="square" lIns="0" tIns="0" rIns="0" bIns="0" rtlCol="0" anchor="ctr"/>
          <a:lstStyle/>
          <a:p>
            <a:pPr algn="ctr" defTabSz="761970"/>
            <a:r>
              <a:rPr lang="en-US" sz="1500" b="1">
                <a:solidFill>
                  <a:srgbClr val="7C5CE0"/>
                </a:solidFill>
                <a:latin typeface="Aptos"/>
              </a:rPr>
              <a:t>transport layer</a:t>
            </a:r>
            <a:endParaRPr lang="en-US" sz="1500">
              <a:solidFill>
                <a:prstClr val="black"/>
              </a:solidFill>
              <a:latin typeface="Aptos"/>
            </a:endParaRPr>
          </a:p>
        </p:txBody>
      </p:sp>
      <p:sp>
        <p:nvSpPr>
          <p:cNvPr id="71" name="Shape 18">
            <a:extLst>
              <a:ext uri="{FF2B5EF4-FFF2-40B4-BE49-F238E27FC236}">
                <a16:creationId xmlns:a16="http://schemas.microsoft.com/office/drawing/2014/main" id="{BFA06146-02F1-4390-4FC1-A0186C2E2853}"/>
              </a:ext>
            </a:extLst>
          </p:cNvPr>
          <p:cNvSpPr/>
          <p:nvPr/>
        </p:nvSpPr>
        <p:spPr>
          <a:xfrm>
            <a:off x="5158525" y="2274569"/>
            <a:ext cx="2209800" cy="426720"/>
          </a:xfrm>
          <a:prstGeom prst="roundRect">
            <a:avLst/>
          </a:prstGeom>
          <a:solidFill>
            <a:srgbClr val="1F5FBF"/>
          </a:solidFill>
          <a:ln w="12700">
            <a:solidFill>
              <a:srgbClr val="1F5FBF"/>
            </a:solidFill>
            <a:prstDash val="solid"/>
          </a:ln>
        </p:spPr>
        <p:txBody>
          <a:bodyPr/>
          <a:lstStyle/>
          <a:p>
            <a:pPr defTabSz="761970"/>
            <a:endParaRPr lang="en-US" sz="1500">
              <a:solidFill>
                <a:prstClr val="black"/>
              </a:solidFill>
              <a:latin typeface="Aptos"/>
            </a:endParaRPr>
          </a:p>
        </p:txBody>
      </p:sp>
      <p:sp>
        <p:nvSpPr>
          <p:cNvPr id="72" name="Text 19">
            <a:extLst>
              <a:ext uri="{FF2B5EF4-FFF2-40B4-BE49-F238E27FC236}">
                <a16:creationId xmlns:a16="http://schemas.microsoft.com/office/drawing/2014/main" id="{CC9C544D-59C9-384C-E995-47BBD64E3BFA}"/>
              </a:ext>
            </a:extLst>
          </p:cNvPr>
          <p:cNvSpPr/>
          <p:nvPr/>
        </p:nvSpPr>
        <p:spPr>
          <a:xfrm>
            <a:off x="5219485" y="2335529"/>
            <a:ext cx="2087880" cy="304800"/>
          </a:xfrm>
          <a:prstGeom prst="rect">
            <a:avLst/>
          </a:prstGeom>
          <a:noFill/>
          <a:ln/>
        </p:spPr>
        <p:txBody>
          <a:bodyPr wrap="square" lIns="0" tIns="0" rIns="0" bIns="0" rtlCol="0" anchor="ctr"/>
          <a:lstStyle/>
          <a:p>
            <a:pPr algn="ctr" defTabSz="761970"/>
            <a:r>
              <a:rPr lang="en-US" sz="1667" b="1">
                <a:solidFill>
                  <a:srgbClr val="FFFFFF"/>
                </a:solidFill>
                <a:latin typeface="Aptos"/>
              </a:rPr>
              <a:t>Fabric manager</a:t>
            </a:r>
            <a:endParaRPr lang="en-US" sz="1667">
              <a:solidFill>
                <a:prstClr val="black"/>
              </a:solidFill>
              <a:latin typeface="Aptos"/>
            </a:endParaRPr>
          </a:p>
        </p:txBody>
      </p:sp>
      <p:sp>
        <p:nvSpPr>
          <p:cNvPr id="73" name="Shape 20">
            <a:extLst>
              <a:ext uri="{FF2B5EF4-FFF2-40B4-BE49-F238E27FC236}">
                <a16:creationId xmlns:a16="http://schemas.microsoft.com/office/drawing/2014/main" id="{BF2F9FEA-35F4-AAEB-7A42-330A90617D02}"/>
              </a:ext>
            </a:extLst>
          </p:cNvPr>
          <p:cNvSpPr/>
          <p:nvPr/>
        </p:nvSpPr>
        <p:spPr>
          <a:xfrm>
            <a:off x="5310925" y="3036569"/>
            <a:ext cx="1905000" cy="685800"/>
          </a:xfrm>
          <a:prstGeom prst="roundRect">
            <a:avLst/>
          </a:prstGeom>
          <a:solidFill>
            <a:srgbClr val="7C5CE0"/>
          </a:solidFill>
          <a:ln w="12700">
            <a:solidFill>
              <a:srgbClr val="7C5CE0"/>
            </a:solidFill>
            <a:prstDash val="solid"/>
          </a:ln>
        </p:spPr>
        <p:txBody>
          <a:bodyPr/>
          <a:lstStyle/>
          <a:p>
            <a:pPr defTabSz="761970"/>
            <a:endParaRPr lang="en-US" sz="1500">
              <a:solidFill>
                <a:prstClr val="black"/>
              </a:solidFill>
              <a:latin typeface="Aptos"/>
            </a:endParaRPr>
          </a:p>
        </p:txBody>
      </p:sp>
      <p:sp>
        <p:nvSpPr>
          <p:cNvPr id="74" name="Text 21">
            <a:extLst>
              <a:ext uri="{FF2B5EF4-FFF2-40B4-BE49-F238E27FC236}">
                <a16:creationId xmlns:a16="http://schemas.microsoft.com/office/drawing/2014/main" id="{268DFC6D-CCC9-48F0-D7AD-EE6E3DB17908}"/>
              </a:ext>
            </a:extLst>
          </p:cNvPr>
          <p:cNvSpPr/>
          <p:nvPr/>
        </p:nvSpPr>
        <p:spPr>
          <a:xfrm>
            <a:off x="5371885" y="3097529"/>
            <a:ext cx="1783080" cy="563880"/>
          </a:xfrm>
          <a:prstGeom prst="rect">
            <a:avLst/>
          </a:prstGeom>
          <a:noFill/>
          <a:ln/>
        </p:spPr>
        <p:txBody>
          <a:bodyPr wrap="square" lIns="0" tIns="0" rIns="0" bIns="0" rtlCol="0" anchor="ctr"/>
          <a:lstStyle/>
          <a:p>
            <a:pPr algn="ctr" defTabSz="761970"/>
            <a:r>
              <a:rPr lang="en-US" sz="1667" b="1">
                <a:solidFill>
                  <a:srgbClr val="FFFFFF"/>
                </a:solidFill>
                <a:latin typeface="Aptos"/>
              </a:rPr>
              <a:t>virtual switch</a:t>
            </a:r>
            <a:endParaRPr lang="en-US" sz="1667">
              <a:solidFill>
                <a:prstClr val="black"/>
              </a:solidFill>
              <a:latin typeface="Aptos"/>
            </a:endParaRPr>
          </a:p>
        </p:txBody>
      </p:sp>
      <p:sp>
        <p:nvSpPr>
          <p:cNvPr id="75" name="Shape 22">
            <a:extLst>
              <a:ext uri="{FF2B5EF4-FFF2-40B4-BE49-F238E27FC236}">
                <a16:creationId xmlns:a16="http://schemas.microsoft.com/office/drawing/2014/main" id="{C1119D1F-E09F-769B-64E2-DA1DE20AA1DC}"/>
              </a:ext>
            </a:extLst>
          </p:cNvPr>
          <p:cNvSpPr/>
          <p:nvPr/>
        </p:nvSpPr>
        <p:spPr>
          <a:xfrm>
            <a:off x="5158525" y="4065269"/>
            <a:ext cx="2209800" cy="723900"/>
          </a:xfrm>
          <a:prstGeom prst="roundRect">
            <a:avLst/>
          </a:prstGeom>
          <a:solidFill>
            <a:srgbClr val="F59E0B"/>
          </a:solidFill>
          <a:ln w="12700">
            <a:solidFill>
              <a:srgbClr val="F59E0B"/>
            </a:solidFill>
            <a:prstDash val="solid"/>
          </a:ln>
        </p:spPr>
        <p:txBody>
          <a:bodyPr/>
          <a:lstStyle/>
          <a:p>
            <a:pPr defTabSz="761970"/>
            <a:endParaRPr lang="en-US" sz="1500">
              <a:solidFill>
                <a:prstClr val="black"/>
              </a:solidFill>
              <a:latin typeface="Aptos"/>
            </a:endParaRPr>
          </a:p>
        </p:txBody>
      </p:sp>
      <p:sp>
        <p:nvSpPr>
          <p:cNvPr id="76" name="Text 23">
            <a:extLst>
              <a:ext uri="{FF2B5EF4-FFF2-40B4-BE49-F238E27FC236}">
                <a16:creationId xmlns:a16="http://schemas.microsoft.com/office/drawing/2014/main" id="{77CEDC67-C39E-18D3-7433-0DC7AE7F5B85}"/>
              </a:ext>
            </a:extLst>
          </p:cNvPr>
          <p:cNvSpPr/>
          <p:nvPr/>
        </p:nvSpPr>
        <p:spPr>
          <a:xfrm>
            <a:off x="5219485" y="4126229"/>
            <a:ext cx="2087880" cy="601980"/>
          </a:xfrm>
          <a:prstGeom prst="rect">
            <a:avLst/>
          </a:prstGeom>
          <a:noFill/>
          <a:ln/>
        </p:spPr>
        <p:txBody>
          <a:bodyPr wrap="square" lIns="0" tIns="0" rIns="0" bIns="0" rtlCol="0" anchor="ctr"/>
          <a:lstStyle/>
          <a:p>
            <a:pPr algn="ctr" defTabSz="761970"/>
            <a:r>
              <a:rPr lang="en-US" sz="1583" b="1">
                <a:solidFill>
                  <a:srgbClr val="FFFFFF"/>
                </a:solidFill>
                <a:latin typeface="Aptos"/>
              </a:rPr>
              <a:t>memory server + coherence</a:t>
            </a:r>
            <a:endParaRPr lang="en-US" sz="1583">
              <a:solidFill>
                <a:prstClr val="black"/>
              </a:solidFill>
              <a:latin typeface="Aptos"/>
            </a:endParaRPr>
          </a:p>
        </p:txBody>
      </p:sp>
      <p:sp>
        <p:nvSpPr>
          <p:cNvPr id="77" name="Shape 24">
            <a:extLst>
              <a:ext uri="{FF2B5EF4-FFF2-40B4-BE49-F238E27FC236}">
                <a16:creationId xmlns:a16="http://schemas.microsoft.com/office/drawing/2014/main" id="{3A834E4E-5AFD-44A2-B445-A8174E1002FC}"/>
              </a:ext>
            </a:extLst>
          </p:cNvPr>
          <p:cNvSpPr/>
          <p:nvPr/>
        </p:nvSpPr>
        <p:spPr>
          <a:xfrm>
            <a:off x="8092225" y="2998469"/>
            <a:ext cx="1371600" cy="365760"/>
          </a:xfrm>
          <a:prstGeom prst="roundRect">
            <a:avLst/>
          </a:prstGeom>
          <a:solidFill>
            <a:srgbClr val="2C9C91"/>
          </a:solidFill>
          <a:ln w="12700">
            <a:solidFill>
              <a:srgbClr val="2C9C91"/>
            </a:solidFill>
            <a:prstDash val="solid"/>
          </a:ln>
        </p:spPr>
        <p:txBody>
          <a:bodyPr/>
          <a:lstStyle/>
          <a:p>
            <a:pPr defTabSz="761970"/>
            <a:endParaRPr lang="en-US" sz="1500">
              <a:solidFill>
                <a:prstClr val="black"/>
              </a:solidFill>
              <a:latin typeface="Aptos"/>
            </a:endParaRPr>
          </a:p>
        </p:txBody>
      </p:sp>
      <p:sp>
        <p:nvSpPr>
          <p:cNvPr id="78" name="Text 25">
            <a:extLst>
              <a:ext uri="{FF2B5EF4-FFF2-40B4-BE49-F238E27FC236}">
                <a16:creationId xmlns:a16="http://schemas.microsoft.com/office/drawing/2014/main" id="{88CCF81D-07E6-E55C-DB07-587D1B65A74F}"/>
              </a:ext>
            </a:extLst>
          </p:cNvPr>
          <p:cNvSpPr/>
          <p:nvPr/>
        </p:nvSpPr>
        <p:spPr>
          <a:xfrm>
            <a:off x="8153185" y="3059429"/>
            <a:ext cx="1249680" cy="243840"/>
          </a:xfrm>
          <a:prstGeom prst="rect">
            <a:avLst/>
          </a:prstGeom>
          <a:noFill/>
          <a:ln/>
        </p:spPr>
        <p:txBody>
          <a:bodyPr wrap="square" lIns="0" tIns="0" rIns="0" bIns="0" rtlCol="0" anchor="ctr"/>
          <a:lstStyle/>
          <a:p>
            <a:pPr algn="ctr" defTabSz="761970"/>
            <a:r>
              <a:rPr lang="en-US" sz="1667" b="1">
                <a:solidFill>
                  <a:srgbClr val="FFFFFF"/>
                </a:solidFill>
                <a:latin typeface="Aptos"/>
              </a:rPr>
              <a:t>CLI / libs</a:t>
            </a:r>
            <a:endParaRPr lang="en-US" sz="1667">
              <a:solidFill>
                <a:prstClr val="black"/>
              </a:solidFill>
              <a:latin typeface="Aptos"/>
            </a:endParaRPr>
          </a:p>
        </p:txBody>
      </p:sp>
      <p:sp>
        <p:nvSpPr>
          <p:cNvPr id="79" name="Text 29">
            <a:extLst>
              <a:ext uri="{FF2B5EF4-FFF2-40B4-BE49-F238E27FC236}">
                <a16:creationId xmlns:a16="http://schemas.microsoft.com/office/drawing/2014/main" id="{323E8985-E449-6300-9E3E-9E158352108D}"/>
              </a:ext>
            </a:extLst>
          </p:cNvPr>
          <p:cNvSpPr/>
          <p:nvPr/>
        </p:nvSpPr>
        <p:spPr>
          <a:xfrm>
            <a:off x="8206525" y="5185409"/>
            <a:ext cx="762000" cy="137160"/>
          </a:xfrm>
          <a:prstGeom prst="rect">
            <a:avLst/>
          </a:prstGeom>
          <a:noFill/>
          <a:ln/>
        </p:spPr>
        <p:txBody>
          <a:bodyPr wrap="square" lIns="0" tIns="0" rIns="0" bIns="0" rtlCol="0" anchor="ctr"/>
          <a:lstStyle/>
          <a:p>
            <a:pPr defTabSz="761970"/>
            <a:endParaRPr lang="en-US" sz="833">
              <a:solidFill>
                <a:prstClr val="black"/>
              </a:solidFill>
              <a:latin typeface="Aptos"/>
            </a:endParaRPr>
          </a:p>
        </p:txBody>
      </p:sp>
    </p:spTree>
    <p:extLst>
      <p:ext uri="{BB962C8B-B14F-4D97-AF65-F5344CB8AC3E}">
        <p14:creationId xmlns:p14="http://schemas.microsoft.com/office/powerpoint/2010/main" val="629937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48F42-AA05-B521-4EDA-7F846D5B051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043C8CC-1A17-AB7B-1E19-C51FBE54D3C5}"/>
              </a:ext>
            </a:extLst>
          </p:cNvPr>
          <p:cNvSpPr>
            <a:spLocks noGrp="1"/>
          </p:cNvSpPr>
          <p:nvPr>
            <p:ph type="title"/>
          </p:nvPr>
        </p:nvSpPr>
        <p:spPr/>
        <p:txBody>
          <a:bodyPr/>
          <a:lstStyle/>
          <a:p>
            <a:r>
              <a:rPr lang="en-US">
                <a:solidFill>
                  <a:srgbClr val="1E293B"/>
                </a:solidFill>
                <a:latin typeface="Aptos Display"/>
                <a:ea typeface="Aptos Display" pitchFamily="34" charset="-122"/>
                <a:cs typeface="Aptos Display" pitchFamily="34" charset="-120"/>
              </a:rPr>
              <a:t>Where the novelty sits</a:t>
            </a:r>
          </a:p>
        </p:txBody>
      </p:sp>
      <p:sp>
        <p:nvSpPr>
          <p:cNvPr id="15" name="Text 2">
            <a:extLst>
              <a:ext uri="{FF2B5EF4-FFF2-40B4-BE49-F238E27FC236}">
                <a16:creationId xmlns:a16="http://schemas.microsoft.com/office/drawing/2014/main" id="{851B2D3F-261D-C1DE-8DB8-89DB081C7B1F}"/>
              </a:ext>
            </a:extLst>
          </p:cNvPr>
          <p:cNvSpPr/>
          <p:nvPr/>
        </p:nvSpPr>
        <p:spPr>
          <a:xfrm>
            <a:off x="10517256" y="228599"/>
            <a:ext cx="1333500" cy="213360"/>
          </a:xfrm>
          <a:prstGeom prst="rect">
            <a:avLst/>
          </a:prstGeom>
          <a:solidFill>
            <a:srgbClr val="EAF2FF"/>
          </a:solidFill>
          <a:ln>
            <a:solidFill>
              <a:srgbClr val="1F5FBF"/>
            </a:solidFill>
          </a:ln>
        </p:spPr>
        <p:txBody>
          <a:bodyPr wrap="square" lIns="0" tIns="0" rIns="0" bIns="0" rtlCol="0" anchor="ctr"/>
          <a:lstStyle/>
          <a:p>
            <a:pPr algn="ctr"/>
            <a:r>
              <a:rPr lang="en-US" sz="833" b="1">
                <a:solidFill>
                  <a:srgbClr val="1F5FBF"/>
                </a:solidFill>
              </a:rPr>
              <a:t>ARCHITECTURE</a:t>
            </a:r>
          </a:p>
        </p:txBody>
      </p:sp>
      <p:sp>
        <p:nvSpPr>
          <p:cNvPr id="65" name="Slide Number Placeholder 1">
            <a:extLst>
              <a:ext uri="{FF2B5EF4-FFF2-40B4-BE49-F238E27FC236}">
                <a16:creationId xmlns:a16="http://schemas.microsoft.com/office/drawing/2014/main" id="{C7798F58-8692-25B7-658A-9D75F7296199}"/>
              </a:ext>
            </a:extLst>
          </p:cNvPr>
          <p:cNvSpPr>
            <a:spLocks noGrp="1"/>
          </p:cNvSpPr>
          <p:nvPr>
            <p:ph type="sldNum" sz="quarter" idx="12"/>
          </p:nvPr>
        </p:nvSpPr>
        <p:spPr>
          <a:xfrm>
            <a:off x="11661914" y="6477000"/>
            <a:ext cx="377686" cy="381000"/>
          </a:xfrm>
        </p:spPr>
        <p:txBody>
          <a:bodyPr/>
          <a:lstStyle/>
          <a:p>
            <a:fld id="{FE7A4BB3-E848-5A44-82DF-322201952CD8}" type="slidenum">
              <a:rPr lang="en-US" smtClean="0"/>
              <a:pPr/>
              <a:t>33</a:t>
            </a:fld>
            <a:endParaRPr lang="en-US"/>
          </a:p>
        </p:txBody>
      </p:sp>
      <p:sp>
        <p:nvSpPr>
          <p:cNvPr id="40" name="Text 5">
            <a:extLst>
              <a:ext uri="{FF2B5EF4-FFF2-40B4-BE49-F238E27FC236}">
                <a16:creationId xmlns:a16="http://schemas.microsoft.com/office/drawing/2014/main" id="{C09A6EC0-F054-9EE1-F5D0-CC3624FD7702}"/>
              </a:ext>
            </a:extLst>
          </p:cNvPr>
          <p:cNvSpPr/>
          <p:nvPr/>
        </p:nvSpPr>
        <p:spPr>
          <a:xfrm>
            <a:off x="1192699" y="2093698"/>
            <a:ext cx="9222828" cy="342900"/>
          </a:xfrm>
          <a:prstGeom prst="rect">
            <a:avLst/>
          </a:prstGeom>
          <a:noFill/>
          <a:ln/>
        </p:spPr>
        <p:txBody>
          <a:bodyPr wrap="square" lIns="0" tIns="0" rIns="0" bIns="0" rtlCol="0" anchor="ctr"/>
          <a:lstStyle/>
          <a:p>
            <a:pPr defTabSz="761970"/>
            <a:r>
              <a:rPr lang="en-US" sz="2000">
                <a:solidFill>
                  <a:srgbClr val="1E293B"/>
                </a:solidFill>
                <a:latin typeface="Aptos"/>
              </a:rPr>
              <a:t>OCEAN extends commodity virtualization with three capabilities that single-host CXL emulators do not provide.</a:t>
            </a:r>
            <a:endParaRPr lang="en-US" sz="2000">
              <a:solidFill>
                <a:prstClr val="black"/>
              </a:solidFill>
              <a:latin typeface="Aptos"/>
            </a:endParaRPr>
          </a:p>
        </p:txBody>
      </p:sp>
      <p:sp>
        <p:nvSpPr>
          <p:cNvPr id="41" name="Shape 6">
            <a:extLst>
              <a:ext uri="{FF2B5EF4-FFF2-40B4-BE49-F238E27FC236}">
                <a16:creationId xmlns:a16="http://schemas.microsoft.com/office/drawing/2014/main" id="{B1870AA8-75F9-5979-CC4A-1E78DF8871B1}"/>
              </a:ext>
            </a:extLst>
          </p:cNvPr>
          <p:cNvSpPr/>
          <p:nvPr/>
        </p:nvSpPr>
        <p:spPr>
          <a:xfrm>
            <a:off x="4732788" y="3193928"/>
            <a:ext cx="2362200" cy="426720"/>
          </a:xfrm>
          <a:prstGeom prst="roundRect">
            <a:avLst/>
          </a:prstGeom>
          <a:solidFill>
            <a:srgbClr val="FFFFFF"/>
          </a:solidFill>
          <a:ln w="12700">
            <a:solidFill>
              <a:srgbClr val="C9D4E5"/>
            </a:solidFill>
            <a:prstDash val="solid"/>
          </a:ln>
        </p:spPr>
        <p:txBody>
          <a:bodyPr/>
          <a:lstStyle/>
          <a:p>
            <a:pPr defTabSz="761970"/>
            <a:endParaRPr lang="en-US" sz="1500">
              <a:solidFill>
                <a:prstClr val="black"/>
              </a:solidFill>
              <a:latin typeface="Aptos"/>
            </a:endParaRPr>
          </a:p>
        </p:txBody>
      </p:sp>
      <p:sp>
        <p:nvSpPr>
          <p:cNvPr id="42" name="Text 7">
            <a:extLst>
              <a:ext uri="{FF2B5EF4-FFF2-40B4-BE49-F238E27FC236}">
                <a16:creationId xmlns:a16="http://schemas.microsoft.com/office/drawing/2014/main" id="{BEA351A0-2886-B6B3-542A-045926C25369}"/>
              </a:ext>
            </a:extLst>
          </p:cNvPr>
          <p:cNvSpPr/>
          <p:nvPr/>
        </p:nvSpPr>
        <p:spPr>
          <a:xfrm>
            <a:off x="4793748" y="3254888"/>
            <a:ext cx="2240280" cy="304800"/>
          </a:xfrm>
          <a:prstGeom prst="rect">
            <a:avLst/>
          </a:prstGeom>
          <a:noFill/>
          <a:ln/>
        </p:spPr>
        <p:txBody>
          <a:bodyPr wrap="square" lIns="0" tIns="0" rIns="0" bIns="0" rtlCol="0" anchor="ctr"/>
          <a:lstStyle/>
          <a:p>
            <a:pPr algn="ctr" defTabSz="761970"/>
            <a:r>
              <a:rPr lang="en-US" sz="1667" b="1">
                <a:solidFill>
                  <a:srgbClr val="1E293B"/>
                </a:solidFill>
                <a:latin typeface="Aptos"/>
              </a:rPr>
              <a:t>guest software + Linux CXL stack</a:t>
            </a:r>
            <a:endParaRPr lang="en-US" sz="1667">
              <a:solidFill>
                <a:prstClr val="black"/>
              </a:solidFill>
              <a:latin typeface="Aptos"/>
            </a:endParaRPr>
          </a:p>
        </p:txBody>
      </p:sp>
      <p:sp>
        <p:nvSpPr>
          <p:cNvPr id="43" name="Shape 8">
            <a:extLst>
              <a:ext uri="{FF2B5EF4-FFF2-40B4-BE49-F238E27FC236}">
                <a16:creationId xmlns:a16="http://schemas.microsoft.com/office/drawing/2014/main" id="{6308E315-438C-3319-47DD-8D3646A23ABD}"/>
              </a:ext>
            </a:extLst>
          </p:cNvPr>
          <p:cNvSpPr/>
          <p:nvPr/>
        </p:nvSpPr>
        <p:spPr>
          <a:xfrm>
            <a:off x="4732788" y="3864488"/>
            <a:ext cx="2362200" cy="426720"/>
          </a:xfrm>
          <a:prstGeom prst="roundRect">
            <a:avLst/>
          </a:prstGeom>
          <a:solidFill>
            <a:srgbClr val="FFFFFF"/>
          </a:solidFill>
          <a:ln w="12700">
            <a:solidFill>
              <a:srgbClr val="C9D4E5"/>
            </a:solidFill>
            <a:prstDash val="solid"/>
          </a:ln>
        </p:spPr>
        <p:txBody>
          <a:bodyPr/>
          <a:lstStyle/>
          <a:p>
            <a:pPr defTabSz="761970"/>
            <a:endParaRPr lang="en-US" sz="1500">
              <a:solidFill>
                <a:prstClr val="black"/>
              </a:solidFill>
              <a:latin typeface="Aptos"/>
            </a:endParaRPr>
          </a:p>
        </p:txBody>
      </p:sp>
      <p:sp>
        <p:nvSpPr>
          <p:cNvPr id="44" name="Text 9">
            <a:extLst>
              <a:ext uri="{FF2B5EF4-FFF2-40B4-BE49-F238E27FC236}">
                <a16:creationId xmlns:a16="http://schemas.microsoft.com/office/drawing/2014/main" id="{4909833E-7676-2E3C-8779-2798F5025DFA}"/>
              </a:ext>
            </a:extLst>
          </p:cNvPr>
          <p:cNvSpPr/>
          <p:nvPr/>
        </p:nvSpPr>
        <p:spPr>
          <a:xfrm>
            <a:off x="4793748" y="3925448"/>
            <a:ext cx="2240280" cy="304800"/>
          </a:xfrm>
          <a:prstGeom prst="rect">
            <a:avLst/>
          </a:prstGeom>
          <a:noFill/>
          <a:ln/>
        </p:spPr>
        <p:txBody>
          <a:bodyPr wrap="square" lIns="0" tIns="0" rIns="0" bIns="0" rtlCol="0" anchor="ctr"/>
          <a:lstStyle/>
          <a:p>
            <a:pPr algn="ctr" defTabSz="761970"/>
            <a:r>
              <a:rPr lang="en-US" sz="1667" b="1">
                <a:solidFill>
                  <a:srgbClr val="1E293B"/>
                </a:solidFill>
                <a:latin typeface="Aptos"/>
              </a:rPr>
              <a:t>QEMU Type-3 device model</a:t>
            </a:r>
            <a:endParaRPr lang="en-US" sz="1667">
              <a:solidFill>
                <a:prstClr val="black"/>
              </a:solidFill>
              <a:latin typeface="Aptos"/>
            </a:endParaRPr>
          </a:p>
        </p:txBody>
      </p:sp>
      <p:sp>
        <p:nvSpPr>
          <p:cNvPr id="45" name="Shape 10">
            <a:extLst>
              <a:ext uri="{FF2B5EF4-FFF2-40B4-BE49-F238E27FC236}">
                <a16:creationId xmlns:a16="http://schemas.microsoft.com/office/drawing/2014/main" id="{4F6CECAC-3B85-3C98-2499-5E86DB7CF756}"/>
              </a:ext>
            </a:extLst>
          </p:cNvPr>
          <p:cNvSpPr/>
          <p:nvPr/>
        </p:nvSpPr>
        <p:spPr>
          <a:xfrm>
            <a:off x="4732788" y="4535048"/>
            <a:ext cx="2362200" cy="426720"/>
          </a:xfrm>
          <a:prstGeom prst="roundRect">
            <a:avLst/>
          </a:prstGeom>
          <a:solidFill>
            <a:srgbClr val="FFFFFF"/>
          </a:solidFill>
          <a:ln w="12700">
            <a:solidFill>
              <a:srgbClr val="C9D4E5"/>
            </a:solidFill>
            <a:prstDash val="solid"/>
          </a:ln>
        </p:spPr>
        <p:txBody>
          <a:bodyPr/>
          <a:lstStyle/>
          <a:p>
            <a:pPr defTabSz="761970"/>
            <a:endParaRPr lang="en-US" sz="1500">
              <a:solidFill>
                <a:prstClr val="black"/>
              </a:solidFill>
              <a:latin typeface="Aptos"/>
            </a:endParaRPr>
          </a:p>
        </p:txBody>
      </p:sp>
      <p:sp>
        <p:nvSpPr>
          <p:cNvPr id="46" name="Text 11">
            <a:extLst>
              <a:ext uri="{FF2B5EF4-FFF2-40B4-BE49-F238E27FC236}">
                <a16:creationId xmlns:a16="http://schemas.microsoft.com/office/drawing/2014/main" id="{66E4A6DE-FF70-7E76-E174-E1D54614BEBC}"/>
              </a:ext>
            </a:extLst>
          </p:cNvPr>
          <p:cNvSpPr/>
          <p:nvPr/>
        </p:nvSpPr>
        <p:spPr>
          <a:xfrm>
            <a:off x="4793748" y="4596008"/>
            <a:ext cx="2240280" cy="304800"/>
          </a:xfrm>
          <a:prstGeom prst="rect">
            <a:avLst/>
          </a:prstGeom>
          <a:noFill/>
          <a:ln/>
        </p:spPr>
        <p:txBody>
          <a:bodyPr wrap="square" lIns="0" tIns="0" rIns="0" bIns="0" rtlCol="0" anchor="ctr"/>
          <a:lstStyle/>
          <a:p>
            <a:pPr algn="ctr" defTabSz="761970"/>
            <a:r>
              <a:rPr lang="en-US" sz="1667" b="1">
                <a:solidFill>
                  <a:srgbClr val="1E293B"/>
                </a:solidFill>
                <a:latin typeface="Aptos"/>
              </a:rPr>
              <a:t>transport abstraction</a:t>
            </a:r>
            <a:endParaRPr lang="en-US" sz="1667">
              <a:solidFill>
                <a:prstClr val="black"/>
              </a:solidFill>
              <a:latin typeface="Aptos"/>
            </a:endParaRPr>
          </a:p>
        </p:txBody>
      </p:sp>
      <p:sp>
        <p:nvSpPr>
          <p:cNvPr id="47" name="Shape 12">
            <a:extLst>
              <a:ext uri="{FF2B5EF4-FFF2-40B4-BE49-F238E27FC236}">
                <a16:creationId xmlns:a16="http://schemas.microsoft.com/office/drawing/2014/main" id="{11376FAD-71F4-22A0-061B-7CFAED93566C}"/>
              </a:ext>
            </a:extLst>
          </p:cNvPr>
          <p:cNvSpPr/>
          <p:nvPr/>
        </p:nvSpPr>
        <p:spPr>
          <a:xfrm>
            <a:off x="4732788" y="5205608"/>
            <a:ext cx="2362200" cy="426720"/>
          </a:xfrm>
          <a:prstGeom prst="roundRect">
            <a:avLst/>
          </a:prstGeom>
          <a:solidFill>
            <a:srgbClr val="FFFFFF"/>
          </a:solidFill>
          <a:ln w="12700">
            <a:solidFill>
              <a:srgbClr val="C9D4E5"/>
            </a:solidFill>
            <a:prstDash val="solid"/>
          </a:ln>
        </p:spPr>
        <p:txBody>
          <a:bodyPr/>
          <a:lstStyle/>
          <a:p>
            <a:pPr defTabSz="761970"/>
            <a:endParaRPr lang="en-US" sz="1500">
              <a:solidFill>
                <a:prstClr val="black"/>
              </a:solidFill>
              <a:latin typeface="Aptos"/>
            </a:endParaRPr>
          </a:p>
        </p:txBody>
      </p:sp>
      <p:sp>
        <p:nvSpPr>
          <p:cNvPr id="48" name="Text 13">
            <a:extLst>
              <a:ext uri="{FF2B5EF4-FFF2-40B4-BE49-F238E27FC236}">
                <a16:creationId xmlns:a16="http://schemas.microsoft.com/office/drawing/2014/main" id="{E1D1AE81-EC85-0D13-06DD-01B66A44CACF}"/>
              </a:ext>
            </a:extLst>
          </p:cNvPr>
          <p:cNvSpPr/>
          <p:nvPr/>
        </p:nvSpPr>
        <p:spPr>
          <a:xfrm>
            <a:off x="4793748" y="5266568"/>
            <a:ext cx="2240280" cy="304800"/>
          </a:xfrm>
          <a:prstGeom prst="rect">
            <a:avLst/>
          </a:prstGeom>
          <a:noFill/>
          <a:ln/>
        </p:spPr>
        <p:txBody>
          <a:bodyPr wrap="square" lIns="0" tIns="0" rIns="0" bIns="0" rtlCol="0" anchor="ctr"/>
          <a:lstStyle/>
          <a:p>
            <a:pPr algn="ctr" defTabSz="761970"/>
            <a:r>
              <a:rPr lang="en-US" sz="1667" b="1">
                <a:solidFill>
                  <a:srgbClr val="1E293B"/>
                </a:solidFill>
                <a:latin typeface="Aptos"/>
              </a:rPr>
              <a:t>memory server + timing model</a:t>
            </a:r>
            <a:endParaRPr lang="en-US" sz="1667">
              <a:solidFill>
                <a:prstClr val="black"/>
              </a:solidFill>
              <a:latin typeface="Aptos"/>
            </a:endParaRPr>
          </a:p>
        </p:txBody>
      </p:sp>
      <p:sp>
        <p:nvSpPr>
          <p:cNvPr id="49" name="Shape 14">
            <a:extLst>
              <a:ext uri="{FF2B5EF4-FFF2-40B4-BE49-F238E27FC236}">
                <a16:creationId xmlns:a16="http://schemas.microsoft.com/office/drawing/2014/main" id="{592D20C5-5688-63A2-E55F-8C933902959C}"/>
              </a:ext>
            </a:extLst>
          </p:cNvPr>
          <p:cNvSpPr/>
          <p:nvPr/>
        </p:nvSpPr>
        <p:spPr>
          <a:xfrm>
            <a:off x="5913888" y="3620648"/>
            <a:ext cx="0" cy="243840"/>
          </a:xfrm>
          <a:prstGeom prst="line">
            <a:avLst/>
          </a:prstGeom>
          <a:noFill/>
          <a:ln w="12700">
            <a:solidFill>
              <a:srgbClr val="64748B"/>
            </a:solidFill>
            <a:prstDash val="solid"/>
            <a:tailEnd type="triangle"/>
          </a:ln>
        </p:spPr>
        <p:txBody>
          <a:bodyPr/>
          <a:lstStyle/>
          <a:p>
            <a:pPr defTabSz="761970"/>
            <a:endParaRPr lang="en-US" sz="1500">
              <a:solidFill>
                <a:prstClr val="black"/>
              </a:solidFill>
              <a:latin typeface="Aptos"/>
            </a:endParaRPr>
          </a:p>
        </p:txBody>
      </p:sp>
      <p:sp>
        <p:nvSpPr>
          <p:cNvPr id="50" name="Shape 15">
            <a:extLst>
              <a:ext uri="{FF2B5EF4-FFF2-40B4-BE49-F238E27FC236}">
                <a16:creationId xmlns:a16="http://schemas.microsoft.com/office/drawing/2014/main" id="{D4D54D5A-30EA-C546-AB51-74EFDE1EA29A}"/>
              </a:ext>
            </a:extLst>
          </p:cNvPr>
          <p:cNvSpPr/>
          <p:nvPr/>
        </p:nvSpPr>
        <p:spPr>
          <a:xfrm>
            <a:off x="5913888" y="4291208"/>
            <a:ext cx="0" cy="243840"/>
          </a:xfrm>
          <a:prstGeom prst="line">
            <a:avLst/>
          </a:prstGeom>
          <a:noFill/>
          <a:ln w="12700">
            <a:solidFill>
              <a:srgbClr val="64748B"/>
            </a:solidFill>
            <a:prstDash val="solid"/>
            <a:tailEnd type="triangle"/>
          </a:ln>
        </p:spPr>
        <p:txBody>
          <a:bodyPr/>
          <a:lstStyle/>
          <a:p>
            <a:pPr defTabSz="761970"/>
            <a:endParaRPr lang="en-US" sz="1500">
              <a:solidFill>
                <a:prstClr val="black"/>
              </a:solidFill>
              <a:latin typeface="Aptos"/>
            </a:endParaRPr>
          </a:p>
        </p:txBody>
      </p:sp>
      <p:sp>
        <p:nvSpPr>
          <p:cNvPr id="51" name="Shape 16">
            <a:extLst>
              <a:ext uri="{FF2B5EF4-FFF2-40B4-BE49-F238E27FC236}">
                <a16:creationId xmlns:a16="http://schemas.microsoft.com/office/drawing/2014/main" id="{D15F237B-2DF3-DCEE-22E6-02F0EF5D1A82}"/>
              </a:ext>
            </a:extLst>
          </p:cNvPr>
          <p:cNvSpPr/>
          <p:nvPr/>
        </p:nvSpPr>
        <p:spPr>
          <a:xfrm>
            <a:off x="5913888" y="4961768"/>
            <a:ext cx="0" cy="243840"/>
          </a:xfrm>
          <a:prstGeom prst="line">
            <a:avLst/>
          </a:prstGeom>
          <a:noFill/>
          <a:ln w="12700">
            <a:solidFill>
              <a:srgbClr val="64748B"/>
            </a:solidFill>
            <a:prstDash val="solid"/>
            <a:tailEnd type="triangle"/>
          </a:ln>
        </p:spPr>
        <p:txBody>
          <a:bodyPr/>
          <a:lstStyle/>
          <a:p>
            <a:pPr defTabSz="761970"/>
            <a:endParaRPr lang="en-US" sz="1500">
              <a:solidFill>
                <a:prstClr val="black"/>
              </a:solidFill>
              <a:latin typeface="Aptos"/>
            </a:endParaRPr>
          </a:p>
        </p:txBody>
      </p:sp>
      <p:sp>
        <p:nvSpPr>
          <p:cNvPr id="52" name="Shape 17">
            <a:extLst>
              <a:ext uri="{FF2B5EF4-FFF2-40B4-BE49-F238E27FC236}">
                <a16:creationId xmlns:a16="http://schemas.microsoft.com/office/drawing/2014/main" id="{462EA08E-885F-DA0B-86F3-FAFC22F12D93}"/>
              </a:ext>
            </a:extLst>
          </p:cNvPr>
          <p:cNvSpPr/>
          <p:nvPr/>
        </p:nvSpPr>
        <p:spPr>
          <a:xfrm>
            <a:off x="1494288" y="3270128"/>
            <a:ext cx="2628900" cy="876300"/>
          </a:xfrm>
          <a:prstGeom prst="roundRect">
            <a:avLst/>
          </a:prstGeom>
          <a:solidFill>
            <a:srgbClr val="1F5FBF"/>
          </a:solidFill>
          <a:ln w="12700">
            <a:solidFill>
              <a:srgbClr val="1F5FBF"/>
            </a:solidFill>
            <a:prstDash val="solid"/>
          </a:ln>
        </p:spPr>
        <p:txBody>
          <a:bodyPr/>
          <a:lstStyle/>
          <a:p>
            <a:pPr defTabSz="761970"/>
            <a:endParaRPr lang="en-US" sz="1500">
              <a:solidFill>
                <a:prstClr val="black"/>
              </a:solidFill>
              <a:latin typeface="Aptos"/>
            </a:endParaRPr>
          </a:p>
        </p:txBody>
      </p:sp>
      <p:sp>
        <p:nvSpPr>
          <p:cNvPr id="53" name="Text 18">
            <a:extLst>
              <a:ext uri="{FF2B5EF4-FFF2-40B4-BE49-F238E27FC236}">
                <a16:creationId xmlns:a16="http://schemas.microsoft.com/office/drawing/2014/main" id="{35382F2B-8AC5-4BC2-97B0-614321F93351}"/>
              </a:ext>
            </a:extLst>
          </p:cNvPr>
          <p:cNvSpPr/>
          <p:nvPr/>
        </p:nvSpPr>
        <p:spPr>
          <a:xfrm>
            <a:off x="1608588" y="3384428"/>
            <a:ext cx="2362200" cy="167640"/>
          </a:xfrm>
          <a:prstGeom prst="rect">
            <a:avLst/>
          </a:prstGeom>
          <a:noFill/>
          <a:ln/>
        </p:spPr>
        <p:txBody>
          <a:bodyPr wrap="square" lIns="0" tIns="0" rIns="0" bIns="0" rtlCol="0" anchor="ctr"/>
          <a:lstStyle/>
          <a:p>
            <a:pPr algn="ctr" defTabSz="761970"/>
            <a:r>
              <a:rPr lang="en-US" sz="1667" b="1">
                <a:solidFill>
                  <a:srgbClr val="FFFFFF"/>
                </a:solidFill>
                <a:latin typeface="Aptos"/>
              </a:rPr>
              <a:t>Multi-host fabric</a:t>
            </a:r>
            <a:endParaRPr lang="en-US" sz="1667">
              <a:solidFill>
                <a:prstClr val="black"/>
              </a:solidFill>
              <a:latin typeface="Aptos"/>
            </a:endParaRPr>
          </a:p>
        </p:txBody>
      </p:sp>
      <p:sp>
        <p:nvSpPr>
          <p:cNvPr id="54" name="Text 19">
            <a:extLst>
              <a:ext uri="{FF2B5EF4-FFF2-40B4-BE49-F238E27FC236}">
                <a16:creationId xmlns:a16="http://schemas.microsoft.com/office/drawing/2014/main" id="{70AFDE1D-2C51-B7BC-01F3-C80422E75EEC}"/>
              </a:ext>
            </a:extLst>
          </p:cNvPr>
          <p:cNvSpPr/>
          <p:nvPr/>
        </p:nvSpPr>
        <p:spPr>
          <a:xfrm>
            <a:off x="1608588" y="3658748"/>
            <a:ext cx="2362200" cy="137160"/>
          </a:xfrm>
          <a:prstGeom prst="rect">
            <a:avLst/>
          </a:prstGeom>
          <a:noFill/>
          <a:ln/>
        </p:spPr>
        <p:txBody>
          <a:bodyPr wrap="square" lIns="0" tIns="0" rIns="0" bIns="0" rtlCol="0" anchor="ctr"/>
          <a:lstStyle/>
          <a:p>
            <a:pPr algn="ctr" defTabSz="761970"/>
            <a:r>
              <a:rPr lang="en-US" sz="1333">
                <a:solidFill>
                  <a:srgbClr val="EDF6FF"/>
                </a:solidFill>
                <a:latin typeface="Aptos"/>
              </a:rPr>
              <a:t>switches, routing, pooling</a:t>
            </a:r>
            <a:endParaRPr lang="en-US" sz="1333">
              <a:solidFill>
                <a:prstClr val="black"/>
              </a:solidFill>
              <a:latin typeface="Aptos"/>
            </a:endParaRPr>
          </a:p>
        </p:txBody>
      </p:sp>
      <p:sp>
        <p:nvSpPr>
          <p:cNvPr id="55" name="Shape 20">
            <a:extLst>
              <a:ext uri="{FF2B5EF4-FFF2-40B4-BE49-F238E27FC236}">
                <a16:creationId xmlns:a16="http://schemas.microsoft.com/office/drawing/2014/main" id="{CE1C620D-7DFD-619E-326A-D9B380E122BA}"/>
              </a:ext>
            </a:extLst>
          </p:cNvPr>
          <p:cNvSpPr/>
          <p:nvPr/>
        </p:nvSpPr>
        <p:spPr>
          <a:xfrm>
            <a:off x="1494288" y="4756028"/>
            <a:ext cx="2628900" cy="876300"/>
          </a:xfrm>
          <a:prstGeom prst="roundRect">
            <a:avLst/>
          </a:prstGeom>
          <a:solidFill>
            <a:srgbClr val="7C5CE0"/>
          </a:solidFill>
          <a:ln w="12700">
            <a:solidFill>
              <a:srgbClr val="7C5CE0"/>
            </a:solidFill>
            <a:prstDash val="solid"/>
          </a:ln>
        </p:spPr>
        <p:txBody>
          <a:bodyPr/>
          <a:lstStyle/>
          <a:p>
            <a:pPr defTabSz="761970"/>
            <a:endParaRPr lang="en-US" sz="1500">
              <a:solidFill>
                <a:prstClr val="black"/>
              </a:solidFill>
              <a:latin typeface="Aptos"/>
            </a:endParaRPr>
          </a:p>
        </p:txBody>
      </p:sp>
      <p:sp>
        <p:nvSpPr>
          <p:cNvPr id="56" name="Text 21">
            <a:extLst>
              <a:ext uri="{FF2B5EF4-FFF2-40B4-BE49-F238E27FC236}">
                <a16:creationId xmlns:a16="http://schemas.microsoft.com/office/drawing/2014/main" id="{11DBCF0D-53CF-9D14-E366-5CB7F88386E4}"/>
              </a:ext>
            </a:extLst>
          </p:cNvPr>
          <p:cNvSpPr/>
          <p:nvPr/>
        </p:nvSpPr>
        <p:spPr>
          <a:xfrm>
            <a:off x="1608588" y="4870328"/>
            <a:ext cx="2362200" cy="167640"/>
          </a:xfrm>
          <a:prstGeom prst="rect">
            <a:avLst/>
          </a:prstGeom>
          <a:noFill/>
          <a:ln/>
        </p:spPr>
        <p:txBody>
          <a:bodyPr wrap="square" lIns="0" tIns="0" rIns="0" bIns="0" rtlCol="0" anchor="ctr"/>
          <a:lstStyle/>
          <a:p>
            <a:pPr algn="ctr" defTabSz="761970"/>
            <a:r>
              <a:rPr lang="en-US" sz="1667" b="1">
                <a:solidFill>
                  <a:srgbClr val="FFFFFF"/>
                </a:solidFill>
                <a:latin typeface="Aptos"/>
              </a:rPr>
              <a:t>Coherence layer</a:t>
            </a:r>
            <a:endParaRPr lang="en-US" sz="1667">
              <a:solidFill>
                <a:prstClr val="black"/>
              </a:solidFill>
              <a:latin typeface="Aptos"/>
            </a:endParaRPr>
          </a:p>
        </p:txBody>
      </p:sp>
      <p:sp>
        <p:nvSpPr>
          <p:cNvPr id="57" name="Text 22">
            <a:extLst>
              <a:ext uri="{FF2B5EF4-FFF2-40B4-BE49-F238E27FC236}">
                <a16:creationId xmlns:a16="http://schemas.microsoft.com/office/drawing/2014/main" id="{BAF0A786-6915-3434-86C3-E20624F60ED1}"/>
              </a:ext>
            </a:extLst>
          </p:cNvPr>
          <p:cNvSpPr/>
          <p:nvPr/>
        </p:nvSpPr>
        <p:spPr>
          <a:xfrm>
            <a:off x="1608588" y="5144648"/>
            <a:ext cx="2362200" cy="137160"/>
          </a:xfrm>
          <a:prstGeom prst="rect">
            <a:avLst/>
          </a:prstGeom>
          <a:noFill/>
          <a:ln/>
        </p:spPr>
        <p:txBody>
          <a:bodyPr wrap="square" lIns="0" tIns="0" rIns="0" bIns="0" rtlCol="0" anchor="ctr"/>
          <a:lstStyle/>
          <a:p>
            <a:pPr algn="ctr" defTabSz="761970"/>
            <a:r>
              <a:rPr lang="en-US" sz="1333">
                <a:solidFill>
                  <a:srgbClr val="F3EEFF"/>
                </a:solidFill>
                <a:latin typeface="Aptos"/>
              </a:rPr>
              <a:t>MESI + snoop filters + SCC</a:t>
            </a:r>
            <a:endParaRPr lang="en-US" sz="1333">
              <a:solidFill>
                <a:prstClr val="black"/>
              </a:solidFill>
              <a:latin typeface="Aptos"/>
            </a:endParaRPr>
          </a:p>
        </p:txBody>
      </p:sp>
      <p:sp>
        <p:nvSpPr>
          <p:cNvPr id="58" name="Shape 23">
            <a:extLst>
              <a:ext uri="{FF2B5EF4-FFF2-40B4-BE49-F238E27FC236}">
                <a16:creationId xmlns:a16="http://schemas.microsoft.com/office/drawing/2014/main" id="{CEBFDCE3-8F66-963F-35B8-14F11749F5D9}"/>
              </a:ext>
            </a:extLst>
          </p:cNvPr>
          <p:cNvSpPr/>
          <p:nvPr/>
        </p:nvSpPr>
        <p:spPr>
          <a:xfrm>
            <a:off x="7628388" y="4863360"/>
            <a:ext cx="2628900" cy="876300"/>
          </a:xfrm>
          <a:prstGeom prst="roundRect">
            <a:avLst/>
          </a:prstGeom>
          <a:solidFill>
            <a:srgbClr val="F59E0B"/>
          </a:solidFill>
          <a:ln w="12700">
            <a:solidFill>
              <a:srgbClr val="F59E0B"/>
            </a:solidFill>
            <a:prstDash val="solid"/>
          </a:ln>
        </p:spPr>
        <p:txBody>
          <a:bodyPr/>
          <a:lstStyle/>
          <a:p>
            <a:pPr defTabSz="761970"/>
            <a:endParaRPr lang="en-US" sz="1500">
              <a:solidFill>
                <a:prstClr val="black"/>
              </a:solidFill>
              <a:latin typeface="Aptos"/>
            </a:endParaRPr>
          </a:p>
        </p:txBody>
      </p:sp>
      <p:sp>
        <p:nvSpPr>
          <p:cNvPr id="59" name="Text 24">
            <a:extLst>
              <a:ext uri="{FF2B5EF4-FFF2-40B4-BE49-F238E27FC236}">
                <a16:creationId xmlns:a16="http://schemas.microsoft.com/office/drawing/2014/main" id="{3DB6B068-7B9B-D7D2-C5D0-AFA2C364E9CE}"/>
              </a:ext>
            </a:extLst>
          </p:cNvPr>
          <p:cNvSpPr/>
          <p:nvPr/>
        </p:nvSpPr>
        <p:spPr>
          <a:xfrm>
            <a:off x="7742688" y="4977660"/>
            <a:ext cx="2362200" cy="167640"/>
          </a:xfrm>
          <a:prstGeom prst="rect">
            <a:avLst/>
          </a:prstGeom>
          <a:noFill/>
          <a:ln/>
        </p:spPr>
        <p:txBody>
          <a:bodyPr wrap="square" lIns="0" tIns="0" rIns="0" bIns="0" rtlCol="0" anchor="ctr"/>
          <a:lstStyle/>
          <a:p>
            <a:pPr algn="ctr" defTabSz="761970"/>
            <a:r>
              <a:rPr lang="en-US" sz="1667" b="1">
                <a:solidFill>
                  <a:srgbClr val="FFFFFF"/>
                </a:solidFill>
                <a:latin typeface="Aptos"/>
              </a:rPr>
              <a:t>Active timing</a:t>
            </a:r>
            <a:endParaRPr lang="en-US" sz="1667">
              <a:solidFill>
                <a:prstClr val="black"/>
              </a:solidFill>
              <a:latin typeface="Aptos"/>
            </a:endParaRPr>
          </a:p>
        </p:txBody>
      </p:sp>
      <p:sp>
        <p:nvSpPr>
          <p:cNvPr id="60" name="Text 25">
            <a:extLst>
              <a:ext uri="{FF2B5EF4-FFF2-40B4-BE49-F238E27FC236}">
                <a16:creationId xmlns:a16="http://schemas.microsoft.com/office/drawing/2014/main" id="{5FFD14FF-C772-FB38-0C2D-03C62D46CDCE}"/>
              </a:ext>
            </a:extLst>
          </p:cNvPr>
          <p:cNvSpPr/>
          <p:nvPr/>
        </p:nvSpPr>
        <p:spPr>
          <a:xfrm>
            <a:off x="7742688" y="5350758"/>
            <a:ext cx="2362200" cy="137160"/>
          </a:xfrm>
          <a:prstGeom prst="rect">
            <a:avLst/>
          </a:prstGeom>
          <a:noFill/>
          <a:ln/>
        </p:spPr>
        <p:txBody>
          <a:bodyPr wrap="square" lIns="0" tIns="0" rIns="0" bIns="0" rtlCol="0" anchor="ctr"/>
          <a:lstStyle/>
          <a:p>
            <a:pPr algn="ctr" defTabSz="761970"/>
            <a:r>
              <a:rPr lang="en-US" sz="1333">
                <a:solidFill>
                  <a:srgbClr val="FFF7E8"/>
                </a:solidFill>
                <a:latin typeface="Aptos"/>
              </a:rPr>
              <a:t>latency injection + bandwidth + </a:t>
            </a:r>
            <a:r>
              <a:rPr lang="en-US" sz="1333" err="1">
                <a:solidFill>
                  <a:srgbClr val="FFF7E8"/>
                </a:solidFill>
                <a:latin typeface="Aptos"/>
              </a:rPr>
              <a:t>LogP</a:t>
            </a:r>
            <a:endParaRPr lang="en-US" sz="1333" err="1">
              <a:solidFill>
                <a:prstClr val="black"/>
              </a:solidFill>
              <a:latin typeface="Aptos"/>
            </a:endParaRPr>
          </a:p>
        </p:txBody>
      </p:sp>
      <p:sp>
        <p:nvSpPr>
          <p:cNvPr id="61" name="Shape 26">
            <a:extLst>
              <a:ext uri="{FF2B5EF4-FFF2-40B4-BE49-F238E27FC236}">
                <a16:creationId xmlns:a16="http://schemas.microsoft.com/office/drawing/2014/main" id="{D9C1DB81-0CBB-024D-9514-EB2B2C03A67C}"/>
              </a:ext>
            </a:extLst>
          </p:cNvPr>
          <p:cNvSpPr/>
          <p:nvPr/>
        </p:nvSpPr>
        <p:spPr>
          <a:xfrm>
            <a:off x="4123188" y="3727328"/>
            <a:ext cx="609600" cy="0"/>
          </a:xfrm>
          <a:prstGeom prst="line">
            <a:avLst/>
          </a:prstGeom>
          <a:noFill/>
          <a:ln w="12700">
            <a:solidFill>
              <a:srgbClr val="1F5FBF"/>
            </a:solidFill>
            <a:prstDash val="solid"/>
            <a:tailEnd type="triangle"/>
          </a:ln>
        </p:spPr>
        <p:txBody>
          <a:bodyPr/>
          <a:lstStyle/>
          <a:p>
            <a:pPr defTabSz="761970"/>
            <a:endParaRPr lang="en-US" sz="1500">
              <a:solidFill>
                <a:prstClr val="black"/>
              </a:solidFill>
              <a:latin typeface="Aptos"/>
            </a:endParaRPr>
          </a:p>
        </p:txBody>
      </p:sp>
      <p:sp>
        <p:nvSpPr>
          <p:cNvPr id="62" name="Shape 27">
            <a:extLst>
              <a:ext uri="{FF2B5EF4-FFF2-40B4-BE49-F238E27FC236}">
                <a16:creationId xmlns:a16="http://schemas.microsoft.com/office/drawing/2014/main" id="{F2172BE9-BF36-B2EE-0949-5523C77FC26B}"/>
              </a:ext>
            </a:extLst>
          </p:cNvPr>
          <p:cNvSpPr/>
          <p:nvPr/>
        </p:nvSpPr>
        <p:spPr>
          <a:xfrm>
            <a:off x="4123188" y="5197988"/>
            <a:ext cx="609600" cy="0"/>
          </a:xfrm>
          <a:prstGeom prst="line">
            <a:avLst/>
          </a:prstGeom>
          <a:noFill/>
          <a:ln w="12700">
            <a:solidFill>
              <a:srgbClr val="7C5CE0"/>
            </a:solidFill>
            <a:prstDash val="solid"/>
            <a:tailEnd type="triangle"/>
          </a:ln>
        </p:spPr>
        <p:txBody>
          <a:bodyPr/>
          <a:lstStyle/>
          <a:p>
            <a:pPr defTabSz="761970"/>
            <a:endParaRPr lang="en-US" sz="1500">
              <a:solidFill>
                <a:prstClr val="black"/>
              </a:solidFill>
              <a:latin typeface="Aptos"/>
            </a:endParaRPr>
          </a:p>
        </p:txBody>
      </p:sp>
      <p:sp>
        <p:nvSpPr>
          <p:cNvPr id="63" name="Shape 28">
            <a:extLst>
              <a:ext uri="{FF2B5EF4-FFF2-40B4-BE49-F238E27FC236}">
                <a16:creationId xmlns:a16="http://schemas.microsoft.com/office/drawing/2014/main" id="{172CEB58-AA3E-05AD-BCBC-CE2E63950635}"/>
              </a:ext>
            </a:extLst>
          </p:cNvPr>
          <p:cNvSpPr/>
          <p:nvPr/>
        </p:nvSpPr>
        <p:spPr>
          <a:xfrm>
            <a:off x="7094988" y="5389140"/>
            <a:ext cx="533400" cy="0"/>
          </a:xfrm>
          <a:prstGeom prst="line">
            <a:avLst/>
          </a:prstGeom>
          <a:noFill/>
          <a:ln w="12700">
            <a:solidFill>
              <a:srgbClr val="F59E0B"/>
            </a:solidFill>
            <a:prstDash val="solid"/>
            <a:tailEnd type="triangle"/>
          </a:ln>
        </p:spPr>
        <p:txBody>
          <a:bodyPr/>
          <a:lstStyle/>
          <a:p>
            <a:pPr defTabSz="761970"/>
            <a:endParaRPr lang="en-US" sz="1500">
              <a:solidFill>
                <a:prstClr val="black"/>
              </a:solidFill>
              <a:latin typeface="Aptos"/>
            </a:endParaRPr>
          </a:p>
        </p:txBody>
      </p:sp>
    </p:spTree>
    <p:extLst>
      <p:ext uri="{BB962C8B-B14F-4D97-AF65-F5344CB8AC3E}">
        <p14:creationId xmlns:p14="http://schemas.microsoft.com/office/powerpoint/2010/main" val="75684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F92B9B-E5C6-05F3-366C-8559F6CAA2AE}"/>
            </a:ext>
          </a:extLst>
        </p:cNvPr>
        <p:cNvGrpSpPr/>
        <p:nvPr/>
      </p:nvGrpSpPr>
      <p:grpSpPr>
        <a:xfrm>
          <a:off x="0" y="0"/>
          <a:ext cx="0" cy="0"/>
          <a:chOff x="0" y="0"/>
          <a:chExt cx="0" cy="0"/>
        </a:xfrm>
      </p:grpSpPr>
      <p:sp>
        <p:nvSpPr>
          <p:cNvPr id="2" name="Rounded Rectangle 1">
            <a:extLst>
              <a:ext uri="{FF2B5EF4-FFF2-40B4-BE49-F238E27FC236}">
                <a16:creationId xmlns:a16="http://schemas.microsoft.com/office/drawing/2014/main" id="{FCEFF8E4-E4FF-C579-5D63-2F0A0E5B6EBC}"/>
              </a:ext>
            </a:extLst>
          </p:cNvPr>
          <p:cNvSpPr/>
          <p:nvPr/>
        </p:nvSpPr>
        <p:spPr>
          <a:xfrm>
            <a:off x="1040191" y="2419048"/>
            <a:ext cx="4451048" cy="1983619"/>
          </a:xfrm>
          <a:prstGeom prst="round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4" name="Title 3">
            <a:extLst>
              <a:ext uri="{FF2B5EF4-FFF2-40B4-BE49-F238E27FC236}">
                <a16:creationId xmlns:a16="http://schemas.microsoft.com/office/drawing/2014/main" id="{EB105D69-A2F5-DAE6-A48C-B599CA62EC3A}"/>
              </a:ext>
            </a:extLst>
          </p:cNvPr>
          <p:cNvSpPr>
            <a:spLocks noGrp="1"/>
          </p:cNvSpPr>
          <p:nvPr>
            <p:ph type="title"/>
          </p:nvPr>
        </p:nvSpPr>
        <p:spPr/>
        <p:txBody>
          <a:bodyPr/>
          <a:lstStyle/>
          <a:p>
            <a:r>
              <a:rPr lang="en-US">
                <a:solidFill>
                  <a:srgbClr val="1E293B"/>
                </a:solidFill>
                <a:latin typeface="Aptos Display"/>
                <a:ea typeface="Aptos Display" pitchFamily="34" charset="-122"/>
                <a:cs typeface="Aptos Display" pitchFamily="34" charset="-120"/>
              </a:rPr>
              <a:t>End-to-end memory access</a:t>
            </a:r>
          </a:p>
        </p:txBody>
      </p:sp>
      <p:sp>
        <p:nvSpPr>
          <p:cNvPr id="15" name="Text 2">
            <a:extLst>
              <a:ext uri="{FF2B5EF4-FFF2-40B4-BE49-F238E27FC236}">
                <a16:creationId xmlns:a16="http://schemas.microsoft.com/office/drawing/2014/main" id="{BC20E010-AF96-0CE3-0B89-7FA6DBF09733}"/>
              </a:ext>
            </a:extLst>
          </p:cNvPr>
          <p:cNvSpPr/>
          <p:nvPr/>
        </p:nvSpPr>
        <p:spPr>
          <a:xfrm>
            <a:off x="10517256" y="228599"/>
            <a:ext cx="1333500" cy="213360"/>
          </a:xfrm>
          <a:prstGeom prst="rect">
            <a:avLst/>
          </a:prstGeom>
          <a:solidFill>
            <a:srgbClr val="EAF2FF"/>
          </a:solidFill>
          <a:ln>
            <a:solidFill>
              <a:srgbClr val="1F5FBF"/>
            </a:solidFill>
          </a:ln>
        </p:spPr>
        <p:txBody>
          <a:bodyPr wrap="square" lIns="0" tIns="0" rIns="0" bIns="0" rtlCol="0" anchor="ctr"/>
          <a:lstStyle/>
          <a:p>
            <a:pPr algn="ctr"/>
            <a:r>
              <a:rPr lang="en-US" sz="833" b="1">
                <a:solidFill>
                  <a:srgbClr val="1F5FBF"/>
                </a:solidFill>
              </a:rPr>
              <a:t>DATAPATH</a:t>
            </a:r>
          </a:p>
        </p:txBody>
      </p:sp>
      <p:sp>
        <p:nvSpPr>
          <p:cNvPr id="65" name="Slide Number Placeholder 1">
            <a:extLst>
              <a:ext uri="{FF2B5EF4-FFF2-40B4-BE49-F238E27FC236}">
                <a16:creationId xmlns:a16="http://schemas.microsoft.com/office/drawing/2014/main" id="{A3950486-B16D-7C32-DC98-A78A23C42B93}"/>
              </a:ext>
            </a:extLst>
          </p:cNvPr>
          <p:cNvSpPr>
            <a:spLocks noGrp="1"/>
          </p:cNvSpPr>
          <p:nvPr>
            <p:ph type="sldNum" sz="quarter" idx="12"/>
          </p:nvPr>
        </p:nvSpPr>
        <p:spPr>
          <a:xfrm>
            <a:off x="11661914" y="6477000"/>
            <a:ext cx="377686" cy="381000"/>
          </a:xfrm>
        </p:spPr>
        <p:txBody>
          <a:bodyPr/>
          <a:lstStyle/>
          <a:p>
            <a:fld id="{FE7A4BB3-E848-5A44-82DF-322201952CD8}" type="slidenum">
              <a:rPr lang="en-US" smtClean="0"/>
              <a:pPr/>
              <a:t>34</a:t>
            </a:fld>
            <a:endParaRPr lang="en-US"/>
          </a:p>
        </p:txBody>
      </p:sp>
      <p:sp>
        <p:nvSpPr>
          <p:cNvPr id="24" name="Text 5">
            <a:extLst>
              <a:ext uri="{FF2B5EF4-FFF2-40B4-BE49-F238E27FC236}">
                <a16:creationId xmlns:a16="http://schemas.microsoft.com/office/drawing/2014/main" id="{48332FDC-0820-5532-9CF7-D3499E7D585D}"/>
              </a:ext>
            </a:extLst>
          </p:cNvPr>
          <p:cNvSpPr/>
          <p:nvPr/>
        </p:nvSpPr>
        <p:spPr>
          <a:xfrm>
            <a:off x="1171308" y="1839288"/>
            <a:ext cx="8763000" cy="304800"/>
          </a:xfrm>
          <a:prstGeom prst="rect">
            <a:avLst/>
          </a:prstGeom>
          <a:noFill/>
          <a:ln/>
        </p:spPr>
        <p:txBody>
          <a:bodyPr wrap="square" lIns="0" tIns="0" rIns="0" bIns="0" rtlCol="0" anchor="ctr"/>
          <a:lstStyle/>
          <a:p>
            <a:pPr defTabSz="761970"/>
            <a:r>
              <a:rPr lang="en-US" sz="2000">
                <a:solidFill>
                  <a:srgbClr val="1E293B"/>
                </a:solidFill>
                <a:latin typeface="Aptos"/>
              </a:rPr>
              <a:t>Critical path of a multi-host access.</a:t>
            </a:r>
          </a:p>
        </p:txBody>
      </p:sp>
      <p:sp>
        <p:nvSpPr>
          <p:cNvPr id="25" name="Shape 6">
            <a:extLst>
              <a:ext uri="{FF2B5EF4-FFF2-40B4-BE49-F238E27FC236}">
                <a16:creationId xmlns:a16="http://schemas.microsoft.com/office/drawing/2014/main" id="{61697749-57C3-9732-D943-D94CED351ACB}"/>
              </a:ext>
            </a:extLst>
          </p:cNvPr>
          <p:cNvSpPr/>
          <p:nvPr/>
        </p:nvSpPr>
        <p:spPr>
          <a:xfrm>
            <a:off x="1427661" y="2969589"/>
            <a:ext cx="1175454" cy="812328"/>
          </a:xfrm>
          <a:prstGeom prst="roundRect">
            <a:avLst/>
          </a:prstGeom>
          <a:solidFill>
            <a:srgbClr val="1F5FBF"/>
          </a:solidFill>
          <a:ln w="12700">
            <a:solidFill>
              <a:srgbClr val="1F5FBF"/>
            </a:solidFill>
            <a:prstDash val="solid"/>
          </a:ln>
        </p:spPr>
        <p:txBody>
          <a:bodyPr/>
          <a:lstStyle/>
          <a:p>
            <a:pPr defTabSz="761970"/>
            <a:endParaRPr lang="en-US" sz="1500">
              <a:solidFill>
                <a:prstClr val="black"/>
              </a:solidFill>
              <a:latin typeface="Aptos"/>
            </a:endParaRPr>
          </a:p>
        </p:txBody>
      </p:sp>
      <p:sp>
        <p:nvSpPr>
          <p:cNvPr id="26" name="Text 7">
            <a:extLst>
              <a:ext uri="{FF2B5EF4-FFF2-40B4-BE49-F238E27FC236}">
                <a16:creationId xmlns:a16="http://schemas.microsoft.com/office/drawing/2014/main" id="{B54767F0-0EB9-B722-719A-504626695960}"/>
              </a:ext>
            </a:extLst>
          </p:cNvPr>
          <p:cNvSpPr/>
          <p:nvPr/>
        </p:nvSpPr>
        <p:spPr>
          <a:xfrm>
            <a:off x="1427473" y="3096401"/>
            <a:ext cx="1095868" cy="563408"/>
          </a:xfrm>
          <a:prstGeom prst="rect">
            <a:avLst/>
          </a:prstGeom>
          <a:noFill/>
          <a:ln/>
        </p:spPr>
        <p:txBody>
          <a:bodyPr wrap="square" lIns="0" tIns="0" rIns="0" bIns="0" rtlCol="0" anchor="ctr"/>
          <a:lstStyle/>
          <a:p>
            <a:pPr algn="ctr" defTabSz="761970"/>
            <a:r>
              <a:rPr lang="en-US" sz="1667" b="1">
                <a:solidFill>
                  <a:srgbClr val="FFFFFF"/>
                </a:solidFill>
                <a:latin typeface="Aptos"/>
              </a:rPr>
              <a:t>1. guest load/store</a:t>
            </a:r>
            <a:endParaRPr lang="en-US" sz="1667">
              <a:solidFill>
                <a:prstClr val="black"/>
              </a:solidFill>
              <a:latin typeface="Aptos"/>
            </a:endParaRPr>
          </a:p>
        </p:txBody>
      </p:sp>
      <p:sp>
        <p:nvSpPr>
          <p:cNvPr id="27" name="Shape 8">
            <a:extLst>
              <a:ext uri="{FF2B5EF4-FFF2-40B4-BE49-F238E27FC236}">
                <a16:creationId xmlns:a16="http://schemas.microsoft.com/office/drawing/2014/main" id="{7B7B4FAA-DC3C-4493-9728-DD2CF592C502}"/>
              </a:ext>
            </a:extLst>
          </p:cNvPr>
          <p:cNvSpPr/>
          <p:nvPr/>
        </p:nvSpPr>
        <p:spPr>
          <a:xfrm>
            <a:off x="2585430" y="3435443"/>
            <a:ext cx="152400" cy="0"/>
          </a:xfrm>
          <a:prstGeom prst="line">
            <a:avLst/>
          </a:prstGeom>
          <a:noFill/>
          <a:ln w="12700">
            <a:solidFill>
              <a:srgbClr val="1F5FBF"/>
            </a:solidFill>
            <a:prstDash val="solid"/>
            <a:tailEnd type="triangle"/>
          </a:ln>
        </p:spPr>
        <p:txBody>
          <a:bodyPr/>
          <a:lstStyle/>
          <a:p>
            <a:pPr defTabSz="761970"/>
            <a:endParaRPr lang="en-US" sz="1500">
              <a:solidFill>
                <a:prstClr val="black"/>
              </a:solidFill>
              <a:latin typeface="Aptos"/>
            </a:endParaRPr>
          </a:p>
        </p:txBody>
      </p:sp>
      <p:sp>
        <p:nvSpPr>
          <p:cNvPr id="28" name="Shape 9">
            <a:extLst>
              <a:ext uri="{FF2B5EF4-FFF2-40B4-BE49-F238E27FC236}">
                <a16:creationId xmlns:a16="http://schemas.microsoft.com/office/drawing/2014/main" id="{ADB90954-DE25-EBC9-9698-BEB3DE4669D2}"/>
              </a:ext>
            </a:extLst>
          </p:cNvPr>
          <p:cNvSpPr/>
          <p:nvPr/>
        </p:nvSpPr>
        <p:spPr>
          <a:xfrm>
            <a:off x="2732938" y="2780123"/>
            <a:ext cx="1175455" cy="1258445"/>
          </a:xfrm>
          <a:prstGeom prst="roundRect">
            <a:avLst/>
          </a:prstGeom>
          <a:solidFill>
            <a:srgbClr val="1F5FBF"/>
          </a:solidFill>
          <a:ln w="12700">
            <a:solidFill>
              <a:srgbClr val="1F5FBF"/>
            </a:solidFill>
            <a:prstDash val="solid"/>
          </a:ln>
        </p:spPr>
        <p:txBody>
          <a:bodyPr/>
          <a:lstStyle/>
          <a:p>
            <a:pPr defTabSz="761970"/>
            <a:endParaRPr lang="en-US" sz="1500">
              <a:solidFill>
                <a:prstClr val="black"/>
              </a:solidFill>
              <a:latin typeface="Aptos"/>
            </a:endParaRPr>
          </a:p>
        </p:txBody>
      </p:sp>
      <p:sp>
        <p:nvSpPr>
          <p:cNvPr id="29" name="Text 10">
            <a:extLst>
              <a:ext uri="{FF2B5EF4-FFF2-40B4-BE49-F238E27FC236}">
                <a16:creationId xmlns:a16="http://schemas.microsoft.com/office/drawing/2014/main" id="{8DCE6BA4-02BE-EBB1-8FEA-F79B1CC39E03}"/>
              </a:ext>
            </a:extLst>
          </p:cNvPr>
          <p:cNvSpPr/>
          <p:nvPr/>
        </p:nvSpPr>
        <p:spPr>
          <a:xfrm>
            <a:off x="2713936" y="3148142"/>
            <a:ext cx="1161720" cy="563408"/>
          </a:xfrm>
          <a:prstGeom prst="rect">
            <a:avLst/>
          </a:prstGeom>
          <a:noFill/>
          <a:ln/>
        </p:spPr>
        <p:txBody>
          <a:bodyPr wrap="square" lIns="0" tIns="0" rIns="0" bIns="0" rtlCol="0" anchor="ctr"/>
          <a:lstStyle/>
          <a:p>
            <a:pPr algn="ctr" defTabSz="761970"/>
            <a:r>
              <a:rPr lang="en-US" sz="1667" b="1">
                <a:solidFill>
                  <a:srgbClr val="FFFFFF"/>
                </a:solidFill>
                <a:latin typeface="Aptos"/>
              </a:rPr>
              <a:t>2. Linux CXL driver</a:t>
            </a:r>
            <a:endParaRPr lang="en-US" sz="1667">
              <a:solidFill>
                <a:prstClr val="black"/>
              </a:solidFill>
              <a:latin typeface="Aptos"/>
            </a:endParaRPr>
          </a:p>
          <a:p>
            <a:pPr algn="ctr" defTabSz="761970"/>
            <a:r>
              <a:rPr lang="en-US" sz="1667" b="1">
                <a:solidFill>
                  <a:srgbClr val="FFFFFF"/>
                </a:solidFill>
                <a:latin typeface="Aptos"/>
              </a:rPr>
              <a:t>+ FMW mappin</a:t>
            </a:r>
            <a:r>
              <a:rPr lang="en-US" sz="1333" b="1">
                <a:solidFill>
                  <a:srgbClr val="FFFFFF"/>
                </a:solidFill>
                <a:latin typeface="Aptos"/>
              </a:rPr>
              <a:t>g</a:t>
            </a:r>
            <a:endParaRPr lang="en-US" sz="1333">
              <a:solidFill>
                <a:prstClr val="black"/>
              </a:solidFill>
              <a:latin typeface="Aptos"/>
            </a:endParaRPr>
          </a:p>
        </p:txBody>
      </p:sp>
      <p:sp>
        <p:nvSpPr>
          <p:cNvPr id="30" name="Shape 11">
            <a:extLst>
              <a:ext uri="{FF2B5EF4-FFF2-40B4-BE49-F238E27FC236}">
                <a16:creationId xmlns:a16="http://schemas.microsoft.com/office/drawing/2014/main" id="{877B5F7F-34C9-B298-1F5F-AF3C7E60E7FB}"/>
              </a:ext>
            </a:extLst>
          </p:cNvPr>
          <p:cNvSpPr/>
          <p:nvPr/>
        </p:nvSpPr>
        <p:spPr>
          <a:xfrm>
            <a:off x="3918930" y="3435443"/>
            <a:ext cx="266700" cy="0"/>
          </a:xfrm>
          <a:prstGeom prst="line">
            <a:avLst/>
          </a:prstGeom>
          <a:noFill/>
          <a:ln w="12700">
            <a:solidFill>
              <a:srgbClr val="1F5FBF"/>
            </a:solidFill>
            <a:prstDash val="solid"/>
            <a:tailEnd type="triangle"/>
          </a:ln>
        </p:spPr>
        <p:txBody>
          <a:bodyPr/>
          <a:lstStyle/>
          <a:p>
            <a:pPr defTabSz="761970"/>
            <a:endParaRPr lang="en-US" sz="1500">
              <a:solidFill>
                <a:prstClr val="black"/>
              </a:solidFill>
              <a:latin typeface="Aptos"/>
            </a:endParaRPr>
          </a:p>
        </p:txBody>
      </p:sp>
      <p:sp>
        <p:nvSpPr>
          <p:cNvPr id="31" name="Shape 12">
            <a:extLst>
              <a:ext uri="{FF2B5EF4-FFF2-40B4-BE49-F238E27FC236}">
                <a16:creationId xmlns:a16="http://schemas.microsoft.com/office/drawing/2014/main" id="{DC959B8E-F15F-0504-AACD-12A207DEFEC1}"/>
              </a:ext>
            </a:extLst>
          </p:cNvPr>
          <p:cNvSpPr/>
          <p:nvPr/>
        </p:nvSpPr>
        <p:spPr>
          <a:xfrm>
            <a:off x="4190147" y="2997812"/>
            <a:ext cx="1170750" cy="854662"/>
          </a:xfrm>
          <a:prstGeom prst="roundRect">
            <a:avLst/>
          </a:prstGeom>
          <a:solidFill>
            <a:srgbClr val="F59E0B"/>
          </a:solidFill>
          <a:ln w="12700">
            <a:solidFill>
              <a:srgbClr val="F59E0B"/>
            </a:solidFill>
            <a:prstDash val="solid"/>
          </a:ln>
        </p:spPr>
        <p:txBody>
          <a:bodyPr/>
          <a:lstStyle/>
          <a:p>
            <a:pPr defTabSz="761970"/>
            <a:endParaRPr lang="en-US" sz="1500">
              <a:solidFill>
                <a:prstClr val="black"/>
              </a:solidFill>
              <a:latin typeface="Aptos"/>
            </a:endParaRPr>
          </a:p>
        </p:txBody>
      </p:sp>
      <p:sp>
        <p:nvSpPr>
          <p:cNvPr id="32" name="Text 13">
            <a:extLst>
              <a:ext uri="{FF2B5EF4-FFF2-40B4-BE49-F238E27FC236}">
                <a16:creationId xmlns:a16="http://schemas.microsoft.com/office/drawing/2014/main" id="{446F8FBF-36B9-7E91-90AC-2B564ECB3462}"/>
              </a:ext>
            </a:extLst>
          </p:cNvPr>
          <p:cNvSpPr/>
          <p:nvPr/>
        </p:nvSpPr>
        <p:spPr>
          <a:xfrm>
            <a:off x="4218180" y="3162253"/>
            <a:ext cx="1072350" cy="544594"/>
          </a:xfrm>
          <a:prstGeom prst="rect">
            <a:avLst/>
          </a:prstGeom>
          <a:noFill/>
          <a:ln/>
        </p:spPr>
        <p:txBody>
          <a:bodyPr wrap="square" lIns="0" tIns="0" rIns="0" bIns="0" rtlCol="0" anchor="ctr"/>
          <a:lstStyle/>
          <a:p>
            <a:pPr algn="ctr" defTabSz="761970"/>
            <a:r>
              <a:rPr lang="en-US" sz="1667" b="1">
                <a:solidFill>
                  <a:srgbClr val="FFFFFF"/>
                </a:solidFill>
                <a:latin typeface="Aptos"/>
              </a:rPr>
              <a:t>3. Type-3 device</a:t>
            </a:r>
            <a:endParaRPr lang="en-US" sz="1667">
              <a:solidFill>
                <a:prstClr val="black"/>
              </a:solidFill>
              <a:latin typeface="Aptos"/>
            </a:endParaRPr>
          </a:p>
          <a:p>
            <a:pPr algn="ctr" defTabSz="761970"/>
            <a:r>
              <a:rPr lang="en-US" sz="1667" b="1">
                <a:solidFill>
                  <a:srgbClr val="FFFFFF"/>
                </a:solidFill>
                <a:latin typeface="Aptos"/>
              </a:rPr>
              <a:t>HPA→DPA</a:t>
            </a:r>
            <a:endParaRPr lang="en-US" sz="1667">
              <a:solidFill>
                <a:prstClr val="black"/>
              </a:solidFill>
              <a:latin typeface="Aptos"/>
            </a:endParaRPr>
          </a:p>
        </p:txBody>
      </p:sp>
      <p:sp>
        <p:nvSpPr>
          <p:cNvPr id="33" name="Shape 14">
            <a:extLst>
              <a:ext uri="{FF2B5EF4-FFF2-40B4-BE49-F238E27FC236}">
                <a16:creationId xmlns:a16="http://schemas.microsoft.com/office/drawing/2014/main" id="{2046FC6A-D054-DE23-A3AA-D19137905B8B}"/>
              </a:ext>
            </a:extLst>
          </p:cNvPr>
          <p:cNvSpPr/>
          <p:nvPr/>
        </p:nvSpPr>
        <p:spPr>
          <a:xfrm>
            <a:off x="5366730" y="3435443"/>
            <a:ext cx="342900" cy="0"/>
          </a:xfrm>
          <a:prstGeom prst="line">
            <a:avLst/>
          </a:prstGeom>
          <a:noFill/>
          <a:ln w="12700">
            <a:solidFill>
              <a:srgbClr val="C9D4E5"/>
            </a:solidFill>
            <a:prstDash val="solid"/>
            <a:tailEnd type="triangle"/>
          </a:ln>
        </p:spPr>
        <p:txBody>
          <a:bodyPr/>
          <a:lstStyle/>
          <a:p>
            <a:pPr defTabSz="761970"/>
            <a:endParaRPr lang="en-US" sz="1500">
              <a:solidFill>
                <a:prstClr val="black"/>
              </a:solidFill>
              <a:latin typeface="Aptos"/>
            </a:endParaRPr>
          </a:p>
        </p:txBody>
      </p:sp>
      <p:sp>
        <p:nvSpPr>
          <p:cNvPr id="34" name="Shape 15">
            <a:extLst>
              <a:ext uri="{FF2B5EF4-FFF2-40B4-BE49-F238E27FC236}">
                <a16:creationId xmlns:a16="http://schemas.microsoft.com/office/drawing/2014/main" id="{FCF14ECD-6CD5-47CE-B41E-C660312FFFCE}"/>
              </a:ext>
            </a:extLst>
          </p:cNvPr>
          <p:cNvSpPr/>
          <p:nvPr/>
        </p:nvSpPr>
        <p:spPr>
          <a:xfrm>
            <a:off x="5770590" y="3115403"/>
            <a:ext cx="1104900" cy="647700"/>
          </a:xfrm>
          <a:prstGeom prst="roundRect">
            <a:avLst/>
          </a:prstGeom>
          <a:solidFill>
            <a:srgbClr val="FFFFFF"/>
          </a:solidFill>
          <a:ln w="12700">
            <a:solidFill>
              <a:srgbClr val="C9D4E5"/>
            </a:solidFill>
            <a:prstDash val="solid"/>
          </a:ln>
        </p:spPr>
        <p:txBody>
          <a:bodyPr/>
          <a:lstStyle/>
          <a:p>
            <a:pPr defTabSz="761970"/>
            <a:endParaRPr lang="en-US" sz="1500">
              <a:solidFill>
                <a:prstClr val="black"/>
              </a:solidFill>
              <a:latin typeface="Aptos"/>
            </a:endParaRPr>
          </a:p>
        </p:txBody>
      </p:sp>
      <p:sp>
        <p:nvSpPr>
          <p:cNvPr id="35" name="Text 16">
            <a:extLst>
              <a:ext uri="{FF2B5EF4-FFF2-40B4-BE49-F238E27FC236}">
                <a16:creationId xmlns:a16="http://schemas.microsoft.com/office/drawing/2014/main" id="{456B42A0-8518-11A3-0B46-B159B9F91461}"/>
              </a:ext>
            </a:extLst>
          </p:cNvPr>
          <p:cNvSpPr/>
          <p:nvPr/>
        </p:nvSpPr>
        <p:spPr>
          <a:xfrm>
            <a:off x="5831550" y="3176363"/>
            <a:ext cx="982980" cy="525780"/>
          </a:xfrm>
          <a:prstGeom prst="rect">
            <a:avLst/>
          </a:prstGeom>
          <a:noFill/>
          <a:ln/>
        </p:spPr>
        <p:txBody>
          <a:bodyPr wrap="square" lIns="0" tIns="0" rIns="0" bIns="0" rtlCol="0" anchor="ctr"/>
          <a:lstStyle/>
          <a:p>
            <a:pPr algn="ctr" defTabSz="761970"/>
            <a:r>
              <a:rPr lang="en-US" sz="1667" b="1">
                <a:solidFill>
                  <a:srgbClr val="1E293B"/>
                </a:solidFill>
                <a:latin typeface="Aptos"/>
              </a:rPr>
              <a:t>4. transport</a:t>
            </a:r>
            <a:endParaRPr lang="en-US" sz="1667">
              <a:solidFill>
                <a:prstClr val="black"/>
              </a:solidFill>
              <a:latin typeface="Aptos"/>
            </a:endParaRPr>
          </a:p>
        </p:txBody>
      </p:sp>
      <p:sp>
        <p:nvSpPr>
          <p:cNvPr id="36" name="Shape 17">
            <a:extLst>
              <a:ext uri="{FF2B5EF4-FFF2-40B4-BE49-F238E27FC236}">
                <a16:creationId xmlns:a16="http://schemas.microsoft.com/office/drawing/2014/main" id="{EAF9A860-7FD5-07E4-2310-11FF729C1CD2}"/>
              </a:ext>
            </a:extLst>
          </p:cNvPr>
          <p:cNvSpPr/>
          <p:nvPr/>
        </p:nvSpPr>
        <p:spPr>
          <a:xfrm>
            <a:off x="6890730" y="3435443"/>
            <a:ext cx="76200" cy="0"/>
          </a:xfrm>
          <a:prstGeom prst="line">
            <a:avLst/>
          </a:prstGeom>
          <a:noFill/>
          <a:ln w="12700">
            <a:solidFill>
              <a:srgbClr val="C9D4E5"/>
            </a:solidFill>
            <a:prstDash val="solid"/>
            <a:tailEnd type="triangle"/>
          </a:ln>
        </p:spPr>
        <p:txBody>
          <a:bodyPr/>
          <a:lstStyle/>
          <a:p>
            <a:pPr defTabSz="761970"/>
            <a:endParaRPr lang="en-US" sz="1500">
              <a:solidFill>
                <a:prstClr val="black"/>
              </a:solidFill>
              <a:latin typeface="Aptos"/>
            </a:endParaRPr>
          </a:p>
        </p:txBody>
      </p:sp>
      <p:sp>
        <p:nvSpPr>
          <p:cNvPr id="37" name="Shape 18">
            <a:extLst>
              <a:ext uri="{FF2B5EF4-FFF2-40B4-BE49-F238E27FC236}">
                <a16:creationId xmlns:a16="http://schemas.microsoft.com/office/drawing/2014/main" id="{4420E95E-38D2-023B-DE83-28F6C50B7327}"/>
              </a:ext>
            </a:extLst>
          </p:cNvPr>
          <p:cNvSpPr/>
          <p:nvPr/>
        </p:nvSpPr>
        <p:spPr>
          <a:xfrm>
            <a:off x="6976150" y="3077774"/>
            <a:ext cx="1382417" cy="779403"/>
          </a:xfrm>
          <a:prstGeom prst="roundRect">
            <a:avLst/>
          </a:prstGeom>
          <a:solidFill>
            <a:srgbClr val="FFFFFF"/>
          </a:solidFill>
          <a:ln w="12700">
            <a:solidFill>
              <a:srgbClr val="C9D4E5"/>
            </a:solidFill>
            <a:prstDash val="solid"/>
          </a:ln>
        </p:spPr>
        <p:txBody>
          <a:bodyPr/>
          <a:lstStyle/>
          <a:p>
            <a:pPr defTabSz="761970"/>
            <a:endParaRPr lang="en-US" sz="1500">
              <a:solidFill>
                <a:prstClr val="black"/>
              </a:solidFill>
              <a:latin typeface="Aptos"/>
            </a:endParaRPr>
          </a:p>
        </p:txBody>
      </p:sp>
      <p:sp>
        <p:nvSpPr>
          <p:cNvPr id="38" name="Text 19">
            <a:extLst>
              <a:ext uri="{FF2B5EF4-FFF2-40B4-BE49-F238E27FC236}">
                <a16:creationId xmlns:a16="http://schemas.microsoft.com/office/drawing/2014/main" id="{D51F50FB-975B-B879-D695-7BA2996E9344}"/>
              </a:ext>
            </a:extLst>
          </p:cNvPr>
          <p:cNvSpPr/>
          <p:nvPr/>
        </p:nvSpPr>
        <p:spPr>
          <a:xfrm>
            <a:off x="6924221" y="3279845"/>
            <a:ext cx="1411017" cy="408187"/>
          </a:xfrm>
          <a:prstGeom prst="rect">
            <a:avLst/>
          </a:prstGeom>
          <a:noFill/>
          <a:ln/>
        </p:spPr>
        <p:txBody>
          <a:bodyPr wrap="square" lIns="0" tIns="0" rIns="0" bIns="0" rtlCol="0" anchor="ctr"/>
          <a:lstStyle/>
          <a:p>
            <a:pPr algn="ctr" defTabSz="761970"/>
            <a:r>
              <a:rPr lang="en-US" sz="1667" b="1">
                <a:solidFill>
                  <a:srgbClr val="1E293B"/>
                </a:solidFill>
                <a:latin typeface="Aptos"/>
              </a:rPr>
              <a:t>5. memory server</a:t>
            </a:r>
            <a:endParaRPr lang="en-US" sz="1667">
              <a:solidFill>
                <a:prstClr val="black"/>
              </a:solidFill>
              <a:latin typeface="Aptos"/>
            </a:endParaRPr>
          </a:p>
          <a:p>
            <a:pPr algn="ctr" defTabSz="761970"/>
            <a:r>
              <a:rPr lang="en-US" sz="1667" b="1">
                <a:solidFill>
                  <a:srgbClr val="1E293B"/>
                </a:solidFill>
                <a:latin typeface="Aptos"/>
              </a:rPr>
              <a:t>+ coherence</a:t>
            </a:r>
            <a:endParaRPr lang="en-US" sz="1667">
              <a:solidFill>
                <a:prstClr val="black"/>
              </a:solidFill>
              <a:latin typeface="Aptos"/>
            </a:endParaRPr>
          </a:p>
        </p:txBody>
      </p:sp>
      <p:sp>
        <p:nvSpPr>
          <p:cNvPr id="39" name="Shape 20">
            <a:extLst>
              <a:ext uri="{FF2B5EF4-FFF2-40B4-BE49-F238E27FC236}">
                <a16:creationId xmlns:a16="http://schemas.microsoft.com/office/drawing/2014/main" id="{3C767592-008A-E10D-85AE-A194B1F8545A}"/>
              </a:ext>
            </a:extLst>
          </p:cNvPr>
          <p:cNvSpPr/>
          <p:nvPr/>
        </p:nvSpPr>
        <p:spPr>
          <a:xfrm>
            <a:off x="8148030" y="3435443"/>
            <a:ext cx="533400" cy="0"/>
          </a:xfrm>
          <a:prstGeom prst="line">
            <a:avLst/>
          </a:prstGeom>
          <a:noFill/>
          <a:ln w="12700">
            <a:solidFill>
              <a:srgbClr val="C9D4E5"/>
            </a:solidFill>
            <a:prstDash val="solid"/>
            <a:tailEnd type="triangle"/>
          </a:ln>
        </p:spPr>
        <p:txBody>
          <a:bodyPr/>
          <a:lstStyle/>
          <a:p>
            <a:pPr defTabSz="761970"/>
            <a:endParaRPr lang="en-US" sz="1500">
              <a:solidFill>
                <a:prstClr val="black"/>
              </a:solidFill>
              <a:latin typeface="Aptos"/>
            </a:endParaRPr>
          </a:p>
        </p:txBody>
      </p:sp>
      <p:sp>
        <p:nvSpPr>
          <p:cNvPr id="64" name="Shape 21">
            <a:extLst>
              <a:ext uri="{FF2B5EF4-FFF2-40B4-BE49-F238E27FC236}">
                <a16:creationId xmlns:a16="http://schemas.microsoft.com/office/drawing/2014/main" id="{D9307F8C-B047-64E3-74F6-392CB41ED8FD}"/>
              </a:ext>
            </a:extLst>
          </p:cNvPr>
          <p:cNvSpPr/>
          <p:nvPr/>
        </p:nvSpPr>
        <p:spPr>
          <a:xfrm>
            <a:off x="8709464" y="3105997"/>
            <a:ext cx="1147233" cy="769995"/>
          </a:xfrm>
          <a:prstGeom prst="roundRect">
            <a:avLst/>
          </a:prstGeom>
          <a:solidFill>
            <a:srgbClr val="FFFFFF"/>
          </a:solidFill>
          <a:ln w="12700">
            <a:solidFill>
              <a:srgbClr val="C9D4E5"/>
            </a:solidFill>
            <a:prstDash val="solid"/>
          </a:ln>
        </p:spPr>
        <p:txBody>
          <a:bodyPr/>
          <a:lstStyle/>
          <a:p>
            <a:pPr defTabSz="761970"/>
            <a:endParaRPr lang="en-US" sz="1500">
              <a:solidFill>
                <a:prstClr val="black"/>
              </a:solidFill>
              <a:latin typeface="Aptos"/>
            </a:endParaRPr>
          </a:p>
        </p:txBody>
      </p:sp>
      <p:sp>
        <p:nvSpPr>
          <p:cNvPr id="66" name="Text 22">
            <a:extLst>
              <a:ext uri="{FF2B5EF4-FFF2-40B4-BE49-F238E27FC236}">
                <a16:creationId xmlns:a16="http://schemas.microsoft.com/office/drawing/2014/main" id="{8D9704E9-E601-455C-5C8E-D1CB65CF80EB}"/>
              </a:ext>
            </a:extLst>
          </p:cNvPr>
          <p:cNvSpPr/>
          <p:nvPr/>
        </p:nvSpPr>
        <p:spPr>
          <a:xfrm>
            <a:off x="8709277" y="3176365"/>
            <a:ext cx="1124090" cy="633964"/>
          </a:xfrm>
          <a:prstGeom prst="rect">
            <a:avLst/>
          </a:prstGeom>
          <a:noFill/>
          <a:ln/>
        </p:spPr>
        <p:txBody>
          <a:bodyPr wrap="square" lIns="0" tIns="0" rIns="0" bIns="0" rtlCol="0" anchor="ctr"/>
          <a:lstStyle/>
          <a:p>
            <a:pPr algn="ctr" defTabSz="761970"/>
            <a:r>
              <a:rPr lang="en-US" sz="1667" b="1">
                <a:solidFill>
                  <a:srgbClr val="1E293B"/>
                </a:solidFill>
                <a:latin typeface="Aptos"/>
              </a:rPr>
              <a:t>6. return data +</a:t>
            </a:r>
            <a:endParaRPr lang="en-US" sz="1667">
              <a:solidFill>
                <a:prstClr val="black"/>
              </a:solidFill>
              <a:latin typeface="Aptos"/>
            </a:endParaRPr>
          </a:p>
          <a:p>
            <a:pPr algn="ctr" defTabSz="761970"/>
            <a:r>
              <a:rPr lang="en-US" sz="1667" b="1">
                <a:solidFill>
                  <a:srgbClr val="1E293B"/>
                </a:solidFill>
                <a:latin typeface="Aptos"/>
              </a:rPr>
              <a:t>vCPU stall</a:t>
            </a:r>
            <a:endParaRPr lang="en-US" sz="1667">
              <a:solidFill>
                <a:prstClr val="black"/>
              </a:solidFill>
              <a:latin typeface="Aptos"/>
            </a:endParaRPr>
          </a:p>
        </p:txBody>
      </p:sp>
      <p:sp>
        <p:nvSpPr>
          <p:cNvPr id="67" name="Shape 23">
            <a:extLst>
              <a:ext uri="{FF2B5EF4-FFF2-40B4-BE49-F238E27FC236}">
                <a16:creationId xmlns:a16="http://schemas.microsoft.com/office/drawing/2014/main" id="{74590178-7C43-C3C4-1BA0-8C245135502B}"/>
              </a:ext>
            </a:extLst>
          </p:cNvPr>
          <p:cNvSpPr/>
          <p:nvPr/>
        </p:nvSpPr>
        <p:spPr>
          <a:xfrm>
            <a:off x="1404612" y="4812970"/>
            <a:ext cx="8686800" cy="1181100"/>
          </a:xfrm>
          <a:prstGeom prst="roundRect">
            <a:avLst/>
          </a:prstGeom>
          <a:solidFill>
            <a:srgbClr val="F5F7FB"/>
          </a:solidFill>
          <a:ln w="12700">
            <a:solidFill>
              <a:srgbClr val="C9D4E5"/>
            </a:solidFill>
            <a:prstDash val="solid"/>
          </a:ln>
        </p:spPr>
        <p:txBody>
          <a:bodyPr/>
          <a:lstStyle/>
          <a:p>
            <a:pPr defTabSz="761970"/>
            <a:endParaRPr lang="en-US" sz="1500">
              <a:solidFill>
                <a:prstClr val="black"/>
              </a:solidFill>
              <a:latin typeface="Aptos"/>
            </a:endParaRPr>
          </a:p>
        </p:txBody>
      </p:sp>
      <p:sp>
        <p:nvSpPr>
          <p:cNvPr id="68" name="Text 24">
            <a:extLst>
              <a:ext uri="{FF2B5EF4-FFF2-40B4-BE49-F238E27FC236}">
                <a16:creationId xmlns:a16="http://schemas.microsoft.com/office/drawing/2014/main" id="{96AE8194-1644-D160-9759-5379844B8ABF}"/>
              </a:ext>
            </a:extLst>
          </p:cNvPr>
          <p:cNvSpPr/>
          <p:nvPr/>
        </p:nvSpPr>
        <p:spPr>
          <a:xfrm>
            <a:off x="1557012" y="5155870"/>
            <a:ext cx="8305800" cy="381000"/>
          </a:xfrm>
          <a:prstGeom prst="rect">
            <a:avLst/>
          </a:prstGeom>
          <a:noFill/>
          <a:ln/>
        </p:spPr>
        <p:txBody>
          <a:bodyPr wrap="square" lIns="0" tIns="0" rIns="0" bIns="0" rtlCol="0" anchor="ctr"/>
          <a:lstStyle/>
          <a:p>
            <a:pPr algn="ctr" defTabSz="761970"/>
            <a:r>
              <a:rPr lang="en-US" sz="2000" b="1">
                <a:solidFill>
                  <a:srgbClr val="0B1F33"/>
                </a:solidFill>
                <a:latin typeface="Aptos"/>
              </a:rPr>
              <a:t>Front-end: a guest memory reference becomes a device request through Linux CXL address mapping and Type-3 decode logic.</a:t>
            </a:r>
            <a:endParaRPr lang="en-US" sz="2000">
              <a:solidFill>
                <a:prstClr val="black"/>
              </a:solidFill>
              <a:latin typeface="Aptos"/>
            </a:endParaRPr>
          </a:p>
        </p:txBody>
      </p:sp>
      <p:cxnSp>
        <p:nvCxnSpPr>
          <p:cNvPr id="5" name="Straight Arrow Connector 4">
            <a:extLst>
              <a:ext uri="{FF2B5EF4-FFF2-40B4-BE49-F238E27FC236}">
                <a16:creationId xmlns:a16="http://schemas.microsoft.com/office/drawing/2014/main" id="{B5816984-3DF2-359C-6C75-FA987AF2AEA6}"/>
              </a:ext>
            </a:extLst>
          </p:cNvPr>
          <p:cNvCxnSpPr>
            <a:stCxn id="67" idx="0"/>
          </p:cNvCxnSpPr>
          <p:nvPr/>
        </p:nvCxnSpPr>
        <p:spPr>
          <a:xfrm flipH="1" flipV="1">
            <a:off x="4874381" y="4402667"/>
            <a:ext cx="873631" cy="41030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54122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1BCB7-721E-6810-0F33-33D570308C08}"/>
            </a:ext>
          </a:extLst>
        </p:cNvPr>
        <p:cNvGrpSpPr/>
        <p:nvPr/>
      </p:nvGrpSpPr>
      <p:grpSpPr>
        <a:xfrm>
          <a:off x="0" y="0"/>
          <a:ext cx="0" cy="0"/>
          <a:chOff x="0" y="0"/>
          <a:chExt cx="0" cy="0"/>
        </a:xfrm>
      </p:grpSpPr>
      <p:sp>
        <p:nvSpPr>
          <p:cNvPr id="2" name="Rounded Rectangle 1">
            <a:extLst>
              <a:ext uri="{FF2B5EF4-FFF2-40B4-BE49-F238E27FC236}">
                <a16:creationId xmlns:a16="http://schemas.microsoft.com/office/drawing/2014/main" id="{2C9F730D-962E-069D-6945-23FC58322936}"/>
              </a:ext>
            </a:extLst>
          </p:cNvPr>
          <p:cNvSpPr/>
          <p:nvPr/>
        </p:nvSpPr>
        <p:spPr>
          <a:xfrm>
            <a:off x="5664115" y="2317843"/>
            <a:ext cx="2778361" cy="1983619"/>
          </a:xfrm>
          <a:prstGeom prst="round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4" name="Title 3">
            <a:extLst>
              <a:ext uri="{FF2B5EF4-FFF2-40B4-BE49-F238E27FC236}">
                <a16:creationId xmlns:a16="http://schemas.microsoft.com/office/drawing/2014/main" id="{DB9B9113-DAA8-41FE-BC3C-E3149514F800}"/>
              </a:ext>
            </a:extLst>
          </p:cNvPr>
          <p:cNvSpPr>
            <a:spLocks noGrp="1"/>
          </p:cNvSpPr>
          <p:nvPr>
            <p:ph type="title"/>
          </p:nvPr>
        </p:nvSpPr>
        <p:spPr/>
        <p:txBody>
          <a:bodyPr/>
          <a:lstStyle/>
          <a:p>
            <a:r>
              <a:rPr lang="en-US">
                <a:solidFill>
                  <a:srgbClr val="1E293B"/>
                </a:solidFill>
                <a:latin typeface="Aptos Display"/>
                <a:ea typeface="Aptos Display" pitchFamily="34" charset="-122"/>
                <a:cs typeface="Aptos Display" pitchFamily="34" charset="-120"/>
              </a:rPr>
              <a:t>End-to-end memory access (cont’d)</a:t>
            </a:r>
          </a:p>
        </p:txBody>
      </p:sp>
      <p:sp>
        <p:nvSpPr>
          <p:cNvPr id="15" name="Text 2">
            <a:extLst>
              <a:ext uri="{FF2B5EF4-FFF2-40B4-BE49-F238E27FC236}">
                <a16:creationId xmlns:a16="http://schemas.microsoft.com/office/drawing/2014/main" id="{981D7790-8626-E988-21E5-4096F6D06BFF}"/>
              </a:ext>
            </a:extLst>
          </p:cNvPr>
          <p:cNvSpPr/>
          <p:nvPr/>
        </p:nvSpPr>
        <p:spPr>
          <a:xfrm>
            <a:off x="10517256" y="228599"/>
            <a:ext cx="1333500" cy="213360"/>
          </a:xfrm>
          <a:prstGeom prst="rect">
            <a:avLst/>
          </a:prstGeom>
          <a:solidFill>
            <a:srgbClr val="EAF2FF"/>
          </a:solidFill>
          <a:ln>
            <a:solidFill>
              <a:srgbClr val="1F5FBF"/>
            </a:solidFill>
          </a:ln>
        </p:spPr>
        <p:txBody>
          <a:bodyPr wrap="square" lIns="0" tIns="0" rIns="0" bIns="0" rtlCol="0" anchor="ctr"/>
          <a:lstStyle/>
          <a:p>
            <a:pPr algn="ctr"/>
            <a:r>
              <a:rPr lang="en-US" sz="833" b="1">
                <a:solidFill>
                  <a:srgbClr val="1F5FBF"/>
                </a:solidFill>
              </a:rPr>
              <a:t>DATAPATH</a:t>
            </a:r>
          </a:p>
        </p:txBody>
      </p:sp>
      <p:sp>
        <p:nvSpPr>
          <p:cNvPr id="65" name="Slide Number Placeholder 1">
            <a:extLst>
              <a:ext uri="{FF2B5EF4-FFF2-40B4-BE49-F238E27FC236}">
                <a16:creationId xmlns:a16="http://schemas.microsoft.com/office/drawing/2014/main" id="{F916F769-46D2-B9A2-FFC0-5461B558E46D}"/>
              </a:ext>
            </a:extLst>
          </p:cNvPr>
          <p:cNvSpPr>
            <a:spLocks noGrp="1"/>
          </p:cNvSpPr>
          <p:nvPr>
            <p:ph type="sldNum" sz="quarter" idx="12"/>
          </p:nvPr>
        </p:nvSpPr>
        <p:spPr>
          <a:xfrm>
            <a:off x="11661914" y="6477000"/>
            <a:ext cx="377686" cy="381000"/>
          </a:xfrm>
        </p:spPr>
        <p:txBody>
          <a:bodyPr/>
          <a:lstStyle/>
          <a:p>
            <a:fld id="{FE7A4BB3-E848-5A44-82DF-322201952CD8}" type="slidenum">
              <a:rPr lang="en-US" smtClean="0"/>
              <a:pPr/>
              <a:t>35</a:t>
            </a:fld>
            <a:endParaRPr lang="en-US"/>
          </a:p>
        </p:txBody>
      </p:sp>
      <p:sp>
        <p:nvSpPr>
          <p:cNvPr id="40" name="Text 5">
            <a:extLst>
              <a:ext uri="{FF2B5EF4-FFF2-40B4-BE49-F238E27FC236}">
                <a16:creationId xmlns:a16="http://schemas.microsoft.com/office/drawing/2014/main" id="{1F173019-BBF5-8C5B-8B44-4AA49A83A5A3}"/>
              </a:ext>
            </a:extLst>
          </p:cNvPr>
          <p:cNvSpPr/>
          <p:nvPr/>
        </p:nvSpPr>
        <p:spPr>
          <a:xfrm>
            <a:off x="1192773" y="1929115"/>
            <a:ext cx="8763000" cy="304800"/>
          </a:xfrm>
          <a:prstGeom prst="rect">
            <a:avLst/>
          </a:prstGeom>
          <a:noFill/>
          <a:ln/>
        </p:spPr>
        <p:txBody>
          <a:bodyPr wrap="square" lIns="0" tIns="0" rIns="0" bIns="0" rtlCol="0" anchor="ctr"/>
          <a:lstStyle/>
          <a:p>
            <a:pPr defTabSz="761970"/>
            <a:r>
              <a:rPr lang="en-US" sz="2000">
                <a:solidFill>
                  <a:srgbClr val="1E293B"/>
                </a:solidFill>
                <a:latin typeface="Aptos"/>
              </a:rPr>
              <a:t>Critical path of a multi-host access.</a:t>
            </a:r>
            <a:endParaRPr lang="en-US" sz="2000">
              <a:solidFill>
                <a:prstClr val="black"/>
              </a:solidFill>
              <a:latin typeface="Aptos"/>
            </a:endParaRPr>
          </a:p>
        </p:txBody>
      </p:sp>
      <p:sp>
        <p:nvSpPr>
          <p:cNvPr id="41" name="Shape 6">
            <a:extLst>
              <a:ext uri="{FF2B5EF4-FFF2-40B4-BE49-F238E27FC236}">
                <a16:creationId xmlns:a16="http://schemas.microsoft.com/office/drawing/2014/main" id="{BD678EF8-6FF9-F358-8A75-065C29DEFF50}"/>
              </a:ext>
            </a:extLst>
          </p:cNvPr>
          <p:cNvSpPr/>
          <p:nvPr/>
        </p:nvSpPr>
        <p:spPr>
          <a:xfrm>
            <a:off x="1529088" y="2908897"/>
            <a:ext cx="1104900" cy="647700"/>
          </a:xfrm>
          <a:prstGeom prst="roundRect">
            <a:avLst/>
          </a:prstGeom>
          <a:solidFill>
            <a:srgbClr val="FFFFFF"/>
          </a:solidFill>
          <a:ln w="12700">
            <a:solidFill>
              <a:srgbClr val="C9D4E5"/>
            </a:solidFill>
            <a:prstDash val="solid"/>
          </a:ln>
        </p:spPr>
        <p:txBody>
          <a:bodyPr/>
          <a:lstStyle/>
          <a:p>
            <a:pPr defTabSz="761970"/>
            <a:endParaRPr lang="en-US" sz="1500">
              <a:solidFill>
                <a:prstClr val="black"/>
              </a:solidFill>
              <a:latin typeface="Aptos"/>
            </a:endParaRPr>
          </a:p>
        </p:txBody>
      </p:sp>
      <p:sp>
        <p:nvSpPr>
          <p:cNvPr id="42" name="Text 7">
            <a:extLst>
              <a:ext uri="{FF2B5EF4-FFF2-40B4-BE49-F238E27FC236}">
                <a16:creationId xmlns:a16="http://schemas.microsoft.com/office/drawing/2014/main" id="{3089B967-6272-E521-EB1A-2359C0F894D3}"/>
              </a:ext>
            </a:extLst>
          </p:cNvPr>
          <p:cNvSpPr/>
          <p:nvPr/>
        </p:nvSpPr>
        <p:spPr>
          <a:xfrm>
            <a:off x="1590048" y="2969857"/>
            <a:ext cx="982980" cy="525780"/>
          </a:xfrm>
          <a:prstGeom prst="rect">
            <a:avLst/>
          </a:prstGeom>
          <a:noFill/>
          <a:ln/>
        </p:spPr>
        <p:txBody>
          <a:bodyPr wrap="square" lIns="0" tIns="0" rIns="0" bIns="0" rtlCol="0" anchor="ctr"/>
          <a:lstStyle/>
          <a:p>
            <a:pPr algn="ctr" defTabSz="761970"/>
            <a:r>
              <a:rPr lang="en-US" sz="1500" b="1">
                <a:solidFill>
                  <a:srgbClr val="1E293B"/>
                </a:solidFill>
                <a:latin typeface="Aptos"/>
              </a:rPr>
              <a:t>1. guest load/store</a:t>
            </a:r>
            <a:endParaRPr lang="en-US" sz="1333">
              <a:solidFill>
                <a:prstClr val="black"/>
              </a:solidFill>
              <a:latin typeface="Aptos"/>
            </a:endParaRPr>
          </a:p>
        </p:txBody>
      </p:sp>
      <p:sp>
        <p:nvSpPr>
          <p:cNvPr id="43" name="Shape 8">
            <a:extLst>
              <a:ext uri="{FF2B5EF4-FFF2-40B4-BE49-F238E27FC236}">
                <a16:creationId xmlns:a16="http://schemas.microsoft.com/office/drawing/2014/main" id="{043A2D8E-ADE3-9B73-5CA9-C322C7A8F5BE}"/>
              </a:ext>
            </a:extLst>
          </p:cNvPr>
          <p:cNvSpPr/>
          <p:nvPr/>
        </p:nvSpPr>
        <p:spPr>
          <a:xfrm>
            <a:off x="2649228" y="3228937"/>
            <a:ext cx="152400" cy="0"/>
          </a:xfrm>
          <a:prstGeom prst="line">
            <a:avLst/>
          </a:prstGeom>
          <a:noFill/>
          <a:ln w="12700">
            <a:solidFill>
              <a:srgbClr val="C9D4E5"/>
            </a:solidFill>
            <a:prstDash val="solid"/>
            <a:tailEnd type="triangle"/>
          </a:ln>
        </p:spPr>
        <p:txBody>
          <a:bodyPr/>
          <a:lstStyle/>
          <a:p>
            <a:pPr defTabSz="761970"/>
            <a:endParaRPr lang="en-US" sz="1500">
              <a:solidFill>
                <a:prstClr val="black"/>
              </a:solidFill>
              <a:latin typeface="Aptos"/>
            </a:endParaRPr>
          </a:p>
        </p:txBody>
      </p:sp>
      <p:sp>
        <p:nvSpPr>
          <p:cNvPr id="44" name="Shape 9">
            <a:extLst>
              <a:ext uri="{FF2B5EF4-FFF2-40B4-BE49-F238E27FC236}">
                <a16:creationId xmlns:a16="http://schemas.microsoft.com/office/drawing/2014/main" id="{A5403C67-4D21-1CA7-C92A-7E1266CD285F}"/>
              </a:ext>
            </a:extLst>
          </p:cNvPr>
          <p:cNvSpPr/>
          <p:nvPr/>
        </p:nvSpPr>
        <p:spPr>
          <a:xfrm>
            <a:off x="2904921" y="2744267"/>
            <a:ext cx="1095493" cy="1014589"/>
          </a:xfrm>
          <a:prstGeom prst="roundRect">
            <a:avLst/>
          </a:prstGeom>
          <a:solidFill>
            <a:srgbClr val="FFFFFF"/>
          </a:solidFill>
          <a:ln w="12700">
            <a:solidFill>
              <a:srgbClr val="C9D4E5"/>
            </a:solidFill>
            <a:prstDash val="solid"/>
          </a:ln>
        </p:spPr>
        <p:txBody>
          <a:bodyPr/>
          <a:lstStyle/>
          <a:p>
            <a:pPr defTabSz="761970"/>
            <a:endParaRPr lang="en-US" sz="1500">
              <a:solidFill>
                <a:prstClr val="black"/>
              </a:solidFill>
              <a:latin typeface="Aptos"/>
            </a:endParaRPr>
          </a:p>
        </p:txBody>
      </p:sp>
      <p:sp>
        <p:nvSpPr>
          <p:cNvPr id="45" name="Text 10">
            <a:extLst>
              <a:ext uri="{FF2B5EF4-FFF2-40B4-BE49-F238E27FC236}">
                <a16:creationId xmlns:a16="http://schemas.microsoft.com/office/drawing/2014/main" id="{ADA394D2-E39E-D241-5036-F2D8747895A4}"/>
              </a:ext>
            </a:extLst>
          </p:cNvPr>
          <p:cNvSpPr/>
          <p:nvPr/>
        </p:nvSpPr>
        <p:spPr>
          <a:xfrm>
            <a:off x="2923548" y="2969857"/>
            <a:ext cx="982980" cy="525780"/>
          </a:xfrm>
          <a:prstGeom prst="rect">
            <a:avLst/>
          </a:prstGeom>
          <a:noFill/>
          <a:ln/>
        </p:spPr>
        <p:txBody>
          <a:bodyPr wrap="square" lIns="0" tIns="0" rIns="0" bIns="0" rtlCol="0" anchor="ctr"/>
          <a:lstStyle/>
          <a:p>
            <a:pPr algn="ctr" defTabSz="761970"/>
            <a:r>
              <a:rPr lang="en-US" sz="1333" b="1">
                <a:solidFill>
                  <a:srgbClr val="1E293B"/>
                </a:solidFill>
                <a:latin typeface="Aptos"/>
              </a:rPr>
              <a:t>2</a:t>
            </a:r>
            <a:r>
              <a:rPr lang="en-US" sz="1500" b="1">
                <a:solidFill>
                  <a:srgbClr val="1E293B"/>
                </a:solidFill>
                <a:latin typeface="Aptos"/>
              </a:rPr>
              <a:t>. Linux CXL driver</a:t>
            </a:r>
            <a:endParaRPr lang="en-US" sz="1500">
              <a:solidFill>
                <a:prstClr val="black"/>
              </a:solidFill>
              <a:latin typeface="Aptos"/>
            </a:endParaRPr>
          </a:p>
          <a:p>
            <a:pPr algn="ctr" defTabSz="761970"/>
            <a:r>
              <a:rPr lang="en-US" sz="1500" b="1">
                <a:solidFill>
                  <a:srgbClr val="1E293B"/>
                </a:solidFill>
                <a:latin typeface="Aptos"/>
              </a:rPr>
              <a:t>+ FMW mapping</a:t>
            </a:r>
            <a:endParaRPr lang="en-US" sz="1500">
              <a:solidFill>
                <a:prstClr val="black"/>
              </a:solidFill>
              <a:latin typeface="Aptos"/>
            </a:endParaRPr>
          </a:p>
        </p:txBody>
      </p:sp>
      <p:sp>
        <p:nvSpPr>
          <p:cNvPr id="46" name="Shape 11">
            <a:extLst>
              <a:ext uri="{FF2B5EF4-FFF2-40B4-BE49-F238E27FC236}">
                <a16:creationId xmlns:a16="http://schemas.microsoft.com/office/drawing/2014/main" id="{A4A7FCF0-DB85-9DCD-4552-8F9D5F2E9F8E}"/>
              </a:ext>
            </a:extLst>
          </p:cNvPr>
          <p:cNvSpPr/>
          <p:nvPr/>
        </p:nvSpPr>
        <p:spPr>
          <a:xfrm>
            <a:off x="3982728" y="3228937"/>
            <a:ext cx="266700" cy="0"/>
          </a:xfrm>
          <a:prstGeom prst="line">
            <a:avLst/>
          </a:prstGeom>
          <a:noFill/>
          <a:ln w="12700">
            <a:solidFill>
              <a:srgbClr val="C9D4E5"/>
            </a:solidFill>
            <a:prstDash val="solid"/>
            <a:tailEnd type="triangle"/>
          </a:ln>
        </p:spPr>
        <p:txBody>
          <a:bodyPr/>
          <a:lstStyle/>
          <a:p>
            <a:pPr defTabSz="761970"/>
            <a:endParaRPr lang="en-US" sz="1500">
              <a:solidFill>
                <a:prstClr val="black"/>
              </a:solidFill>
              <a:latin typeface="Aptos"/>
            </a:endParaRPr>
          </a:p>
        </p:txBody>
      </p:sp>
      <p:sp>
        <p:nvSpPr>
          <p:cNvPr id="47" name="Shape 12">
            <a:extLst>
              <a:ext uri="{FF2B5EF4-FFF2-40B4-BE49-F238E27FC236}">
                <a16:creationId xmlns:a16="http://schemas.microsoft.com/office/drawing/2014/main" id="{E5BB7FAC-5764-7AED-651F-9D55E5C98E18}"/>
              </a:ext>
            </a:extLst>
          </p:cNvPr>
          <p:cNvSpPr/>
          <p:nvPr/>
        </p:nvSpPr>
        <p:spPr>
          <a:xfrm>
            <a:off x="4268056" y="2814823"/>
            <a:ext cx="1128418" cy="821736"/>
          </a:xfrm>
          <a:prstGeom prst="roundRect">
            <a:avLst/>
          </a:prstGeom>
          <a:solidFill>
            <a:srgbClr val="FFFFFF"/>
          </a:solidFill>
          <a:ln w="12700">
            <a:solidFill>
              <a:srgbClr val="C9D4E5"/>
            </a:solidFill>
            <a:prstDash val="solid"/>
          </a:ln>
        </p:spPr>
        <p:txBody>
          <a:bodyPr/>
          <a:lstStyle/>
          <a:p>
            <a:pPr defTabSz="761970"/>
            <a:endParaRPr lang="en-US" sz="1500">
              <a:solidFill>
                <a:prstClr val="black"/>
              </a:solidFill>
              <a:latin typeface="Aptos"/>
            </a:endParaRPr>
          </a:p>
        </p:txBody>
      </p:sp>
      <p:sp>
        <p:nvSpPr>
          <p:cNvPr id="48" name="Text 13">
            <a:extLst>
              <a:ext uri="{FF2B5EF4-FFF2-40B4-BE49-F238E27FC236}">
                <a16:creationId xmlns:a16="http://schemas.microsoft.com/office/drawing/2014/main" id="{7E08FB58-9989-F205-FE43-B3B4331117A9}"/>
              </a:ext>
            </a:extLst>
          </p:cNvPr>
          <p:cNvSpPr/>
          <p:nvPr/>
        </p:nvSpPr>
        <p:spPr>
          <a:xfrm>
            <a:off x="4371348" y="2969857"/>
            <a:ext cx="982980" cy="525780"/>
          </a:xfrm>
          <a:prstGeom prst="rect">
            <a:avLst/>
          </a:prstGeom>
          <a:noFill/>
          <a:ln/>
        </p:spPr>
        <p:txBody>
          <a:bodyPr wrap="square" lIns="0" tIns="0" rIns="0" bIns="0" rtlCol="0" anchor="ctr"/>
          <a:lstStyle/>
          <a:p>
            <a:pPr algn="ctr" defTabSz="761970"/>
            <a:r>
              <a:rPr lang="en-US" sz="1500" b="1">
                <a:solidFill>
                  <a:srgbClr val="1E293B"/>
                </a:solidFill>
                <a:latin typeface="Aptos"/>
              </a:rPr>
              <a:t>3. Type-3 device</a:t>
            </a:r>
            <a:endParaRPr lang="en-US" sz="1500">
              <a:solidFill>
                <a:prstClr val="black"/>
              </a:solidFill>
              <a:latin typeface="Aptos"/>
            </a:endParaRPr>
          </a:p>
          <a:p>
            <a:pPr algn="ctr" defTabSz="761970"/>
            <a:r>
              <a:rPr lang="en-US" sz="1500" b="1">
                <a:solidFill>
                  <a:srgbClr val="1E293B"/>
                </a:solidFill>
                <a:latin typeface="Aptos"/>
              </a:rPr>
              <a:t>HPA→DPA</a:t>
            </a:r>
            <a:endParaRPr lang="en-US" sz="1500">
              <a:solidFill>
                <a:prstClr val="black"/>
              </a:solidFill>
              <a:latin typeface="Aptos"/>
            </a:endParaRPr>
          </a:p>
        </p:txBody>
      </p:sp>
      <p:sp>
        <p:nvSpPr>
          <p:cNvPr id="49" name="Shape 14">
            <a:extLst>
              <a:ext uri="{FF2B5EF4-FFF2-40B4-BE49-F238E27FC236}">
                <a16:creationId xmlns:a16="http://schemas.microsoft.com/office/drawing/2014/main" id="{ED50BBCA-C675-2CB4-64FE-45B77B1E699C}"/>
              </a:ext>
            </a:extLst>
          </p:cNvPr>
          <p:cNvSpPr/>
          <p:nvPr/>
        </p:nvSpPr>
        <p:spPr>
          <a:xfrm>
            <a:off x="5430528" y="3228937"/>
            <a:ext cx="342900" cy="0"/>
          </a:xfrm>
          <a:prstGeom prst="line">
            <a:avLst/>
          </a:prstGeom>
          <a:noFill/>
          <a:ln w="12700">
            <a:solidFill>
              <a:srgbClr val="C9D4E5"/>
            </a:solidFill>
            <a:prstDash val="solid"/>
            <a:tailEnd type="triangle"/>
          </a:ln>
        </p:spPr>
        <p:txBody>
          <a:bodyPr/>
          <a:lstStyle/>
          <a:p>
            <a:pPr defTabSz="761970"/>
            <a:endParaRPr lang="en-US" sz="1500">
              <a:solidFill>
                <a:prstClr val="black"/>
              </a:solidFill>
              <a:latin typeface="Aptos"/>
            </a:endParaRPr>
          </a:p>
        </p:txBody>
      </p:sp>
      <p:sp>
        <p:nvSpPr>
          <p:cNvPr id="50" name="Shape 15">
            <a:extLst>
              <a:ext uri="{FF2B5EF4-FFF2-40B4-BE49-F238E27FC236}">
                <a16:creationId xmlns:a16="http://schemas.microsoft.com/office/drawing/2014/main" id="{A9AF07F9-F9C6-4035-1162-940C491FD2B6}"/>
              </a:ext>
            </a:extLst>
          </p:cNvPr>
          <p:cNvSpPr/>
          <p:nvPr/>
        </p:nvSpPr>
        <p:spPr>
          <a:xfrm>
            <a:off x="5834388" y="2908897"/>
            <a:ext cx="1104900" cy="647700"/>
          </a:xfrm>
          <a:prstGeom prst="roundRect">
            <a:avLst/>
          </a:prstGeom>
          <a:solidFill>
            <a:srgbClr val="7C5CE0"/>
          </a:solidFill>
          <a:ln w="12700">
            <a:solidFill>
              <a:srgbClr val="7C5CE0"/>
            </a:solidFill>
            <a:prstDash val="solid"/>
          </a:ln>
        </p:spPr>
        <p:txBody>
          <a:bodyPr/>
          <a:lstStyle/>
          <a:p>
            <a:pPr defTabSz="761970"/>
            <a:endParaRPr lang="en-US" sz="1500">
              <a:solidFill>
                <a:prstClr val="black"/>
              </a:solidFill>
              <a:latin typeface="Aptos"/>
            </a:endParaRPr>
          </a:p>
        </p:txBody>
      </p:sp>
      <p:sp>
        <p:nvSpPr>
          <p:cNvPr id="51" name="Text 16">
            <a:extLst>
              <a:ext uri="{FF2B5EF4-FFF2-40B4-BE49-F238E27FC236}">
                <a16:creationId xmlns:a16="http://schemas.microsoft.com/office/drawing/2014/main" id="{77A1DC03-4560-6D11-0297-C8D284D1CED0}"/>
              </a:ext>
            </a:extLst>
          </p:cNvPr>
          <p:cNvSpPr/>
          <p:nvPr/>
        </p:nvSpPr>
        <p:spPr>
          <a:xfrm>
            <a:off x="5895348" y="2969857"/>
            <a:ext cx="982980" cy="525780"/>
          </a:xfrm>
          <a:prstGeom prst="rect">
            <a:avLst/>
          </a:prstGeom>
          <a:noFill/>
          <a:ln/>
        </p:spPr>
        <p:txBody>
          <a:bodyPr wrap="square" lIns="0" tIns="0" rIns="0" bIns="0" rtlCol="0" anchor="ctr"/>
          <a:lstStyle/>
          <a:p>
            <a:pPr algn="ctr" defTabSz="761970"/>
            <a:r>
              <a:rPr lang="en-US" sz="1500" b="1">
                <a:solidFill>
                  <a:srgbClr val="FFFFFF"/>
                </a:solidFill>
                <a:latin typeface="Aptos"/>
              </a:rPr>
              <a:t>4. transport</a:t>
            </a:r>
            <a:endParaRPr lang="en-US" sz="1500">
              <a:solidFill>
                <a:prstClr val="black"/>
              </a:solidFill>
              <a:latin typeface="Aptos"/>
            </a:endParaRPr>
          </a:p>
        </p:txBody>
      </p:sp>
      <p:sp>
        <p:nvSpPr>
          <p:cNvPr id="52" name="Shape 17">
            <a:extLst>
              <a:ext uri="{FF2B5EF4-FFF2-40B4-BE49-F238E27FC236}">
                <a16:creationId xmlns:a16="http://schemas.microsoft.com/office/drawing/2014/main" id="{660CEAD7-3853-7EDD-803E-1004AEAC826B}"/>
              </a:ext>
            </a:extLst>
          </p:cNvPr>
          <p:cNvSpPr/>
          <p:nvPr/>
        </p:nvSpPr>
        <p:spPr>
          <a:xfrm>
            <a:off x="6954528" y="3228937"/>
            <a:ext cx="76200" cy="0"/>
          </a:xfrm>
          <a:prstGeom prst="line">
            <a:avLst/>
          </a:prstGeom>
          <a:noFill/>
          <a:ln w="12700">
            <a:solidFill>
              <a:srgbClr val="7C5CE0"/>
            </a:solidFill>
            <a:prstDash val="solid"/>
            <a:tailEnd type="triangle"/>
          </a:ln>
        </p:spPr>
        <p:txBody>
          <a:bodyPr/>
          <a:lstStyle/>
          <a:p>
            <a:pPr defTabSz="761970"/>
            <a:endParaRPr lang="en-US" sz="1500">
              <a:solidFill>
                <a:prstClr val="black"/>
              </a:solidFill>
              <a:latin typeface="Aptos"/>
            </a:endParaRPr>
          </a:p>
        </p:txBody>
      </p:sp>
      <p:sp>
        <p:nvSpPr>
          <p:cNvPr id="53" name="Shape 18">
            <a:extLst>
              <a:ext uri="{FF2B5EF4-FFF2-40B4-BE49-F238E27FC236}">
                <a16:creationId xmlns:a16="http://schemas.microsoft.com/office/drawing/2014/main" id="{5F0FD199-7C78-D186-62F8-3A457BBC91C9}"/>
              </a:ext>
            </a:extLst>
          </p:cNvPr>
          <p:cNvSpPr/>
          <p:nvPr/>
        </p:nvSpPr>
        <p:spPr>
          <a:xfrm>
            <a:off x="7068170" y="2744267"/>
            <a:ext cx="1142531" cy="1019293"/>
          </a:xfrm>
          <a:prstGeom prst="roundRect">
            <a:avLst/>
          </a:prstGeom>
          <a:solidFill>
            <a:srgbClr val="2C9C91"/>
          </a:solidFill>
          <a:ln w="12700">
            <a:solidFill>
              <a:srgbClr val="2C9C91"/>
            </a:solidFill>
            <a:prstDash val="solid"/>
          </a:ln>
        </p:spPr>
        <p:txBody>
          <a:bodyPr/>
          <a:lstStyle/>
          <a:p>
            <a:pPr defTabSz="761970"/>
            <a:endParaRPr lang="en-US" sz="1500">
              <a:solidFill>
                <a:prstClr val="black"/>
              </a:solidFill>
              <a:latin typeface="Aptos"/>
            </a:endParaRPr>
          </a:p>
        </p:txBody>
      </p:sp>
      <p:sp>
        <p:nvSpPr>
          <p:cNvPr id="54" name="Text 19">
            <a:extLst>
              <a:ext uri="{FF2B5EF4-FFF2-40B4-BE49-F238E27FC236}">
                <a16:creationId xmlns:a16="http://schemas.microsoft.com/office/drawing/2014/main" id="{99A234E4-67C4-AFB9-9220-76420C9C0E61}"/>
              </a:ext>
            </a:extLst>
          </p:cNvPr>
          <p:cNvSpPr/>
          <p:nvPr/>
        </p:nvSpPr>
        <p:spPr>
          <a:xfrm>
            <a:off x="7152648" y="2969857"/>
            <a:ext cx="982980" cy="525780"/>
          </a:xfrm>
          <a:prstGeom prst="rect">
            <a:avLst/>
          </a:prstGeom>
          <a:noFill/>
          <a:ln/>
        </p:spPr>
        <p:txBody>
          <a:bodyPr wrap="square" lIns="0" tIns="0" rIns="0" bIns="0" rtlCol="0" anchor="ctr"/>
          <a:lstStyle/>
          <a:p>
            <a:pPr algn="ctr" defTabSz="761970"/>
            <a:r>
              <a:rPr lang="en-US" sz="1500" b="1">
                <a:solidFill>
                  <a:srgbClr val="FFFFFF"/>
                </a:solidFill>
                <a:latin typeface="Aptos"/>
              </a:rPr>
              <a:t>5. memory server</a:t>
            </a:r>
            <a:endParaRPr lang="en-US" sz="1500">
              <a:solidFill>
                <a:prstClr val="black"/>
              </a:solidFill>
              <a:latin typeface="Aptos"/>
            </a:endParaRPr>
          </a:p>
          <a:p>
            <a:pPr algn="ctr" defTabSz="761970"/>
            <a:r>
              <a:rPr lang="en-US" sz="1500" b="1">
                <a:solidFill>
                  <a:srgbClr val="FFFFFF"/>
                </a:solidFill>
                <a:latin typeface="Aptos"/>
              </a:rPr>
              <a:t>+ coherence</a:t>
            </a:r>
            <a:endParaRPr lang="en-US" sz="1500">
              <a:solidFill>
                <a:prstClr val="black"/>
              </a:solidFill>
              <a:latin typeface="Aptos"/>
            </a:endParaRPr>
          </a:p>
        </p:txBody>
      </p:sp>
      <p:sp>
        <p:nvSpPr>
          <p:cNvPr id="55" name="Shape 20">
            <a:extLst>
              <a:ext uri="{FF2B5EF4-FFF2-40B4-BE49-F238E27FC236}">
                <a16:creationId xmlns:a16="http://schemas.microsoft.com/office/drawing/2014/main" id="{2BCC0F1D-554E-1C52-304F-9C0615AADD4D}"/>
              </a:ext>
            </a:extLst>
          </p:cNvPr>
          <p:cNvSpPr/>
          <p:nvPr/>
        </p:nvSpPr>
        <p:spPr>
          <a:xfrm>
            <a:off x="8211828" y="3228937"/>
            <a:ext cx="533400" cy="0"/>
          </a:xfrm>
          <a:prstGeom prst="line">
            <a:avLst/>
          </a:prstGeom>
          <a:noFill/>
          <a:ln w="12700">
            <a:solidFill>
              <a:srgbClr val="C9D4E5"/>
            </a:solidFill>
            <a:prstDash val="solid"/>
            <a:tailEnd type="triangle"/>
          </a:ln>
        </p:spPr>
        <p:txBody>
          <a:bodyPr/>
          <a:lstStyle/>
          <a:p>
            <a:pPr defTabSz="761970"/>
            <a:endParaRPr lang="en-US" sz="1500">
              <a:solidFill>
                <a:prstClr val="black"/>
              </a:solidFill>
              <a:latin typeface="Aptos"/>
            </a:endParaRPr>
          </a:p>
        </p:txBody>
      </p:sp>
      <p:sp>
        <p:nvSpPr>
          <p:cNvPr id="56" name="Shape 21">
            <a:extLst>
              <a:ext uri="{FF2B5EF4-FFF2-40B4-BE49-F238E27FC236}">
                <a16:creationId xmlns:a16="http://schemas.microsoft.com/office/drawing/2014/main" id="{653649E9-6ADE-7CB0-59B2-D3DAE959F0DF}"/>
              </a:ext>
            </a:extLst>
          </p:cNvPr>
          <p:cNvSpPr/>
          <p:nvPr/>
        </p:nvSpPr>
        <p:spPr>
          <a:xfrm>
            <a:off x="8754449" y="2824230"/>
            <a:ext cx="1161344" cy="807625"/>
          </a:xfrm>
          <a:prstGeom prst="roundRect">
            <a:avLst/>
          </a:prstGeom>
          <a:solidFill>
            <a:srgbClr val="FFFFFF"/>
          </a:solidFill>
          <a:ln w="12700">
            <a:solidFill>
              <a:srgbClr val="C9D4E5"/>
            </a:solidFill>
            <a:prstDash val="solid"/>
          </a:ln>
        </p:spPr>
        <p:txBody>
          <a:bodyPr/>
          <a:lstStyle/>
          <a:p>
            <a:pPr defTabSz="761970"/>
            <a:endParaRPr lang="en-US" sz="1500">
              <a:solidFill>
                <a:prstClr val="black"/>
              </a:solidFill>
              <a:latin typeface="Aptos"/>
            </a:endParaRPr>
          </a:p>
        </p:txBody>
      </p:sp>
      <p:sp>
        <p:nvSpPr>
          <p:cNvPr id="57" name="Text 22">
            <a:extLst>
              <a:ext uri="{FF2B5EF4-FFF2-40B4-BE49-F238E27FC236}">
                <a16:creationId xmlns:a16="http://schemas.microsoft.com/office/drawing/2014/main" id="{84EDA263-592A-6526-45DC-CAF68BF2D9B2}"/>
              </a:ext>
            </a:extLst>
          </p:cNvPr>
          <p:cNvSpPr/>
          <p:nvPr/>
        </p:nvSpPr>
        <p:spPr>
          <a:xfrm>
            <a:off x="8867148" y="2969857"/>
            <a:ext cx="982980" cy="525780"/>
          </a:xfrm>
          <a:prstGeom prst="rect">
            <a:avLst/>
          </a:prstGeom>
          <a:noFill/>
          <a:ln/>
        </p:spPr>
        <p:txBody>
          <a:bodyPr wrap="square" lIns="0" tIns="0" rIns="0" bIns="0" rtlCol="0" anchor="ctr"/>
          <a:lstStyle/>
          <a:p>
            <a:pPr algn="ctr" defTabSz="761970"/>
            <a:r>
              <a:rPr lang="en-US" sz="1500" b="1">
                <a:solidFill>
                  <a:srgbClr val="1E293B"/>
                </a:solidFill>
                <a:latin typeface="Aptos"/>
              </a:rPr>
              <a:t>6. return data +</a:t>
            </a:r>
            <a:endParaRPr lang="en-US" sz="1500">
              <a:solidFill>
                <a:prstClr val="black"/>
              </a:solidFill>
              <a:latin typeface="Aptos"/>
            </a:endParaRPr>
          </a:p>
          <a:p>
            <a:pPr algn="ctr" defTabSz="761970"/>
            <a:r>
              <a:rPr lang="en-US" sz="1500" b="1">
                <a:solidFill>
                  <a:srgbClr val="1E293B"/>
                </a:solidFill>
                <a:latin typeface="Aptos"/>
              </a:rPr>
              <a:t>vCPU stall</a:t>
            </a:r>
            <a:endParaRPr lang="en-US" sz="1500">
              <a:solidFill>
                <a:prstClr val="black"/>
              </a:solidFill>
              <a:latin typeface="Aptos"/>
            </a:endParaRPr>
          </a:p>
        </p:txBody>
      </p:sp>
      <p:sp>
        <p:nvSpPr>
          <p:cNvPr id="58" name="Shape 23">
            <a:extLst>
              <a:ext uri="{FF2B5EF4-FFF2-40B4-BE49-F238E27FC236}">
                <a16:creationId xmlns:a16="http://schemas.microsoft.com/office/drawing/2014/main" id="{D3995BDF-4437-660A-F686-C392FFD5081B}"/>
              </a:ext>
            </a:extLst>
          </p:cNvPr>
          <p:cNvSpPr/>
          <p:nvPr/>
        </p:nvSpPr>
        <p:spPr>
          <a:xfrm>
            <a:off x="1487225" y="4385389"/>
            <a:ext cx="8686800" cy="1181100"/>
          </a:xfrm>
          <a:prstGeom prst="roundRect">
            <a:avLst/>
          </a:prstGeom>
          <a:solidFill>
            <a:srgbClr val="F5F7FB"/>
          </a:solidFill>
          <a:ln w="12700">
            <a:solidFill>
              <a:srgbClr val="C9D4E5"/>
            </a:solidFill>
            <a:prstDash val="solid"/>
          </a:ln>
        </p:spPr>
        <p:txBody>
          <a:bodyPr/>
          <a:lstStyle/>
          <a:p>
            <a:pPr defTabSz="761970"/>
            <a:endParaRPr lang="en-US" sz="1500">
              <a:solidFill>
                <a:prstClr val="black"/>
              </a:solidFill>
              <a:latin typeface="Aptos"/>
            </a:endParaRPr>
          </a:p>
        </p:txBody>
      </p:sp>
      <p:sp>
        <p:nvSpPr>
          <p:cNvPr id="59" name="Text 24">
            <a:extLst>
              <a:ext uri="{FF2B5EF4-FFF2-40B4-BE49-F238E27FC236}">
                <a16:creationId xmlns:a16="http://schemas.microsoft.com/office/drawing/2014/main" id="{52E87555-DE12-E340-EF34-6CB4A9033A01}"/>
              </a:ext>
            </a:extLst>
          </p:cNvPr>
          <p:cNvSpPr/>
          <p:nvPr/>
        </p:nvSpPr>
        <p:spPr>
          <a:xfrm>
            <a:off x="1639625" y="4728289"/>
            <a:ext cx="8305800" cy="381000"/>
          </a:xfrm>
          <a:prstGeom prst="rect">
            <a:avLst/>
          </a:prstGeom>
          <a:noFill/>
          <a:ln/>
        </p:spPr>
        <p:txBody>
          <a:bodyPr wrap="square" lIns="0" tIns="0" rIns="0" bIns="0" rtlCol="0" anchor="ctr"/>
          <a:lstStyle/>
          <a:p>
            <a:pPr algn="ctr" defTabSz="761970"/>
            <a:r>
              <a:rPr lang="en-US" sz="2000" b="1">
                <a:solidFill>
                  <a:srgbClr val="0B1F33"/>
                </a:solidFill>
                <a:latin typeface="Aptos"/>
              </a:rPr>
              <a:t>Middle: the request traverses SHM, TCP, or RDMA into the distributed memory server.</a:t>
            </a:r>
            <a:endParaRPr lang="en-US" sz="2000">
              <a:solidFill>
                <a:prstClr val="black"/>
              </a:solidFill>
              <a:latin typeface="Aptos"/>
            </a:endParaRPr>
          </a:p>
        </p:txBody>
      </p:sp>
      <p:cxnSp>
        <p:nvCxnSpPr>
          <p:cNvPr id="3" name="Straight Arrow Connector 2">
            <a:extLst>
              <a:ext uri="{FF2B5EF4-FFF2-40B4-BE49-F238E27FC236}">
                <a16:creationId xmlns:a16="http://schemas.microsoft.com/office/drawing/2014/main" id="{6B1AA06C-30E8-6D20-926C-CFF10CA6E2E9}"/>
              </a:ext>
            </a:extLst>
          </p:cNvPr>
          <p:cNvCxnSpPr>
            <a:cxnSpLocks/>
          </p:cNvCxnSpPr>
          <p:nvPr/>
        </p:nvCxnSpPr>
        <p:spPr>
          <a:xfrm flipV="1">
            <a:off x="4672253" y="3803471"/>
            <a:ext cx="991862" cy="55895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12859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F97A14-ABF9-898C-0FB8-CB30C75767B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148A64B-F7F2-140F-3471-3992422DDF18}"/>
              </a:ext>
            </a:extLst>
          </p:cNvPr>
          <p:cNvSpPr>
            <a:spLocks noGrp="1"/>
          </p:cNvSpPr>
          <p:nvPr>
            <p:ph type="title"/>
          </p:nvPr>
        </p:nvSpPr>
        <p:spPr/>
        <p:txBody>
          <a:bodyPr/>
          <a:lstStyle/>
          <a:p>
            <a:r>
              <a:rPr lang="en-US">
                <a:solidFill>
                  <a:srgbClr val="1E293B"/>
                </a:solidFill>
                <a:latin typeface="Aptos Display"/>
                <a:ea typeface="Aptos Display" pitchFamily="34" charset="-122"/>
                <a:cs typeface="Aptos Display" pitchFamily="34" charset="-120"/>
              </a:rPr>
              <a:t>End-to-end memory access (cont’d)</a:t>
            </a:r>
          </a:p>
        </p:txBody>
      </p:sp>
      <p:sp>
        <p:nvSpPr>
          <p:cNvPr id="15" name="Text 2">
            <a:extLst>
              <a:ext uri="{FF2B5EF4-FFF2-40B4-BE49-F238E27FC236}">
                <a16:creationId xmlns:a16="http://schemas.microsoft.com/office/drawing/2014/main" id="{26314C89-2E6F-7F6E-93CF-C47ED27659B3}"/>
              </a:ext>
            </a:extLst>
          </p:cNvPr>
          <p:cNvSpPr/>
          <p:nvPr/>
        </p:nvSpPr>
        <p:spPr>
          <a:xfrm>
            <a:off x="10517256" y="228599"/>
            <a:ext cx="1333500" cy="213360"/>
          </a:xfrm>
          <a:prstGeom prst="rect">
            <a:avLst/>
          </a:prstGeom>
          <a:solidFill>
            <a:srgbClr val="EAF2FF"/>
          </a:solidFill>
          <a:ln>
            <a:solidFill>
              <a:srgbClr val="1F5FBF"/>
            </a:solidFill>
          </a:ln>
        </p:spPr>
        <p:txBody>
          <a:bodyPr wrap="square" lIns="0" tIns="0" rIns="0" bIns="0" rtlCol="0" anchor="ctr"/>
          <a:lstStyle/>
          <a:p>
            <a:pPr algn="ctr"/>
            <a:r>
              <a:rPr lang="en-US" sz="833" b="1">
                <a:solidFill>
                  <a:srgbClr val="1F5FBF"/>
                </a:solidFill>
              </a:rPr>
              <a:t>DATAPATH</a:t>
            </a:r>
          </a:p>
        </p:txBody>
      </p:sp>
      <p:sp>
        <p:nvSpPr>
          <p:cNvPr id="65" name="Slide Number Placeholder 1">
            <a:extLst>
              <a:ext uri="{FF2B5EF4-FFF2-40B4-BE49-F238E27FC236}">
                <a16:creationId xmlns:a16="http://schemas.microsoft.com/office/drawing/2014/main" id="{E1BEB9F3-5D65-3794-3604-D100A9440B9C}"/>
              </a:ext>
            </a:extLst>
          </p:cNvPr>
          <p:cNvSpPr>
            <a:spLocks noGrp="1"/>
          </p:cNvSpPr>
          <p:nvPr>
            <p:ph type="sldNum" sz="quarter" idx="12"/>
          </p:nvPr>
        </p:nvSpPr>
        <p:spPr>
          <a:xfrm>
            <a:off x="11661914" y="6477000"/>
            <a:ext cx="377686" cy="381000"/>
          </a:xfrm>
        </p:spPr>
        <p:txBody>
          <a:bodyPr/>
          <a:lstStyle/>
          <a:p>
            <a:fld id="{FE7A4BB3-E848-5A44-82DF-322201952CD8}" type="slidenum">
              <a:rPr lang="en-US" smtClean="0"/>
              <a:pPr/>
              <a:t>36</a:t>
            </a:fld>
            <a:endParaRPr lang="en-US"/>
          </a:p>
        </p:txBody>
      </p:sp>
      <p:sp>
        <p:nvSpPr>
          <p:cNvPr id="25" name="Text 5">
            <a:extLst>
              <a:ext uri="{FF2B5EF4-FFF2-40B4-BE49-F238E27FC236}">
                <a16:creationId xmlns:a16="http://schemas.microsoft.com/office/drawing/2014/main" id="{F3E8A3DA-4D37-50B4-CFA1-3605BDE280B4}"/>
              </a:ext>
            </a:extLst>
          </p:cNvPr>
          <p:cNvSpPr/>
          <p:nvPr/>
        </p:nvSpPr>
        <p:spPr>
          <a:xfrm>
            <a:off x="1182041" y="1946298"/>
            <a:ext cx="8763000" cy="304800"/>
          </a:xfrm>
          <a:prstGeom prst="rect">
            <a:avLst/>
          </a:prstGeom>
          <a:noFill/>
          <a:ln/>
        </p:spPr>
        <p:txBody>
          <a:bodyPr wrap="square" lIns="0" tIns="0" rIns="0" bIns="0" rtlCol="0" anchor="ctr"/>
          <a:lstStyle/>
          <a:p>
            <a:pPr defTabSz="761970"/>
            <a:r>
              <a:rPr lang="en-US" sz="2000">
                <a:solidFill>
                  <a:srgbClr val="1E293B"/>
                </a:solidFill>
                <a:latin typeface="Aptos"/>
              </a:rPr>
              <a:t>Critical path of a multi-host access. </a:t>
            </a:r>
          </a:p>
        </p:txBody>
      </p:sp>
      <p:sp>
        <p:nvSpPr>
          <p:cNvPr id="26" name="Shape 6">
            <a:extLst>
              <a:ext uri="{FF2B5EF4-FFF2-40B4-BE49-F238E27FC236}">
                <a16:creationId xmlns:a16="http://schemas.microsoft.com/office/drawing/2014/main" id="{39358736-F20F-EE35-3A90-83C449FFFBE9}"/>
              </a:ext>
            </a:extLst>
          </p:cNvPr>
          <p:cNvSpPr/>
          <p:nvPr/>
        </p:nvSpPr>
        <p:spPr>
          <a:xfrm>
            <a:off x="1466615" y="2959005"/>
            <a:ext cx="1104900" cy="647700"/>
          </a:xfrm>
          <a:prstGeom prst="roundRect">
            <a:avLst/>
          </a:prstGeom>
          <a:solidFill>
            <a:srgbClr val="FFFFFF"/>
          </a:solidFill>
          <a:ln w="12700">
            <a:solidFill>
              <a:srgbClr val="C9D4E5"/>
            </a:solidFill>
            <a:prstDash val="solid"/>
          </a:ln>
        </p:spPr>
        <p:txBody>
          <a:bodyPr/>
          <a:lstStyle/>
          <a:p>
            <a:pPr defTabSz="761970"/>
            <a:endParaRPr lang="en-US" sz="1500">
              <a:solidFill>
                <a:prstClr val="black"/>
              </a:solidFill>
              <a:latin typeface="Aptos"/>
            </a:endParaRPr>
          </a:p>
        </p:txBody>
      </p:sp>
      <p:sp>
        <p:nvSpPr>
          <p:cNvPr id="27" name="Text 7">
            <a:extLst>
              <a:ext uri="{FF2B5EF4-FFF2-40B4-BE49-F238E27FC236}">
                <a16:creationId xmlns:a16="http://schemas.microsoft.com/office/drawing/2014/main" id="{27F315B0-2BF6-54EB-AEFC-0CC09F7CF2D1}"/>
              </a:ext>
            </a:extLst>
          </p:cNvPr>
          <p:cNvSpPr/>
          <p:nvPr/>
        </p:nvSpPr>
        <p:spPr>
          <a:xfrm>
            <a:off x="1527575" y="3019965"/>
            <a:ext cx="982980" cy="525780"/>
          </a:xfrm>
          <a:prstGeom prst="rect">
            <a:avLst/>
          </a:prstGeom>
          <a:noFill/>
          <a:ln/>
        </p:spPr>
        <p:txBody>
          <a:bodyPr wrap="square" lIns="0" tIns="0" rIns="0" bIns="0" rtlCol="0" anchor="ctr"/>
          <a:lstStyle/>
          <a:p>
            <a:pPr algn="ctr" defTabSz="761970"/>
            <a:r>
              <a:rPr lang="en-US" sz="1500" b="1">
                <a:solidFill>
                  <a:srgbClr val="1E293B"/>
                </a:solidFill>
                <a:latin typeface="Aptos"/>
              </a:rPr>
              <a:t>1. guest load/store</a:t>
            </a:r>
            <a:endParaRPr lang="en-US" sz="1500">
              <a:solidFill>
                <a:prstClr val="black"/>
              </a:solidFill>
              <a:latin typeface="Aptos"/>
            </a:endParaRPr>
          </a:p>
        </p:txBody>
      </p:sp>
      <p:sp>
        <p:nvSpPr>
          <p:cNvPr id="28" name="Shape 8">
            <a:extLst>
              <a:ext uri="{FF2B5EF4-FFF2-40B4-BE49-F238E27FC236}">
                <a16:creationId xmlns:a16="http://schemas.microsoft.com/office/drawing/2014/main" id="{E20FEFE0-2E8A-2148-F8E8-69E5CEBB1CF5}"/>
              </a:ext>
            </a:extLst>
          </p:cNvPr>
          <p:cNvSpPr/>
          <p:nvPr/>
        </p:nvSpPr>
        <p:spPr>
          <a:xfrm>
            <a:off x="2586755" y="3279045"/>
            <a:ext cx="152400" cy="0"/>
          </a:xfrm>
          <a:prstGeom prst="line">
            <a:avLst/>
          </a:prstGeom>
          <a:noFill/>
          <a:ln w="12700">
            <a:solidFill>
              <a:srgbClr val="C9D4E5"/>
            </a:solidFill>
            <a:prstDash val="solid"/>
            <a:tailEnd type="triangle"/>
          </a:ln>
        </p:spPr>
        <p:txBody>
          <a:bodyPr/>
          <a:lstStyle/>
          <a:p>
            <a:pPr defTabSz="761970"/>
            <a:endParaRPr lang="en-US" sz="1500">
              <a:solidFill>
                <a:prstClr val="black"/>
              </a:solidFill>
              <a:latin typeface="Aptos"/>
            </a:endParaRPr>
          </a:p>
        </p:txBody>
      </p:sp>
      <p:sp>
        <p:nvSpPr>
          <p:cNvPr id="29" name="Shape 9">
            <a:extLst>
              <a:ext uri="{FF2B5EF4-FFF2-40B4-BE49-F238E27FC236}">
                <a16:creationId xmlns:a16="http://schemas.microsoft.com/office/drawing/2014/main" id="{81183A05-F757-3B2D-6A8C-3E6D0EB93BF3}"/>
              </a:ext>
            </a:extLst>
          </p:cNvPr>
          <p:cNvSpPr/>
          <p:nvPr/>
        </p:nvSpPr>
        <p:spPr>
          <a:xfrm>
            <a:off x="2720153" y="2761450"/>
            <a:ext cx="1213084" cy="986366"/>
          </a:xfrm>
          <a:prstGeom prst="roundRect">
            <a:avLst/>
          </a:prstGeom>
          <a:solidFill>
            <a:srgbClr val="FFFFFF"/>
          </a:solidFill>
          <a:ln w="12700">
            <a:solidFill>
              <a:srgbClr val="C9D4E5"/>
            </a:solidFill>
            <a:prstDash val="solid"/>
          </a:ln>
        </p:spPr>
        <p:txBody>
          <a:bodyPr/>
          <a:lstStyle/>
          <a:p>
            <a:pPr defTabSz="761970"/>
            <a:endParaRPr lang="en-US" sz="1500">
              <a:solidFill>
                <a:prstClr val="black"/>
              </a:solidFill>
              <a:latin typeface="Aptos"/>
            </a:endParaRPr>
          </a:p>
        </p:txBody>
      </p:sp>
      <p:sp>
        <p:nvSpPr>
          <p:cNvPr id="30" name="Text 10">
            <a:extLst>
              <a:ext uri="{FF2B5EF4-FFF2-40B4-BE49-F238E27FC236}">
                <a16:creationId xmlns:a16="http://schemas.microsoft.com/office/drawing/2014/main" id="{FB35100B-B08F-0588-0E46-D1A1FDA86765}"/>
              </a:ext>
            </a:extLst>
          </p:cNvPr>
          <p:cNvSpPr/>
          <p:nvPr/>
        </p:nvSpPr>
        <p:spPr>
          <a:xfrm>
            <a:off x="2771705" y="2958818"/>
            <a:ext cx="1100573" cy="582223"/>
          </a:xfrm>
          <a:prstGeom prst="rect">
            <a:avLst/>
          </a:prstGeom>
          <a:noFill/>
          <a:ln/>
        </p:spPr>
        <p:txBody>
          <a:bodyPr wrap="square" lIns="0" tIns="0" rIns="0" bIns="0" rtlCol="0" anchor="ctr"/>
          <a:lstStyle/>
          <a:p>
            <a:pPr algn="ctr" defTabSz="761970"/>
            <a:r>
              <a:rPr lang="en-US" sz="1500" b="1">
                <a:solidFill>
                  <a:srgbClr val="1E293B"/>
                </a:solidFill>
                <a:latin typeface="Aptos"/>
              </a:rPr>
              <a:t>2. Linux CXL driver</a:t>
            </a:r>
            <a:endParaRPr lang="en-US" sz="1500">
              <a:solidFill>
                <a:prstClr val="black"/>
              </a:solidFill>
              <a:latin typeface="Aptos"/>
            </a:endParaRPr>
          </a:p>
          <a:p>
            <a:pPr algn="ctr" defTabSz="761970"/>
            <a:r>
              <a:rPr lang="en-US" sz="1500" b="1">
                <a:solidFill>
                  <a:srgbClr val="1E293B"/>
                </a:solidFill>
                <a:latin typeface="Aptos"/>
              </a:rPr>
              <a:t>+ FMW mapping</a:t>
            </a:r>
            <a:endParaRPr lang="en-US" sz="1500">
              <a:solidFill>
                <a:prstClr val="black"/>
              </a:solidFill>
              <a:latin typeface="Aptos"/>
            </a:endParaRPr>
          </a:p>
        </p:txBody>
      </p:sp>
      <p:sp>
        <p:nvSpPr>
          <p:cNvPr id="31" name="Shape 11">
            <a:extLst>
              <a:ext uri="{FF2B5EF4-FFF2-40B4-BE49-F238E27FC236}">
                <a16:creationId xmlns:a16="http://schemas.microsoft.com/office/drawing/2014/main" id="{603CE4A2-D6EA-5108-69AB-DD128F11635E}"/>
              </a:ext>
            </a:extLst>
          </p:cNvPr>
          <p:cNvSpPr/>
          <p:nvPr/>
        </p:nvSpPr>
        <p:spPr>
          <a:xfrm>
            <a:off x="3920255" y="3279045"/>
            <a:ext cx="266700" cy="0"/>
          </a:xfrm>
          <a:prstGeom prst="line">
            <a:avLst/>
          </a:prstGeom>
          <a:noFill/>
          <a:ln w="12700">
            <a:solidFill>
              <a:srgbClr val="C9D4E5"/>
            </a:solidFill>
            <a:prstDash val="solid"/>
            <a:tailEnd type="triangle"/>
          </a:ln>
        </p:spPr>
        <p:txBody>
          <a:bodyPr/>
          <a:lstStyle/>
          <a:p>
            <a:pPr defTabSz="761970"/>
            <a:endParaRPr lang="en-US" sz="1500">
              <a:solidFill>
                <a:prstClr val="black"/>
              </a:solidFill>
              <a:latin typeface="Aptos"/>
            </a:endParaRPr>
          </a:p>
        </p:txBody>
      </p:sp>
      <p:sp>
        <p:nvSpPr>
          <p:cNvPr id="32" name="Shape 12">
            <a:extLst>
              <a:ext uri="{FF2B5EF4-FFF2-40B4-BE49-F238E27FC236}">
                <a16:creationId xmlns:a16="http://schemas.microsoft.com/office/drawing/2014/main" id="{C8578695-9CF9-9A8B-85EE-12C9D67F703F}"/>
              </a:ext>
            </a:extLst>
          </p:cNvPr>
          <p:cNvSpPr/>
          <p:nvPr/>
        </p:nvSpPr>
        <p:spPr>
          <a:xfrm>
            <a:off x="4210287" y="2855523"/>
            <a:ext cx="1128418" cy="882885"/>
          </a:xfrm>
          <a:prstGeom prst="roundRect">
            <a:avLst/>
          </a:prstGeom>
          <a:solidFill>
            <a:srgbClr val="FFFFFF"/>
          </a:solidFill>
          <a:ln w="12700">
            <a:solidFill>
              <a:srgbClr val="C9D4E5"/>
            </a:solidFill>
            <a:prstDash val="solid"/>
          </a:ln>
        </p:spPr>
        <p:txBody>
          <a:bodyPr/>
          <a:lstStyle/>
          <a:p>
            <a:pPr defTabSz="761970"/>
            <a:endParaRPr lang="en-US" sz="1500">
              <a:solidFill>
                <a:prstClr val="black"/>
              </a:solidFill>
              <a:latin typeface="Aptos"/>
            </a:endParaRPr>
          </a:p>
        </p:txBody>
      </p:sp>
      <p:sp>
        <p:nvSpPr>
          <p:cNvPr id="33" name="Text 13">
            <a:extLst>
              <a:ext uri="{FF2B5EF4-FFF2-40B4-BE49-F238E27FC236}">
                <a16:creationId xmlns:a16="http://schemas.microsoft.com/office/drawing/2014/main" id="{CAE8C94C-0F66-A288-5588-35DA94D4E8CD}"/>
              </a:ext>
            </a:extLst>
          </p:cNvPr>
          <p:cNvSpPr/>
          <p:nvPr/>
        </p:nvSpPr>
        <p:spPr>
          <a:xfrm>
            <a:off x="4308875" y="3019965"/>
            <a:ext cx="982980" cy="525780"/>
          </a:xfrm>
          <a:prstGeom prst="rect">
            <a:avLst/>
          </a:prstGeom>
          <a:noFill/>
          <a:ln/>
        </p:spPr>
        <p:txBody>
          <a:bodyPr wrap="square" lIns="0" tIns="0" rIns="0" bIns="0" rtlCol="0" anchor="ctr"/>
          <a:lstStyle/>
          <a:p>
            <a:pPr algn="ctr" defTabSz="761970"/>
            <a:r>
              <a:rPr lang="en-US" sz="1500" b="1">
                <a:solidFill>
                  <a:srgbClr val="1E293B"/>
                </a:solidFill>
                <a:latin typeface="Aptos"/>
              </a:rPr>
              <a:t>3. Type-3 device</a:t>
            </a:r>
            <a:endParaRPr lang="en-US" sz="1500">
              <a:solidFill>
                <a:prstClr val="black"/>
              </a:solidFill>
              <a:latin typeface="Aptos"/>
            </a:endParaRPr>
          </a:p>
          <a:p>
            <a:pPr algn="ctr" defTabSz="761970"/>
            <a:r>
              <a:rPr lang="en-US" sz="1500" b="1">
                <a:solidFill>
                  <a:srgbClr val="1E293B"/>
                </a:solidFill>
                <a:latin typeface="Aptos"/>
              </a:rPr>
              <a:t>HPA→DPA</a:t>
            </a:r>
            <a:endParaRPr lang="en-US" sz="1500">
              <a:solidFill>
                <a:prstClr val="black"/>
              </a:solidFill>
              <a:latin typeface="Aptos"/>
            </a:endParaRPr>
          </a:p>
        </p:txBody>
      </p:sp>
      <p:sp>
        <p:nvSpPr>
          <p:cNvPr id="34" name="Shape 14">
            <a:extLst>
              <a:ext uri="{FF2B5EF4-FFF2-40B4-BE49-F238E27FC236}">
                <a16:creationId xmlns:a16="http://schemas.microsoft.com/office/drawing/2014/main" id="{7D113A80-F9EB-79EE-76F7-28EA569650FB}"/>
              </a:ext>
            </a:extLst>
          </p:cNvPr>
          <p:cNvSpPr/>
          <p:nvPr/>
        </p:nvSpPr>
        <p:spPr>
          <a:xfrm>
            <a:off x="5368055" y="3279045"/>
            <a:ext cx="342900" cy="0"/>
          </a:xfrm>
          <a:prstGeom prst="line">
            <a:avLst/>
          </a:prstGeom>
          <a:noFill/>
          <a:ln w="12700">
            <a:solidFill>
              <a:srgbClr val="C9D4E5"/>
            </a:solidFill>
            <a:prstDash val="solid"/>
            <a:tailEnd type="triangle"/>
          </a:ln>
        </p:spPr>
        <p:txBody>
          <a:bodyPr/>
          <a:lstStyle/>
          <a:p>
            <a:pPr defTabSz="761970"/>
            <a:endParaRPr lang="en-US" sz="1500">
              <a:solidFill>
                <a:prstClr val="black"/>
              </a:solidFill>
              <a:latin typeface="Aptos"/>
            </a:endParaRPr>
          </a:p>
        </p:txBody>
      </p:sp>
      <p:sp>
        <p:nvSpPr>
          <p:cNvPr id="35" name="Shape 15">
            <a:extLst>
              <a:ext uri="{FF2B5EF4-FFF2-40B4-BE49-F238E27FC236}">
                <a16:creationId xmlns:a16="http://schemas.microsoft.com/office/drawing/2014/main" id="{6AED06D6-9562-E4BC-CE6A-DE1329324BF1}"/>
              </a:ext>
            </a:extLst>
          </p:cNvPr>
          <p:cNvSpPr/>
          <p:nvPr/>
        </p:nvSpPr>
        <p:spPr>
          <a:xfrm>
            <a:off x="5771915" y="2959005"/>
            <a:ext cx="1104900" cy="647700"/>
          </a:xfrm>
          <a:prstGeom prst="roundRect">
            <a:avLst/>
          </a:prstGeom>
          <a:solidFill>
            <a:srgbClr val="FFFFFF"/>
          </a:solidFill>
          <a:ln w="12700">
            <a:solidFill>
              <a:srgbClr val="C9D4E5"/>
            </a:solidFill>
            <a:prstDash val="solid"/>
          </a:ln>
        </p:spPr>
        <p:txBody>
          <a:bodyPr/>
          <a:lstStyle/>
          <a:p>
            <a:pPr defTabSz="761970"/>
            <a:endParaRPr lang="en-US" sz="1500">
              <a:solidFill>
                <a:prstClr val="black"/>
              </a:solidFill>
              <a:latin typeface="Aptos"/>
            </a:endParaRPr>
          </a:p>
        </p:txBody>
      </p:sp>
      <p:sp>
        <p:nvSpPr>
          <p:cNvPr id="36" name="Text 16">
            <a:extLst>
              <a:ext uri="{FF2B5EF4-FFF2-40B4-BE49-F238E27FC236}">
                <a16:creationId xmlns:a16="http://schemas.microsoft.com/office/drawing/2014/main" id="{FBE61440-0680-027A-3CBC-17DD1EF18077}"/>
              </a:ext>
            </a:extLst>
          </p:cNvPr>
          <p:cNvSpPr/>
          <p:nvPr/>
        </p:nvSpPr>
        <p:spPr>
          <a:xfrm>
            <a:off x="5832875" y="3019965"/>
            <a:ext cx="982980" cy="525780"/>
          </a:xfrm>
          <a:prstGeom prst="rect">
            <a:avLst/>
          </a:prstGeom>
          <a:noFill/>
          <a:ln/>
        </p:spPr>
        <p:txBody>
          <a:bodyPr wrap="square" lIns="0" tIns="0" rIns="0" bIns="0" rtlCol="0" anchor="ctr"/>
          <a:lstStyle/>
          <a:p>
            <a:pPr algn="ctr" defTabSz="761970"/>
            <a:r>
              <a:rPr lang="en-US" sz="1500" b="1">
                <a:solidFill>
                  <a:srgbClr val="1E293B"/>
                </a:solidFill>
                <a:latin typeface="Aptos"/>
              </a:rPr>
              <a:t>4. transport</a:t>
            </a:r>
            <a:endParaRPr lang="en-US" sz="1500">
              <a:solidFill>
                <a:prstClr val="black"/>
              </a:solidFill>
              <a:latin typeface="Aptos"/>
            </a:endParaRPr>
          </a:p>
        </p:txBody>
      </p:sp>
      <p:sp>
        <p:nvSpPr>
          <p:cNvPr id="37" name="Shape 17">
            <a:extLst>
              <a:ext uri="{FF2B5EF4-FFF2-40B4-BE49-F238E27FC236}">
                <a16:creationId xmlns:a16="http://schemas.microsoft.com/office/drawing/2014/main" id="{3DDFB10A-67F7-B9D2-5586-B9B3E140525B}"/>
              </a:ext>
            </a:extLst>
          </p:cNvPr>
          <p:cNvSpPr/>
          <p:nvPr/>
        </p:nvSpPr>
        <p:spPr>
          <a:xfrm>
            <a:off x="6892055" y="3279045"/>
            <a:ext cx="76200" cy="0"/>
          </a:xfrm>
          <a:prstGeom prst="line">
            <a:avLst/>
          </a:prstGeom>
          <a:noFill/>
          <a:ln w="12700">
            <a:solidFill>
              <a:srgbClr val="C9D4E5"/>
            </a:solidFill>
            <a:prstDash val="solid"/>
            <a:tailEnd type="triangle"/>
          </a:ln>
        </p:spPr>
        <p:txBody>
          <a:bodyPr/>
          <a:lstStyle/>
          <a:p>
            <a:pPr defTabSz="761970"/>
            <a:endParaRPr lang="en-US" sz="1500">
              <a:solidFill>
                <a:prstClr val="black"/>
              </a:solidFill>
              <a:latin typeface="Aptos"/>
            </a:endParaRPr>
          </a:p>
        </p:txBody>
      </p:sp>
      <p:sp>
        <p:nvSpPr>
          <p:cNvPr id="38" name="Shape 18">
            <a:extLst>
              <a:ext uri="{FF2B5EF4-FFF2-40B4-BE49-F238E27FC236}">
                <a16:creationId xmlns:a16="http://schemas.microsoft.com/office/drawing/2014/main" id="{A366D650-9647-609A-6EAF-43BFAFD65593}"/>
              </a:ext>
            </a:extLst>
          </p:cNvPr>
          <p:cNvSpPr/>
          <p:nvPr/>
        </p:nvSpPr>
        <p:spPr>
          <a:xfrm>
            <a:off x="6963362" y="2766154"/>
            <a:ext cx="1194272" cy="967551"/>
          </a:xfrm>
          <a:prstGeom prst="roundRect">
            <a:avLst/>
          </a:prstGeom>
          <a:solidFill>
            <a:srgbClr val="FFFFFF"/>
          </a:solidFill>
          <a:ln w="12700">
            <a:solidFill>
              <a:srgbClr val="C9D4E5"/>
            </a:solidFill>
            <a:prstDash val="solid"/>
          </a:ln>
        </p:spPr>
        <p:txBody>
          <a:bodyPr/>
          <a:lstStyle/>
          <a:p>
            <a:pPr defTabSz="761970"/>
            <a:endParaRPr lang="en-US" sz="1500">
              <a:solidFill>
                <a:prstClr val="black"/>
              </a:solidFill>
              <a:latin typeface="Aptos"/>
            </a:endParaRPr>
          </a:p>
        </p:txBody>
      </p:sp>
      <p:sp>
        <p:nvSpPr>
          <p:cNvPr id="39" name="Text 19">
            <a:extLst>
              <a:ext uri="{FF2B5EF4-FFF2-40B4-BE49-F238E27FC236}">
                <a16:creationId xmlns:a16="http://schemas.microsoft.com/office/drawing/2014/main" id="{4824E7E3-DEF8-F622-DC25-42C71E1230F5}"/>
              </a:ext>
            </a:extLst>
          </p:cNvPr>
          <p:cNvSpPr/>
          <p:nvPr/>
        </p:nvSpPr>
        <p:spPr>
          <a:xfrm>
            <a:off x="7024324" y="2958817"/>
            <a:ext cx="1077053" cy="554002"/>
          </a:xfrm>
          <a:prstGeom prst="rect">
            <a:avLst/>
          </a:prstGeom>
          <a:noFill/>
          <a:ln/>
        </p:spPr>
        <p:txBody>
          <a:bodyPr wrap="square" lIns="0" tIns="0" rIns="0" bIns="0" rtlCol="0" anchor="ctr"/>
          <a:lstStyle/>
          <a:p>
            <a:pPr algn="ctr" defTabSz="761970"/>
            <a:r>
              <a:rPr lang="en-US" sz="1500" b="1">
                <a:solidFill>
                  <a:srgbClr val="1E293B"/>
                </a:solidFill>
                <a:latin typeface="Aptos"/>
              </a:rPr>
              <a:t>5. memory server</a:t>
            </a:r>
            <a:endParaRPr lang="en-US" sz="1500">
              <a:solidFill>
                <a:prstClr val="black"/>
              </a:solidFill>
              <a:latin typeface="Aptos"/>
            </a:endParaRPr>
          </a:p>
          <a:p>
            <a:pPr algn="ctr" defTabSz="761970"/>
            <a:r>
              <a:rPr lang="en-US" sz="1500" b="1">
                <a:solidFill>
                  <a:srgbClr val="1E293B"/>
                </a:solidFill>
                <a:latin typeface="Aptos"/>
              </a:rPr>
              <a:t>+ coherence</a:t>
            </a:r>
            <a:endParaRPr lang="en-US" sz="1500">
              <a:solidFill>
                <a:prstClr val="black"/>
              </a:solidFill>
              <a:latin typeface="Aptos"/>
            </a:endParaRPr>
          </a:p>
        </p:txBody>
      </p:sp>
      <p:sp>
        <p:nvSpPr>
          <p:cNvPr id="60" name="Shape 20">
            <a:extLst>
              <a:ext uri="{FF2B5EF4-FFF2-40B4-BE49-F238E27FC236}">
                <a16:creationId xmlns:a16="http://schemas.microsoft.com/office/drawing/2014/main" id="{08B782FF-33CF-008D-F418-068BE35695BC}"/>
              </a:ext>
            </a:extLst>
          </p:cNvPr>
          <p:cNvSpPr/>
          <p:nvPr/>
        </p:nvSpPr>
        <p:spPr>
          <a:xfrm>
            <a:off x="8149355" y="3279045"/>
            <a:ext cx="533400" cy="0"/>
          </a:xfrm>
          <a:prstGeom prst="line">
            <a:avLst/>
          </a:prstGeom>
          <a:noFill/>
          <a:ln w="12700">
            <a:solidFill>
              <a:srgbClr val="C9D4E5"/>
            </a:solidFill>
            <a:prstDash val="solid"/>
            <a:tailEnd type="triangle"/>
          </a:ln>
        </p:spPr>
        <p:txBody>
          <a:bodyPr/>
          <a:lstStyle/>
          <a:p>
            <a:pPr defTabSz="761970"/>
            <a:endParaRPr lang="en-US" sz="1500">
              <a:solidFill>
                <a:prstClr val="black"/>
              </a:solidFill>
              <a:latin typeface="Aptos"/>
            </a:endParaRPr>
          </a:p>
        </p:txBody>
      </p:sp>
      <p:sp>
        <p:nvSpPr>
          <p:cNvPr id="61" name="Shape 21">
            <a:extLst>
              <a:ext uri="{FF2B5EF4-FFF2-40B4-BE49-F238E27FC236}">
                <a16:creationId xmlns:a16="http://schemas.microsoft.com/office/drawing/2014/main" id="{BF2E924D-C01D-794A-4AC7-4BC6C7806591}"/>
              </a:ext>
            </a:extLst>
          </p:cNvPr>
          <p:cNvSpPr/>
          <p:nvPr/>
        </p:nvSpPr>
        <p:spPr>
          <a:xfrm>
            <a:off x="8687270" y="2935487"/>
            <a:ext cx="1119013" cy="784107"/>
          </a:xfrm>
          <a:prstGeom prst="roundRect">
            <a:avLst/>
          </a:prstGeom>
          <a:solidFill>
            <a:srgbClr val="D94B4B"/>
          </a:solidFill>
          <a:ln w="12700">
            <a:solidFill>
              <a:srgbClr val="D94B4B"/>
            </a:solidFill>
            <a:prstDash val="solid"/>
          </a:ln>
        </p:spPr>
        <p:txBody>
          <a:bodyPr/>
          <a:lstStyle/>
          <a:p>
            <a:pPr defTabSz="761970"/>
            <a:endParaRPr lang="en-US" sz="1500">
              <a:solidFill>
                <a:prstClr val="black"/>
              </a:solidFill>
              <a:latin typeface="Aptos"/>
            </a:endParaRPr>
          </a:p>
        </p:txBody>
      </p:sp>
      <p:sp>
        <p:nvSpPr>
          <p:cNvPr id="62" name="Text 22">
            <a:extLst>
              <a:ext uri="{FF2B5EF4-FFF2-40B4-BE49-F238E27FC236}">
                <a16:creationId xmlns:a16="http://schemas.microsoft.com/office/drawing/2014/main" id="{42BF556D-AB12-C172-EFE2-8C0F39176E05}"/>
              </a:ext>
            </a:extLst>
          </p:cNvPr>
          <p:cNvSpPr/>
          <p:nvPr/>
        </p:nvSpPr>
        <p:spPr>
          <a:xfrm>
            <a:off x="8757638" y="3067002"/>
            <a:ext cx="982980" cy="525780"/>
          </a:xfrm>
          <a:prstGeom prst="rect">
            <a:avLst/>
          </a:prstGeom>
          <a:noFill/>
          <a:ln/>
        </p:spPr>
        <p:txBody>
          <a:bodyPr wrap="square" lIns="0" tIns="0" rIns="0" bIns="0" rtlCol="0" anchor="ctr"/>
          <a:lstStyle/>
          <a:p>
            <a:pPr algn="ctr" defTabSz="761970"/>
            <a:r>
              <a:rPr lang="en-US" sz="1500" b="1">
                <a:solidFill>
                  <a:srgbClr val="FFFFFF"/>
                </a:solidFill>
                <a:latin typeface="Aptos"/>
              </a:rPr>
              <a:t>6. return data +</a:t>
            </a:r>
            <a:endParaRPr lang="en-US" sz="1500">
              <a:solidFill>
                <a:prstClr val="black"/>
              </a:solidFill>
              <a:latin typeface="Aptos"/>
            </a:endParaRPr>
          </a:p>
          <a:p>
            <a:pPr algn="ctr" defTabSz="761970"/>
            <a:r>
              <a:rPr lang="en-US" sz="1500" b="1">
                <a:solidFill>
                  <a:srgbClr val="FFFFFF"/>
                </a:solidFill>
                <a:latin typeface="Aptos"/>
              </a:rPr>
              <a:t>vCPU stall</a:t>
            </a:r>
            <a:endParaRPr lang="en-US" sz="1500">
              <a:solidFill>
                <a:prstClr val="black"/>
              </a:solidFill>
              <a:latin typeface="Aptos"/>
            </a:endParaRPr>
          </a:p>
        </p:txBody>
      </p:sp>
      <p:sp>
        <p:nvSpPr>
          <p:cNvPr id="63" name="Shape 23">
            <a:extLst>
              <a:ext uri="{FF2B5EF4-FFF2-40B4-BE49-F238E27FC236}">
                <a16:creationId xmlns:a16="http://schemas.microsoft.com/office/drawing/2014/main" id="{5BD4F47F-3A6F-2E11-F858-AF043514246F}"/>
              </a:ext>
            </a:extLst>
          </p:cNvPr>
          <p:cNvSpPr/>
          <p:nvPr/>
        </p:nvSpPr>
        <p:spPr>
          <a:xfrm>
            <a:off x="1382418" y="4120349"/>
            <a:ext cx="8686800" cy="1181100"/>
          </a:xfrm>
          <a:prstGeom prst="roundRect">
            <a:avLst/>
          </a:prstGeom>
          <a:solidFill>
            <a:srgbClr val="F5F7FB"/>
          </a:solidFill>
          <a:ln w="12700">
            <a:solidFill>
              <a:srgbClr val="C9D4E5"/>
            </a:solidFill>
            <a:prstDash val="solid"/>
          </a:ln>
        </p:spPr>
        <p:txBody>
          <a:bodyPr/>
          <a:lstStyle/>
          <a:p>
            <a:pPr defTabSz="761970"/>
            <a:endParaRPr lang="en-US" sz="1500">
              <a:solidFill>
                <a:prstClr val="black"/>
              </a:solidFill>
              <a:latin typeface="Aptos"/>
            </a:endParaRPr>
          </a:p>
        </p:txBody>
      </p:sp>
      <p:sp>
        <p:nvSpPr>
          <p:cNvPr id="64" name="Text 24">
            <a:extLst>
              <a:ext uri="{FF2B5EF4-FFF2-40B4-BE49-F238E27FC236}">
                <a16:creationId xmlns:a16="http://schemas.microsoft.com/office/drawing/2014/main" id="{554BBBA2-AE85-DDA9-D96B-985607DFE854}"/>
              </a:ext>
            </a:extLst>
          </p:cNvPr>
          <p:cNvSpPr/>
          <p:nvPr/>
        </p:nvSpPr>
        <p:spPr>
          <a:xfrm>
            <a:off x="1534818" y="4463249"/>
            <a:ext cx="8305800" cy="381000"/>
          </a:xfrm>
          <a:prstGeom prst="rect">
            <a:avLst/>
          </a:prstGeom>
          <a:noFill/>
          <a:ln/>
        </p:spPr>
        <p:txBody>
          <a:bodyPr wrap="square" lIns="0" tIns="0" rIns="0" bIns="0" rtlCol="0" anchor="ctr"/>
          <a:lstStyle/>
          <a:p>
            <a:pPr algn="ctr" defTabSz="761970"/>
            <a:r>
              <a:rPr lang="en-US" sz="2000" b="1">
                <a:solidFill>
                  <a:srgbClr val="0B1F33"/>
                </a:solidFill>
                <a:latin typeface="Aptos"/>
              </a:rPr>
              <a:t>Back-end: the server consults coherence, computes simulated latency, returns data, and QEMU stalls the vCPU by </a:t>
            </a:r>
            <a:r>
              <a:rPr lang="en-US" sz="2000" b="1" err="1">
                <a:solidFill>
                  <a:srgbClr val="0B1F33"/>
                </a:solidFill>
                <a:latin typeface="Aptos"/>
              </a:rPr>
              <a:t>Tstall</a:t>
            </a:r>
            <a:r>
              <a:rPr lang="en-US" sz="2000" b="1">
                <a:solidFill>
                  <a:srgbClr val="0B1F33"/>
                </a:solidFill>
                <a:latin typeface="Aptos"/>
              </a:rPr>
              <a:t> = max(0, Tsim − TIPC).</a:t>
            </a:r>
            <a:endParaRPr lang="en-US" sz="2000">
              <a:solidFill>
                <a:prstClr val="black"/>
              </a:solidFill>
              <a:latin typeface="Aptos"/>
            </a:endParaRPr>
          </a:p>
        </p:txBody>
      </p:sp>
      <p:pic>
        <p:nvPicPr>
          <p:cNvPr id="66" name="Image 1" descr="preencoded.png">
            <a:extLst>
              <a:ext uri="{FF2B5EF4-FFF2-40B4-BE49-F238E27FC236}">
                <a16:creationId xmlns:a16="http://schemas.microsoft.com/office/drawing/2014/main" id="{131FB635-7890-CB3D-EB90-3E21BC83845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784600" y="5582261"/>
            <a:ext cx="3558540" cy="304800"/>
          </a:xfrm>
          <a:prstGeom prst="rect">
            <a:avLst/>
          </a:prstGeom>
        </p:spPr>
      </p:pic>
      <p:cxnSp>
        <p:nvCxnSpPr>
          <p:cNvPr id="2" name="Straight Arrow Connector 1">
            <a:extLst>
              <a:ext uri="{FF2B5EF4-FFF2-40B4-BE49-F238E27FC236}">
                <a16:creationId xmlns:a16="http://schemas.microsoft.com/office/drawing/2014/main" id="{DBFA9F81-2F66-C793-E80E-55C0390A5F07}"/>
              </a:ext>
            </a:extLst>
          </p:cNvPr>
          <p:cNvCxnSpPr>
            <a:cxnSpLocks/>
          </p:cNvCxnSpPr>
          <p:nvPr/>
        </p:nvCxnSpPr>
        <p:spPr>
          <a:xfrm flipV="1">
            <a:off x="8206804" y="3682395"/>
            <a:ext cx="510473" cy="44211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0DE6CC9A-DE21-7D47-541A-1CFC193EADD4}"/>
              </a:ext>
            </a:extLst>
          </p:cNvPr>
          <p:cNvCxnSpPr>
            <a:cxnSpLocks/>
          </p:cNvCxnSpPr>
          <p:nvPr/>
        </p:nvCxnSpPr>
        <p:spPr>
          <a:xfrm flipH="1" flipV="1">
            <a:off x="8101377" y="3606705"/>
            <a:ext cx="316065" cy="3450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5792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3C7D67-E8CF-C62F-9787-C579696C32F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84B79EF-DAAC-2909-2ECF-D28842CE2E77}"/>
              </a:ext>
            </a:extLst>
          </p:cNvPr>
          <p:cNvSpPr>
            <a:spLocks noGrp="1"/>
          </p:cNvSpPr>
          <p:nvPr>
            <p:ph type="title"/>
          </p:nvPr>
        </p:nvSpPr>
        <p:spPr/>
        <p:txBody>
          <a:bodyPr/>
          <a:lstStyle/>
          <a:p>
            <a:r>
              <a:rPr lang="en-US">
                <a:solidFill>
                  <a:srgbClr val="1E293B"/>
                </a:solidFill>
                <a:latin typeface="Aptos Display"/>
                <a:ea typeface="Aptos Display" pitchFamily="34" charset="-122"/>
                <a:cs typeface="Aptos Display" pitchFamily="34" charset="-120"/>
              </a:rPr>
              <a:t>Three subsystems that make CXL 3.0 feel “real”</a:t>
            </a:r>
          </a:p>
        </p:txBody>
      </p:sp>
      <p:sp>
        <p:nvSpPr>
          <p:cNvPr id="15" name="Text 2">
            <a:extLst>
              <a:ext uri="{FF2B5EF4-FFF2-40B4-BE49-F238E27FC236}">
                <a16:creationId xmlns:a16="http://schemas.microsoft.com/office/drawing/2014/main" id="{400DF0D4-87A1-C267-C08C-4F5355E755D9}"/>
              </a:ext>
            </a:extLst>
          </p:cNvPr>
          <p:cNvSpPr/>
          <p:nvPr/>
        </p:nvSpPr>
        <p:spPr>
          <a:xfrm>
            <a:off x="10517256" y="228599"/>
            <a:ext cx="1333500" cy="213360"/>
          </a:xfrm>
          <a:prstGeom prst="rect">
            <a:avLst/>
          </a:prstGeom>
          <a:solidFill>
            <a:srgbClr val="EAF2FF"/>
          </a:solidFill>
          <a:ln>
            <a:solidFill>
              <a:srgbClr val="1F5FBF"/>
            </a:solidFill>
          </a:ln>
        </p:spPr>
        <p:txBody>
          <a:bodyPr wrap="square" lIns="0" tIns="0" rIns="0" bIns="0" rtlCol="0" anchor="ctr"/>
          <a:lstStyle/>
          <a:p>
            <a:pPr algn="ctr"/>
            <a:r>
              <a:rPr lang="en-US" sz="833" b="1">
                <a:solidFill>
                  <a:srgbClr val="1F5FBF"/>
                </a:solidFill>
              </a:rPr>
              <a:t>SUBSYSTEMS</a:t>
            </a:r>
          </a:p>
        </p:txBody>
      </p:sp>
      <p:sp>
        <p:nvSpPr>
          <p:cNvPr id="65" name="Slide Number Placeholder 1">
            <a:extLst>
              <a:ext uri="{FF2B5EF4-FFF2-40B4-BE49-F238E27FC236}">
                <a16:creationId xmlns:a16="http://schemas.microsoft.com/office/drawing/2014/main" id="{5B63AB8C-2DA9-9FB8-6EEE-EEC4058F81DA}"/>
              </a:ext>
            </a:extLst>
          </p:cNvPr>
          <p:cNvSpPr>
            <a:spLocks noGrp="1"/>
          </p:cNvSpPr>
          <p:nvPr>
            <p:ph type="sldNum" sz="quarter" idx="12"/>
          </p:nvPr>
        </p:nvSpPr>
        <p:spPr>
          <a:xfrm>
            <a:off x="11661914" y="6477000"/>
            <a:ext cx="377686" cy="381000"/>
          </a:xfrm>
        </p:spPr>
        <p:txBody>
          <a:bodyPr/>
          <a:lstStyle/>
          <a:p>
            <a:fld id="{FE7A4BB3-E848-5A44-82DF-322201952CD8}" type="slidenum">
              <a:rPr lang="en-US" smtClean="0"/>
              <a:pPr/>
              <a:t>37</a:t>
            </a:fld>
            <a:endParaRPr lang="en-US"/>
          </a:p>
        </p:txBody>
      </p:sp>
      <p:sp>
        <p:nvSpPr>
          <p:cNvPr id="49" name="Shape 5">
            <a:extLst>
              <a:ext uri="{FF2B5EF4-FFF2-40B4-BE49-F238E27FC236}">
                <a16:creationId xmlns:a16="http://schemas.microsoft.com/office/drawing/2014/main" id="{90AD35D4-DE61-7E71-6A56-91EFD77C8525}"/>
              </a:ext>
            </a:extLst>
          </p:cNvPr>
          <p:cNvSpPr/>
          <p:nvPr/>
        </p:nvSpPr>
        <p:spPr>
          <a:xfrm>
            <a:off x="1270178" y="1935588"/>
            <a:ext cx="2667000" cy="3543300"/>
          </a:xfrm>
          <a:prstGeom prst="roundRect">
            <a:avLst/>
          </a:prstGeom>
          <a:solidFill>
            <a:srgbClr val="FFFFFF"/>
          </a:solidFill>
          <a:ln w="12700">
            <a:solidFill>
              <a:srgbClr val="F59E0B"/>
            </a:solidFill>
            <a:prstDash val="solid"/>
          </a:ln>
          <a:effectLst>
            <a:outerShdw blurRad="12700" dist="12700" dir="2700000" algn="bl" rotWithShape="0">
              <a:srgbClr val="000000">
                <a:alpha val="11000"/>
              </a:srgbClr>
            </a:outerShdw>
          </a:effectLst>
        </p:spPr>
        <p:txBody>
          <a:bodyPr/>
          <a:lstStyle/>
          <a:p>
            <a:pPr defTabSz="761970"/>
            <a:endParaRPr lang="en-US" sz="1500">
              <a:solidFill>
                <a:prstClr val="black"/>
              </a:solidFill>
              <a:latin typeface="Aptos"/>
            </a:endParaRPr>
          </a:p>
        </p:txBody>
      </p:sp>
      <p:sp>
        <p:nvSpPr>
          <p:cNvPr id="50" name="Shape 6">
            <a:extLst>
              <a:ext uri="{FF2B5EF4-FFF2-40B4-BE49-F238E27FC236}">
                <a16:creationId xmlns:a16="http://schemas.microsoft.com/office/drawing/2014/main" id="{2C823050-69E1-3771-10E2-3654FDE0322A}"/>
              </a:ext>
            </a:extLst>
          </p:cNvPr>
          <p:cNvSpPr/>
          <p:nvPr/>
        </p:nvSpPr>
        <p:spPr>
          <a:xfrm>
            <a:off x="1361618" y="2087988"/>
            <a:ext cx="2484120" cy="419100"/>
          </a:xfrm>
          <a:prstGeom prst="roundRect">
            <a:avLst/>
          </a:prstGeom>
          <a:solidFill>
            <a:srgbClr val="F59E0B"/>
          </a:solidFill>
          <a:ln w="12700">
            <a:solidFill>
              <a:srgbClr val="F59E0B"/>
            </a:solidFill>
            <a:prstDash val="solid"/>
          </a:ln>
        </p:spPr>
        <p:txBody>
          <a:bodyPr/>
          <a:lstStyle/>
          <a:p>
            <a:pPr defTabSz="761970"/>
            <a:endParaRPr lang="en-US" sz="1500">
              <a:solidFill>
                <a:prstClr val="black"/>
              </a:solidFill>
              <a:latin typeface="Aptos"/>
            </a:endParaRPr>
          </a:p>
        </p:txBody>
      </p:sp>
      <p:sp>
        <p:nvSpPr>
          <p:cNvPr id="51" name="Text 7">
            <a:extLst>
              <a:ext uri="{FF2B5EF4-FFF2-40B4-BE49-F238E27FC236}">
                <a16:creationId xmlns:a16="http://schemas.microsoft.com/office/drawing/2014/main" id="{28EEBC84-20F2-24CC-C465-CB769EBCE080}"/>
              </a:ext>
            </a:extLst>
          </p:cNvPr>
          <p:cNvSpPr/>
          <p:nvPr/>
        </p:nvSpPr>
        <p:spPr>
          <a:xfrm>
            <a:off x="1300282" y="2125429"/>
            <a:ext cx="2611497" cy="320698"/>
          </a:xfrm>
          <a:prstGeom prst="rect">
            <a:avLst/>
          </a:prstGeom>
          <a:noFill/>
          <a:ln/>
        </p:spPr>
        <p:txBody>
          <a:bodyPr wrap="square" lIns="0" tIns="0" rIns="0" bIns="0" rtlCol="0" anchor="ctr"/>
          <a:lstStyle/>
          <a:p>
            <a:pPr algn="ctr" defTabSz="761970"/>
            <a:r>
              <a:rPr lang="en-US" sz="2000" b="1">
                <a:solidFill>
                  <a:srgbClr val="FFFFFF"/>
                </a:solidFill>
                <a:latin typeface="Aptos"/>
              </a:rPr>
              <a:t>Type-3 device model</a:t>
            </a:r>
            <a:endParaRPr lang="en-US" sz="2000">
              <a:solidFill>
                <a:prstClr val="black"/>
              </a:solidFill>
              <a:latin typeface="Aptos"/>
            </a:endParaRPr>
          </a:p>
        </p:txBody>
      </p:sp>
      <p:sp>
        <p:nvSpPr>
          <p:cNvPr id="52" name="Text 8">
            <a:extLst>
              <a:ext uri="{FF2B5EF4-FFF2-40B4-BE49-F238E27FC236}">
                <a16:creationId xmlns:a16="http://schemas.microsoft.com/office/drawing/2014/main" id="{123F0641-1DB8-126D-612E-34AC4A4E7859}"/>
              </a:ext>
            </a:extLst>
          </p:cNvPr>
          <p:cNvSpPr/>
          <p:nvPr/>
        </p:nvSpPr>
        <p:spPr>
          <a:xfrm>
            <a:off x="1422578" y="2697588"/>
            <a:ext cx="2324100" cy="1219200"/>
          </a:xfrm>
          <a:prstGeom prst="rect">
            <a:avLst/>
          </a:prstGeom>
          <a:noFill/>
          <a:ln/>
        </p:spPr>
        <p:txBody>
          <a:bodyPr wrap="square" lIns="0" tIns="0" rIns="0" bIns="0" rtlCol="0" anchor="ctr"/>
          <a:lstStyle/>
          <a:p>
            <a:pPr algn="ctr" defTabSz="761970"/>
            <a:r>
              <a:rPr lang="en-US" sz="1667">
                <a:solidFill>
                  <a:srgbClr val="64748B"/>
                </a:solidFill>
                <a:latin typeface="Aptos"/>
              </a:rPr>
              <a:t>HDM decoders, DCD events, mailbox timing, up to 32 decoders, multi-host access control</a:t>
            </a:r>
            <a:endParaRPr lang="en-US" sz="1667">
              <a:solidFill>
                <a:prstClr val="black"/>
              </a:solidFill>
              <a:latin typeface="Aptos"/>
            </a:endParaRPr>
          </a:p>
        </p:txBody>
      </p:sp>
      <p:sp>
        <p:nvSpPr>
          <p:cNvPr id="53" name="Shape 9">
            <a:extLst>
              <a:ext uri="{FF2B5EF4-FFF2-40B4-BE49-F238E27FC236}">
                <a16:creationId xmlns:a16="http://schemas.microsoft.com/office/drawing/2014/main" id="{71467F4A-4145-D6D5-D72B-19699234BDC3}"/>
              </a:ext>
            </a:extLst>
          </p:cNvPr>
          <p:cNvSpPr/>
          <p:nvPr/>
        </p:nvSpPr>
        <p:spPr>
          <a:xfrm>
            <a:off x="1613078" y="4564488"/>
            <a:ext cx="800100" cy="647700"/>
          </a:xfrm>
          <a:prstGeom prst="roundRect">
            <a:avLst/>
          </a:prstGeom>
          <a:solidFill>
            <a:srgbClr val="F59E0B"/>
          </a:solidFill>
          <a:ln w="12700">
            <a:solidFill>
              <a:srgbClr val="F59E0B"/>
            </a:solidFill>
            <a:prstDash val="solid"/>
          </a:ln>
          <a:effectLst>
            <a:outerShdw blurRad="19050" dist="19050" dir="2700000" algn="bl" rotWithShape="0">
              <a:srgbClr val="000000">
                <a:alpha val="18000"/>
              </a:srgbClr>
            </a:outerShdw>
          </a:effectLst>
        </p:spPr>
        <p:txBody>
          <a:bodyPr/>
          <a:lstStyle/>
          <a:p>
            <a:pPr defTabSz="761970"/>
            <a:endParaRPr lang="en-US" sz="1500">
              <a:solidFill>
                <a:prstClr val="black"/>
              </a:solidFill>
              <a:latin typeface="Aptos"/>
            </a:endParaRPr>
          </a:p>
        </p:txBody>
      </p:sp>
      <p:sp>
        <p:nvSpPr>
          <p:cNvPr id="54" name="Text 10">
            <a:extLst>
              <a:ext uri="{FF2B5EF4-FFF2-40B4-BE49-F238E27FC236}">
                <a16:creationId xmlns:a16="http://schemas.microsoft.com/office/drawing/2014/main" id="{56B7FBE4-2218-15BF-732E-3DFCAE2C1D04}"/>
              </a:ext>
            </a:extLst>
          </p:cNvPr>
          <p:cNvSpPr/>
          <p:nvPr/>
        </p:nvSpPr>
        <p:spPr>
          <a:xfrm>
            <a:off x="1727378" y="4671168"/>
            <a:ext cx="571500" cy="266700"/>
          </a:xfrm>
          <a:prstGeom prst="rect">
            <a:avLst/>
          </a:prstGeom>
          <a:noFill/>
          <a:ln/>
        </p:spPr>
        <p:txBody>
          <a:bodyPr wrap="square" lIns="0" tIns="0" rIns="0" bIns="0" rtlCol="0" anchor="ctr"/>
          <a:lstStyle/>
          <a:p>
            <a:pPr algn="ctr" defTabSz="761970"/>
            <a:r>
              <a:rPr lang="en-US" sz="2000" b="1">
                <a:solidFill>
                  <a:srgbClr val="FFFFFF"/>
                </a:solidFill>
                <a:latin typeface="Aptos"/>
              </a:rPr>
              <a:t>32</a:t>
            </a:r>
            <a:endParaRPr lang="en-US" sz="2000">
              <a:solidFill>
                <a:prstClr val="black"/>
              </a:solidFill>
              <a:latin typeface="Aptos"/>
            </a:endParaRPr>
          </a:p>
        </p:txBody>
      </p:sp>
      <p:sp>
        <p:nvSpPr>
          <p:cNvPr id="55" name="Text 11">
            <a:extLst>
              <a:ext uri="{FF2B5EF4-FFF2-40B4-BE49-F238E27FC236}">
                <a16:creationId xmlns:a16="http://schemas.microsoft.com/office/drawing/2014/main" id="{3C46772C-08F1-8B99-F7D3-630CC0BF406B}"/>
              </a:ext>
            </a:extLst>
          </p:cNvPr>
          <p:cNvSpPr/>
          <p:nvPr/>
        </p:nvSpPr>
        <p:spPr>
          <a:xfrm>
            <a:off x="1727378" y="5021688"/>
            <a:ext cx="571500" cy="190500"/>
          </a:xfrm>
          <a:prstGeom prst="rect">
            <a:avLst/>
          </a:prstGeom>
          <a:noFill/>
          <a:ln/>
        </p:spPr>
        <p:txBody>
          <a:bodyPr wrap="square" lIns="0" tIns="0" rIns="0" bIns="0" rtlCol="0" anchor="ctr"/>
          <a:lstStyle/>
          <a:p>
            <a:pPr algn="ctr" defTabSz="761970"/>
            <a:r>
              <a:rPr lang="en-US" sz="917" b="1">
                <a:solidFill>
                  <a:srgbClr val="E2ECF9"/>
                </a:solidFill>
                <a:latin typeface="Aptos"/>
              </a:rPr>
              <a:t>decoders</a:t>
            </a:r>
            <a:endParaRPr lang="en-US" sz="917">
              <a:solidFill>
                <a:prstClr val="black"/>
              </a:solidFill>
              <a:latin typeface="Aptos"/>
            </a:endParaRPr>
          </a:p>
        </p:txBody>
      </p:sp>
      <p:sp>
        <p:nvSpPr>
          <p:cNvPr id="56" name="Shape 12">
            <a:extLst>
              <a:ext uri="{FF2B5EF4-FFF2-40B4-BE49-F238E27FC236}">
                <a16:creationId xmlns:a16="http://schemas.microsoft.com/office/drawing/2014/main" id="{4196D307-90D5-5A27-00E2-8A852EEACA15}"/>
              </a:ext>
            </a:extLst>
          </p:cNvPr>
          <p:cNvSpPr/>
          <p:nvPr/>
        </p:nvSpPr>
        <p:spPr>
          <a:xfrm>
            <a:off x="2580818" y="4564488"/>
            <a:ext cx="952500" cy="647700"/>
          </a:xfrm>
          <a:prstGeom prst="roundRect">
            <a:avLst/>
          </a:prstGeom>
          <a:solidFill>
            <a:srgbClr val="F59E0B"/>
          </a:solidFill>
          <a:ln w="12700">
            <a:solidFill>
              <a:srgbClr val="F59E0B"/>
            </a:solidFill>
            <a:prstDash val="solid"/>
          </a:ln>
          <a:effectLst>
            <a:outerShdw blurRad="19050" dist="19050" dir="2700000" algn="bl" rotWithShape="0">
              <a:srgbClr val="000000">
                <a:alpha val="18000"/>
              </a:srgbClr>
            </a:outerShdw>
          </a:effectLst>
        </p:spPr>
        <p:txBody>
          <a:bodyPr/>
          <a:lstStyle/>
          <a:p>
            <a:pPr defTabSz="761970"/>
            <a:endParaRPr lang="en-US" sz="1500">
              <a:solidFill>
                <a:prstClr val="black"/>
              </a:solidFill>
              <a:latin typeface="Aptos"/>
            </a:endParaRPr>
          </a:p>
        </p:txBody>
      </p:sp>
      <p:sp>
        <p:nvSpPr>
          <p:cNvPr id="57" name="Text 13">
            <a:extLst>
              <a:ext uri="{FF2B5EF4-FFF2-40B4-BE49-F238E27FC236}">
                <a16:creationId xmlns:a16="http://schemas.microsoft.com/office/drawing/2014/main" id="{B6BBF8B9-CC61-65C0-D1EC-73CDA31DC6B9}"/>
              </a:ext>
            </a:extLst>
          </p:cNvPr>
          <p:cNvSpPr/>
          <p:nvPr/>
        </p:nvSpPr>
        <p:spPr>
          <a:xfrm>
            <a:off x="2695118" y="4671168"/>
            <a:ext cx="723900" cy="266700"/>
          </a:xfrm>
          <a:prstGeom prst="rect">
            <a:avLst/>
          </a:prstGeom>
          <a:noFill/>
          <a:ln/>
        </p:spPr>
        <p:txBody>
          <a:bodyPr wrap="square" lIns="0" tIns="0" rIns="0" bIns="0" rtlCol="0" anchor="ctr"/>
          <a:lstStyle/>
          <a:p>
            <a:pPr algn="ctr" defTabSz="761970"/>
            <a:r>
              <a:rPr lang="en-US" sz="2000" b="1">
                <a:solidFill>
                  <a:srgbClr val="FFFFFF"/>
                </a:solidFill>
                <a:latin typeface="Aptos"/>
              </a:rPr>
              <a:t>DCD</a:t>
            </a:r>
            <a:endParaRPr lang="en-US" sz="2000">
              <a:solidFill>
                <a:prstClr val="black"/>
              </a:solidFill>
              <a:latin typeface="Aptos"/>
            </a:endParaRPr>
          </a:p>
        </p:txBody>
      </p:sp>
      <p:sp>
        <p:nvSpPr>
          <p:cNvPr id="58" name="Text 14">
            <a:extLst>
              <a:ext uri="{FF2B5EF4-FFF2-40B4-BE49-F238E27FC236}">
                <a16:creationId xmlns:a16="http://schemas.microsoft.com/office/drawing/2014/main" id="{7130C6BF-7D65-BABA-98C6-C8C30C7FCBE6}"/>
              </a:ext>
            </a:extLst>
          </p:cNvPr>
          <p:cNvSpPr/>
          <p:nvPr/>
        </p:nvSpPr>
        <p:spPr>
          <a:xfrm>
            <a:off x="2695118" y="5021688"/>
            <a:ext cx="723900" cy="190500"/>
          </a:xfrm>
          <a:prstGeom prst="rect">
            <a:avLst/>
          </a:prstGeom>
          <a:noFill/>
          <a:ln/>
        </p:spPr>
        <p:txBody>
          <a:bodyPr wrap="square" lIns="0" tIns="0" rIns="0" bIns="0" rtlCol="0" anchor="ctr"/>
          <a:lstStyle/>
          <a:p>
            <a:pPr algn="ctr" defTabSz="761970"/>
            <a:r>
              <a:rPr lang="en-US" sz="917" b="1">
                <a:solidFill>
                  <a:srgbClr val="E2ECF9"/>
                </a:solidFill>
                <a:latin typeface="Aptos"/>
              </a:rPr>
              <a:t>hot plug</a:t>
            </a:r>
            <a:endParaRPr lang="en-US" sz="917">
              <a:solidFill>
                <a:prstClr val="black"/>
              </a:solidFill>
              <a:latin typeface="Aptos"/>
            </a:endParaRPr>
          </a:p>
        </p:txBody>
      </p:sp>
      <p:sp>
        <p:nvSpPr>
          <p:cNvPr id="59" name="Shape 15">
            <a:extLst>
              <a:ext uri="{FF2B5EF4-FFF2-40B4-BE49-F238E27FC236}">
                <a16:creationId xmlns:a16="http://schemas.microsoft.com/office/drawing/2014/main" id="{C3E28262-FE76-1B6B-0C14-423B4EAEC9CE}"/>
              </a:ext>
            </a:extLst>
          </p:cNvPr>
          <p:cNvSpPr/>
          <p:nvPr/>
        </p:nvSpPr>
        <p:spPr>
          <a:xfrm>
            <a:off x="4432478" y="1935588"/>
            <a:ext cx="2667000" cy="3543300"/>
          </a:xfrm>
          <a:prstGeom prst="roundRect">
            <a:avLst/>
          </a:prstGeom>
          <a:solidFill>
            <a:srgbClr val="FFFFFF"/>
          </a:solidFill>
          <a:ln w="12700">
            <a:solidFill>
              <a:srgbClr val="7C5CE0"/>
            </a:solidFill>
            <a:prstDash val="solid"/>
          </a:ln>
          <a:effectLst>
            <a:outerShdw blurRad="12700" dist="12700" dir="2700000" algn="bl" rotWithShape="0">
              <a:srgbClr val="000000">
                <a:alpha val="11000"/>
              </a:srgbClr>
            </a:outerShdw>
          </a:effectLst>
        </p:spPr>
        <p:txBody>
          <a:bodyPr/>
          <a:lstStyle/>
          <a:p>
            <a:pPr defTabSz="761970"/>
            <a:endParaRPr lang="en-US" sz="1500">
              <a:solidFill>
                <a:prstClr val="black"/>
              </a:solidFill>
              <a:latin typeface="Aptos"/>
            </a:endParaRPr>
          </a:p>
        </p:txBody>
      </p:sp>
      <p:sp>
        <p:nvSpPr>
          <p:cNvPr id="67" name="Shape 16">
            <a:extLst>
              <a:ext uri="{FF2B5EF4-FFF2-40B4-BE49-F238E27FC236}">
                <a16:creationId xmlns:a16="http://schemas.microsoft.com/office/drawing/2014/main" id="{64E675E9-367F-7B1C-BE84-81ACDA084D14}"/>
              </a:ext>
            </a:extLst>
          </p:cNvPr>
          <p:cNvSpPr/>
          <p:nvPr/>
        </p:nvSpPr>
        <p:spPr>
          <a:xfrm>
            <a:off x="4523918" y="2087988"/>
            <a:ext cx="2484120" cy="419100"/>
          </a:xfrm>
          <a:prstGeom prst="roundRect">
            <a:avLst/>
          </a:prstGeom>
          <a:solidFill>
            <a:srgbClr val="7C5CE0"/>
          </a:solidFill>
          <a:ln w="12700">
            <a:solidFill>
              <a:srgbClr val="7C5CE0"/>
            </a:solidFill>
            <a:prstDash val="solid"/>
          </a:ln>
        </p:spPr>
        <p:txBody>
          <a:bodyPr/>
          <a:lstStyle/>
          <a:p>
            <a:pPr defTabSz="761970"/>
            <a:endParaRPr lang="en-US" sz="1500">
              <a:solidFill>
                <a:prstClr val="black"/>
              </a:solidFill>
              <a:latin typeface="Aptos"/>
            </a:endParaRPr>
          </a:p>
        </p:txBody>
      </p:sp>
      <p:sp>
        <p:nvSpPr>
          <p:cNvPr id="68" name="Text 17">
            <a:extLst>
              <a:ext uri="{FF2B5EF4-FFF2-40B4-BE49-F238E27FC236}">
                <a16:creationId xmlns:a16="http://schemas.microsoft.com/office/drawing/2014/main" id="{83171280-C205-533F-47BA-472A68A56283}"/>
              </a:ext>
            </a:extLst>
          </p:cNvPr>
          <p:cNvSpPr/>
          <p:nvPr/>
        </p:nvSpPr>
        <p:spPr>
          <a:xfrm>
            <a:off x="4584878" y="2148948"/>
            <a:ext cx="2362200" cy="297180"/>
          </a:xfrm>
          <a:prstGeom prst="rect">
            <a:avLst/>
          </a:prstGeom>
          <a:noFill/>
          <a:ln/>
        </p:spPr>
        <p:txBody>
          <a:bodyPr wrap="square" lIns="0" tIns="0" rIns="0" bIns="0" rtlCol="0" anchor="ctr"/>
          <a:lstStyle/>
          <a:p>
            <a:pPr algn="ctr" defTabSz="761970"/>
            <a:r>
              <a:rPr lang="en-US" sz="2000" b="1">
                <a:solidFill>
                  <a:srgbClr val="FFFFFF"/>
                </a:solidFill>
                <a:latin typeface="Aptos"/>
              </a:rPr>
              <a:t>Virtual CXL switch</a:t>
            </a:r>
            <a:endParaRPr lang="en-US" sz="2000">
              <a:solidFill>
                <a:prstClr val="black"/>
              </a:solidFill>
              <a:latin typeface="Aptos"/>
            </a:endParaRPr>
          </a:p>
        </p:txBody>
      </p:sp>
      <p:sp>
        <p:nvSpPr>
          <p:cNvPr id="69" name="Text 18">
            <a:extLst>
              <a:ext uri="{FF2B5EF4-FFF2-40B4-BE49-F238E27FC236}">
                <a16:creationId xmlns:a16="http://schemas.microsoft.com/office/drawing/2014/main" id="{E100E35F-C752-4EC0-5161-917B16BB21C7}"/>
              </a:ext>
            </a:extLst>
          </p:cNvPr>
          <p:cNvSpPr/>
          <p:nvPr/>
        </p:nvSpPr>
        <p:spPr>
          <a:xfrm>
            <a:off x="4584878" y="2697588"/>
            <a:ext cx="2324100" cy="1219200"/>
          </a:xfrm>
          <a:prstGeom prst="rect">
            <a:avLst/>
          </a:prstGeom>
          <a:noFill/>
          <a:ln/>
        </p:spPr>
        <p:txBody>
          <a:bodyPr wrap="square" lIns="0" tIns="0" rIns="0" bIns="0" rtlCol="0" anchor="ctr"/>
          <a:lstStyle/>
          <a:p>
            <a:pPr algn="ctr" defTabSz="761970"/>
            <a:r>
              <a:rPr lang="en-US" sz="1667">
                <a:solidFill>
                  <a:srgbClr val="64748B"/>
                </a:solidFill>
                <a:latin typeface="Aptos"/>
              </a:rPr>
              <a:t>port state machine, routing, VC arbitration, credit-based flow control, up to 256 ports</a:t>
            </a:r>
            <a:endParaRPr lang="en-US" sz="1667">
              <a:solidFill>
                <a:prstClr val="black"/>
              </a:solidFill>
              <a:latin typeface="Aptos"/>
            </a:endParaRPr>
          </a:p>
        </p:txBody>
      </p:sp>
      <p:sp>
        <p:nvSpPr>
          <p:cNvPr id="70" name="Shape 19">
            <a:extLst>
              <a:ext uri="{FF2B5EF4-FFF2-40B4-BE49-F238E27FC236}">
                <a16:creationId xmlns:a16="http://schemas.microsoft.com/office/drawing/2014/main" id="{1AB4F36A-7205-158A-9394-49BB113990C4}"/>
              </a:ext>
            </a:extLst>
          </p:cNvPr>
          <p:cNvSpPr/>
          <p:nvPr/>
        </p:nvSpPr>
        <p:spPr>
          <a:xfrm>
            <a:off x="4775378" y="4564488"/>
            <a:ext cx="800100" cy="647700"/>
          </a:xfrm>
          <a:prstGeom prst="roundRect">
            <a:avLst/>
          </a:prstGeom>
          <a:solidFill>
            <a:srgbClr val="7C5CE0"/>
          </a:solidFill>
          <a:ln w="12700">
            <a:solidFill>
              <a:srgbClr val="7C5CE0"/>
            </a:solidFill>
            <a:prstDash val="solid"/>
          </a:ln>
          <a:effectLst>
            <a:outerShdw blurRad="19050" dist="19050" dir="2700000" algn="bl" rotWithShape="0">
              <a:srgbClr val="000000">
                <a:alpha val="18000"/>
              </a:srgbClr>
            </a:outerShdw>
          </a:effectLst>
        </p:spPr>
        <p:txBody>
          <a:bodyPr/>
          <a:lstStyle/>
          <a:p>
            <a:pPr defTabSz="761970"/>
            <a:endParaRPr lang="en-US" sz="1500">
              <a:solidFill>
                <a:prstClr val="black"/>
              </a:solidFill>
              <a:latin typeface="Aptos"/>
            </a:endParaRPr>
          </a:p>
        </p:txBody>
      </p:sp>
      <p:sp>
        <p:nvSpPr>
          <p:cNvPr id="71" name="Text 20">
            <a:extLst>
              <a:ext uri="{FF2B5EF4-FFF2-40B4-BE49-F238E27FC236}">
                <a16:creationId xmlns:a16="http://schemas.microsoft.com/office/drawing/2014/main" id="{15690FFF-A308-9ECD-0336-35D2C93718BC}"/>
              </a:ext>
            </a:extLst>
          </p:cNvPr>
          <p:cNvSpPr/>
          <p:nvPr/>
        </p:nvSpPr>
        <p:spPr>
          <a:xfrm>
            <a:off x="4889678" y="4671168"/>
            <a:ext cx="571500" cy="266700"/>
          </a:xfrm>
          <a:prstGeom prst="rect">
            <a:avLst/>
          </a:prstGeom>
          <a:noFill/>
          <a:ln/>
        </p:spPr>
        <p:txBody>
          <a:bodyPr wrap="square" lIns="0" tIns="0" rIns="0" bIns="0" rtlCol="0" anchor="ctr"/>
          <a:lstStyle/>
          <a:p>
            <a:pPr algn="ctr" defTabSz="761970"/>
            <a:r>
              <a:rPr lang="en-US" sz="2000" b="1">
                <a:solidFill>
                  <a:srgbClr val="FFFFFF"/>
                </a:solidFill>
                <a:latin typeface="Aptos"/>
              </a:rPr>
              <a:t>256</a:t>
            </a:r>
            <a:endParaRPr lang="en-US" sz="2000">
              <a:solidFill>
                <a:prstClr val="black"/>
              </a:solidFill>
              <a:latin typeface="Aptos"/>
            </a:endParaRPr>
          </a:p>
        </p:txBody>
      </p:sp>
      <p:sp>
        <p:nvSpPr>
          <p:cNvPr id="72" name="Text 21">
            <a:extLst>
              <a:ext uri="{FF2B5EF4-FFF2-40B4-BE49-F238E27FC236}">
                <a16:creationId xmlns:a16="http://schemas.microsoft.com/office/drawing/2014/main" id="{798B9841-3EF2-C522-7730-982A836E11D7}"/>
              </a:ext>
            </a:extLst>
          </p:cNvPr>
          <p:cNvSpPr/>
          <p:nvPr/>
        </p:nvSpPr>
        <p:spPr>
          <a:xfrm>
            <a:off x="4889678" y="5021688"/>
            <a:ext cx="571500" cy="190500"/>
          </a:xfrm>
          <a:prstGeom prst="rect">
            <a:avLst/>
          </a:prstGeom>
          <a:noFill/>
          <a:ln/>
        </p:spPr>
        <p:txBody>
          <a:bodyPr wrap="square" lIns="0" tIns="0" rIns="0" bIns="0" rtlCol="0" anchor="ctr"/>
          <a:lstStyle/>
          <a:p>
            <a:pPr algn="ctr" defTabSz="761970"/>
            <a:r>
              <a:rPr lang="en-US" sz="917" b="1">
                <a:solidFill>
                  <a:srgbClr val="E2ECF9"/>
                </a:solidFill>
                <a:latin typeface="Aptos"/>
              </a:rPr>
              <a:t>ports</a:t>
            </a:r>
            <a:endParaRPr lang="en-US" sz="917">
              <a:solidFill>
                <a:prstClr val="black"/>
              </a:solidFill>
              <a:latin typeface="Aptos"/>
            </a:endParaRPr>
          </a:p>
        </p:txBody>
      </p:sp>
      <p:sp>
        <p:nvSpPr>
          <p:cNvPr id="73" name="Shape 22">
            <a:extLst>
              <a:ext uri="{FF2B5EF4-FFF2-40B4-BE49-F238E27FC236}">
                <a16:creationId xmlns:a16="http://schemas.microsoft.com/office/drawing/2014/main" id="{42EC732F-CFCB-9636-78B4-EBEA2AF3ED89}"/>
              </a:ext>
            </a:extLst>
          </p:cNvPr>
          <p:cNvSpPr/>
          <p:nvPr/>
        </p:nvSpPr>
        <p:spPr>
          <a:xfrm>
            <a:off x="5743118" y="4564488"/>
            <a:ext cx="952500" cy="647700"/>
          </a:xfrm>
          <a:prstGeom prst="roundRect">
            <a:avLst/>
          </a:prstGeom>
          <a:solidFill>
            <a:srgbClr val="7C5CE0"/>
          </a:solidFill>
          <a:ln w="12700">
            <a:solidFill>
              <a:srgbClr val="7C5CE0"/>
            </a:solidFill>
            <a:prstDash val="solid"/>
          </a:ln>
          <a:effectLst>
            <a:outerShdw blurRad="19050" dist="19050" dir="2700000" algn="bl" rotWithShape="0">
              <a:srgbClr val="000000">
                <a:alpha val="18000"/>
              </a:srgbClr>
            </a:outerShdw>
          </a:effectLst>
        </p:spPr>
        <p:txBody>
          <a:bodyPr/>
          <a:lstStyle/>
          <a:p>
            <a:pPr defTabSz="761970"/>
            <a:endParaRPr lang="en-US" sz="1500">
              <a:solidFill>
                <a:prstClr val="black"/>
              </a:solidFill>
              <a:latin typeface="Aptos"/>
            </a:endParaRPr>
          </a:p>
        </p:txBody>
      </p:sp>
      <p:sp>
        <p:nvSpPr>
          <p:cNvPr id="74" name="Text 23">
            <a:extLst>
              <a:ext uri="{FF2B5EF4-FFF2-40B4-BE49-F238E27FC236}">
                <a16:creationId xmlns:a16="http://schemas.microsoft.com/office/drawing/2014/main" id="{68F3050D-A725-F244-1A51-4D47AA14650B}"/>
              </a:ext>
            </a:extLst>
          </p:cNvPr>
          <p:cNvSpPr/>
          <p:nvPr/>
        </p:nvSpPr>
        <p:spPr>
          <a:xfrm>
            <a:off x="5857418" y="4671168"/>
            <a:ext cx="723900" cy="266700"/>
          </a:xfrm>
          <a:prstGeom prst="rect">
            <a:avLst/>
          </a:prstGeom>
          <a:noFill/>
          <a:ln/>
        </p:spPr>
        <p:txBody>
          <a:bodyPr wrap="square" lIns="0" tIns="0" rIns="0" bIns="0" rtlCol="0" anchor="ctr"/>
          <a:lstStyle/>
          <a:p>
            <a:pPr algn="ctr" defTabSz="761970"/>
            <a:r>
              <a:rPr lang="en-US" sz="2000" b="1">
                <a:solidFill>
                  <a:srgbClr val="FFFFFF"/>
                </a:solidFill>
                <a:latin typeface="Aptos"/>
              </a:rPr>
              <a:t>WRR</a:t>
            </a:r>
            <a:endParaRPr lang="en-US" sz="2000">
              <a:solidFill>
                <a:prstClr val="black"/>
              </a:solidFill>
              <a:latin typeface="Aptos"/>
            </a:endParaRPr>
          </a:p>
        </p:txBody>
      </p:sp>
      <p:sp>
        <p:nvSpPr>
          <p:cNvPr id="75" name="Text 24">
            <a:extLst>
              <a:ext uri="{FF2B5EF4-FFF2-40B4-BE49-F238E27FC236}">
                <a16:creationId xmlns:a16="http://schemas.microsoft.com/office/drawing/2014/main" id="{533AD102-69EF-0674-26C5-0A5B0F45A5CF}"/>
              </a:ext>
            </a:extLst>
          </p:cNvPr>
          <p:cNvSpPr/>
          <p:nvPr/>
        </p:nvSpPr>
        <p:spPr>
          <a:xfrm>
            <a:off x="5857418" y="5021688"/>
            <a:ext cx="723900" cy="190500"/>
          </a:xfrm>
          <a:prstGeom prst="rect">
            <a:avLst/>
          </a:prstGeom>
          <a:noFill/>
          <a:ln/>
        </p:spPr>
        <p:txBody>
          <a:bodyPr wrap="square" lIns="0" tIns="0" rIns="0" bIns="0" rtlCol="0" anchor="ctr"/>
          <a:lstStyle/>
          <a:p>
            <a:pPr algn="ctr" defTabSz="761970"/>
            <a:r>
              <a:rPr lang="en-US" sz="917" b="1">
                <a:solidFill>
                  <a:srgbClr val="E2ECF9"/>
                </a:solidFill>
                <a:latin typeface="Aptos"/>
              </a:rPr>
              <a:t>VC QoS</a:t>
            </a:r>
            <a:endParaRPr lang="en-US" sz="917">
              <a:solidFill>
                <a:prstClr val="black"/>
              </a:solidFill>
              <a:latin typeface="Aptos"/>
            </a:endParaRPr>
          </a:p>
        </p:txBody>
      </p:sp>
      <p:sp>
        <p:nvSpPr>
          <p:cNvPr id="76" name="Shape 25">
            <a:extLst>
              <a:ext uri="{FF2B5EF4-FFF2-40B4-BE49-F238E27FC236}">
                <a16:creationId xmlns:a16="http://schemas.microsoft.com/office/drawing/2014/main" id="{A9FC178B-9AF1-3458-D02B-C485B10E521F}"/>
              </a:ext>
            </a:extLst>
          </p:cNvPr>
          <p:cNvSpPr/>
          <p:nvPr/>
        </p:nvSpPr>
        <p:spPr>
          <a:xfrm>
            <a:off x="7594778" y="1935588"/>
            <a:ext cx="2667000" cy="3543300"/>
          </a:xfrm>
          <a:prstGeom prst="roundRect">
            <a:avLst/>
          </a:prstGeom>
          <a:solidFill>
            <a:srgbClr val="FFFFFF"/>
          </a:solidFill>
          <a:ln w="12700">
            <a:solidFill>
              <a:srgbClr val="1F5FBF"/>
            </a:solidFill>
            <a:prstDash val="solid"/>
          </a:ln>
          <a:effectLst>
            <a:outerShdw blurRad="12700" dist="12700" dir="2700000" algn="bl" rotWithShape="0">
              <a:srgbClr val="000000">
                <a:alpha val="11000"/>
              </a:srgbClr>
            </a:outerShdw>
          </a:effectLst>
        </p:spPr>
        <p:txBody>
          <a:bodyPr/>
          <a:lstStyle/>
          <a:p>
            <a:pPr defTabSz="761970"/>
            <a:endParaRPr lang="en-US" sz="1500">
              <a:solidFill>
                <a:prstClr val="black"/>
              </a:solidFill>
              <a:latin typeface="Aptos"/>
            </a:endParaRPr>
          </a:p>
        </p:txBody>
      </p:sp>
      <p:sp>
        <p:nvSpPr>
          <p:cNvPr id="77" name="Shape 26">
            <a:extLst>
              <a:ext uri="{FF2B5EF4-FFF2-40B4-BE49-F238E27FC236}">
                <a16:creationId xmlns:a16="http://schemas.microsoft.com/office/drawing/2014/main" id="{35A3E8E8-61C7-FCAB-C981-55A010C7F979}"/>
              </a:ext>
            </a:extLst>
          </p:cNvPr>
          <p:cNvSpPr/>
          <p:nvPr/>
        </p:nvSpPr>
        <p:spPr>
          <a:xfrm>
            <a:off x="7686218" y="2087988"/>
            <a:ext cx="2484120" cy="419100"/>
          </a:xfrm>
          <a:prstGeom prst="roundRect">
            <a:avLst/>
          </a:prstGeom>
          <a:solidFill>
            <a:srgbClr val="1F5FBF"/>
          </a:solidFill>
          <a:ln w="12700">
            <a:solidFill>
              <a:srgbClr val="1F5FBF"/>
            </a:solidFill>
            <a:prstDash val="solid"/>
          </a:ln>
        </p:spPr>
        <p:txBody>
          <a:bodyPr/>
          <a:lstStyle/>
          <a:p>
            <a:pPr defTabSz="761970"/>
            <a:endParaRPr lang="en-US" sz="1500">
              <a:solidFill>
                <a:prstClr val="black"/>
              </a:solidFill>
              <a:latin typeface="Aptos"/>
            </a:endParaRPr>
          </a:p>
        </p:txBody>
      </p:sp>
      <p:sp>
        <p:nvSpPr>
          <p:cNvPr id="78" name="Text 27">
            <a:extLst>
              <a:ext uri="{FF2B5EF4-FFF2-40B4-BE49-F238E27FC236}">
                <a16:creationId xmlns:a16="http://schemas.microsoft.com/office/drawing/2014/main" id="{F1C919D1-20CF-0FC2-670A-55B6C0D2ABFD}"/>
              </a:ext>
            </a:extLst>
          </p:cNvPr>
          <p:cNvSpPr/>
          <p:nvPr/>
        </p:nvSpPr>
        <p:spPr>
          <a:xfrm>
            <a:off x="7747178" y="2148948"/>
            <a:ext cx="2362200" cy="297180"/>
          </a:xfrm>
          <a:prstGeom prst="rect">
            <a:avLst/>
          </a:prstGeom>
          <a:noFill/>
          <a:ln/>
        </p:spPr>
        <p:txBody>
          <a:bodyPr wrap="square" lIns="0" tIns="0" rIns="0" bIns="0" rtlCol="0" anchor="ctr"/>
          <a:lstStyle/>
          <a:p>
            <a:pPr algn="ctr" defTabSz="761970"/>
            <a:r>
              <a:rPr lang="en-US" sz="2000" b="1">
                <a:solidFill>
                  <a:srgbClr val="FFFFFF"/>
                </a:solidFill>
                <a:latin typeface="Aptos"/>
              </a:rPr>
              <a:t>Fabric manager</a:t>
            </a:r>
            <a:endParaRPr lang="en-US" sz="2000">
              <a:solidFill>
                <a:prstClr val="black"/>
              </a:solidFill>
              <a:latin typeface="Aptos"/>
            </a:endParaRPr>
          </a:p>
        </p:txBody>
      </p:sp>
      <p:sp>
        <p:nvSpPr>
          <p:cNvPr id="79" name="Text 28">
            <a:extLst>
              <a:ext uri="{FF2B5EF4-FFF2-40B4-BE49-F238E27FC236}">
                <a16:creationId xmlns:a16="http://schemas.microsoft.com/office/drawing/2014/main" id="{BC1F9599-8BD1-7CDA-3E3D-250F7832D251}"/>
              </a:ext>
            </a:extLst>
          </p:cNvPr>
          <p:cNvSpPr/>
          <p:nvPr/>
        </p:nvSpPr>
        <p:spPr>
          <a:xfrm>
            <a:off x="7747178" y="2697588"/>
            <a:ext cx="2324100" cy="1219200"/>
          </a:xfrm>
          <a:prstGeom prst="rect">
            <a:avLst/>
          </a:prstGeom>
          <a:noFill/>
          <a:ln/>
        </p:spPr>
        <p:txBody>
          <a:bodyPr wrap="square" lIns="0" tIns="0" rIns="0" bIns="0" rtlCol="0" anchor="ctr"/>
          <a:lstStyle/>
          <a:p>
            <a:pPr algn="ctr" defTabSz="761970"/>
            <a:r>
              <a:rPr lang="en-US" sz="1417">
                <a:solidFill>
                  <a:srgbClr val="64748B"/>
                </a:solidFill>
                <a:latin typeface="Aptos"/>
              </a:rPr>
              <a:t>topology discovery, interval-tree address allocation, access control, DCD orchestration</a:t>
            </a:r>
            <a:endParaRPr lang="en-US" sz="1417">
              <a:solidFill>
                <a:prstClr val="black"/>
              </a:solidFill>
              <a:latin typeface="Aptos"/>
            </a:endParaRPr>
          </a:p>
        </p:txBody>
      </p:sp>
      <p:sp>
        <p:nvSpPr>
          <p:cNvPr id="80" name="Shape 29">
            <a:extLst>
              <a:ext uri="{FF2B5EF4-FFF2-40B4-BE49-F238E27FC236}">
                <a16:creationId xmlns:a16="http://schemas.microsoft.com/office/drawing/2014/main" id="{5762151C-78F8-4CC7-9902-18CD934E4AB7}"/>
              </a:ext>
            </a:extLst>
          </p:cNvPr>
          <p:cNvSpPr/>
          <p:nvPr/>
        </p:nvSpPr>
        <p:spPr>
          <a:xfrm>
            <a:off x="7927048" y="4564488"/>
            <a:ext cx="952500" cy="647700"/>
          </a:xfrm>
          <a:prstGeom prst="roundRect">
            <a:avLst/>
          </a:prstGeom>
          <a:solidFill>
            <a:srgbClr val="1F5FBF"/>
          </a:solidFill>
          <a:ln w="12700">
            <a:solidFill>
              <a:srgbClr val="1F5FBF"/>
            </a:solidFill>
            <a:prstDash val="solid"/>
          </a:ln>
          <a:effectLst>
            <a:outerShdw blurRad="19050" dist="19050" dir="2700000" algn="bl" rotWithShape="0">
              <a:srgbClr val="000000">
                <a:alpha val="18000"/>
              </a:srgbClr>
            </a:outerShdw>
          </a:effectLst>
        </p:spPr>
        <p:txBody>
          <a:bodyPr/>
          <a:lstStyle/>
          <a:p>
            <a:pPr defTabSz="761970"/>
            <a:endParaRPr lang="en-US" sz="1500">
              <a:solidFill>
                <a:prstClr val="black"/>
              </a:solidFill>
              <a:latin typeface="Aptos"/>
            </a:endParaRPr>
          </a:p>
        </p:txBody>
      </p:sp>
      <p:sp>
        <p:nvSpPr>
          <p:cNvPr id="81" name="Text 30">
            <a:extLst>
              <a:ext uri="{FF2B5EF4-FFF2-40B4-BE49-F238E27FC236}">
                <a16:creationId xmlns:a16="http://schemas.microsoft.com/office/drawing/2014/main" id="{60EA7CD3-82B4-5A9F-632E-7B794E10C3A9}"/>
              </a:ext>
            </a:extLst>
          </p:cNvPr>
          <p:cNvSpPr/>
          <p:nvPr/>
        </p:nvSpPr>
        <p:spPr>
          <a:xfrm>
            <a:off x="7934668" y="4671168"/>
            <a:ext cx="937260" cy="266700"/>
          </a:xfrm>
          <a:prstGeom prst="rect">
            <a:avLst/>
          </a:prstGeom>
          <a:noFill/>
          <a:ln/>
        </p:spPr>
        <p:txBody>
          <a:bodyPr wrap="square" lIns="0" tIns="0" rIns="0" bIns="0" rtlCol="0" anchor="ctr"/>
          <a:lstStyle/>
          <a:p>
            <a:pPr algn="ctr" defTabSz="761970"/>
            <a:r>
              <a:rPr lang="en-US" sz="2000" b="1">
                <a:solidFill>
                  <a:srgbClr val="FFFFFF"/>
                </a:solidFill>
                <a:latin typeface="Aptos"/>
              </a:rPr>
              <a:t>O(log n)</a:t>
            </a:r>
            <a:endParaRPr lang="en-US" sz="2000">
              <a:solidFill>
                <a:prstClr val="black"/>
              </a:solidFill>
              <a:latin typeface="Aptos"/>
            </a:endParaRPr>
          </a:p>
        </p:txBody>
      </p:sp>
      <p:sp>
        <p:nvSpPr>
          <p:cNvPr id="82" name="Text 31">
            <a:extLst>
              <a:ext uri="{FF2B5EF4-FFF2-40B4-BE49-F238E27FC236}">
                <a16:creationId xmlns:a16="http://schemas.microsoft.com/office/drawing/2014/main" id="{A276D69E-B011-AA9D-6588-3915E5DA45FD}"/>
              </a:ext>
            </a:extLst>
          </p:cNvPr>
          <p:cNvSpPr/>
          <p:nvPr/>
        </p:nvSpPr>
        <p:spPr>
          <a:xfrm>
            <a:off x="8193748" y="5021688"/>
            <a:ext cx="571500" cy="190500"/>
          </a:xfrm>
          <a:prstGeom prst="rect">
            <a:avLst/>
          </a:prstGeom>
          <a:noFill/>
          <a:ln/>
        </p:spPr>
        <p:txBody>
          <a:bodyPr wrap="square" lIns="0" tIns="0" rIns="0" bIns="0" rtlCol="0" anchor="ctr"/>
          <a:lstStyle/>
          <a:p>
            <a:pPr algn="ctr" defTabSz="761970"/>
            <a:r>
              <a:rPr lang="en-US" sz="917" b="1">
                <a:solidFill>
                  <a:srgbClr val="E2ECF9"/>
                </a:solidFill>
                <a:latin typeface="Aptos"/>
              </a:rPr>
              <a:t>alloc</a:t>
            </a:r>
            <a:endParaRPr lang="en-US" sz="917">
              <a:solidFill>
                <a:prstClr val="black"/>
              </a:solidFill>
              <a:latin typeface="Aptos"/>
            </a:endParaRPr>
          </a:p>
        </p:txBody>
      </p:sp>
      <p:sp>
        <p:nvSpPr>
          <p:cNvPr id="83" name="Shape 32">
            <a:extLst>
              <a:ext uri="{FF2B5EF4-FFF2-40B4-BE49-F238E27FC236}">
                <a16:creationId xmlns:a16="http://schemas.microsoft.com/office/drawing/2014/main" id="{017096B7-6EC6-920F-CFD9-565643914FE6}"/>
              </a:ext>
            </a:extLst>
          </p:cNvPr>
          <p:cNvSpPr/>
          <p:nvPr/>
        </p:nvSpPr>
        <p:spPr>
          <a:xfrm>
            <a:off x="9047188" y="4564488"/>
            <a:ext cx="952500" cy="647700"/>
          </a:xfrm>
          <a:prstGeom prst="roundRect">
            <a:avLst/>
          </a:prstGeom>
          <a:solidFill>
            <a:srgbClr val="1F5FBF"/>
          </a:solidFill>
          <a:ln w="12700">
            <a:solidFill>
              <a:srgbClr val="1F5FBF"/>
            </a:solidFill>
            <a:prstDash val="solid"/>
          </a:ln>
          <a:effectLst>
            <a:outerShdw blurRad="19050" dist="19050" dir="2700000" algn="bl" rotWithShape="0">
              <a:srgbClr val="000000">
                <a:alpha val="18000"/>
              </a:srgbClr>
            </a:outerShdw>
          </a:effectLst>
        </p:spPr>
        <p:txBody>
          <a:bodyPr/>
          <a:lstStyle/>
          <a:p>
            <a:pPr defTabSz="761970"/>
            <a:endParaRPr lang="en-US" sz="1500">
              <a:solidFill>
                <a:prstClr val="black"/>
              </a:solidFill>
              <a:latin typeface="Aptos"/>
            </a:endParaRPr>
          </a:p>
        </p:txBody>
      </p:sp>
      <p:sp>
        <p:nvSpPr>
          <p:cNvPr id="84" name="Text 33">
            <a:extLst>
              <a:ext uri="{FF2B5EF4-FFF2-40B4-BE49-F238E27FC236}">
                <a16:creationId xmlns:a16="http://schemas.microsoft.com/office/drawing/2014/main" id="{F645C58E-64DD-9086-3C68-83063E1F9182}"/>
              </a:ext>
            </a:extLst>
          </p:cNvPr>
          <p:cNvSpPr/>
          <p:nvPr/>
        </p:nvSpPr>
        <p:spPr>
          <a:xfrm>
            <a:off x="9161488" y="4671168"/>
            <a:ext cx="723900" cy="266700"/>
          </a:xfrm>
          <a:prstGeom prst="rect">
            <a:avLst/>
          </a:prstGeom>
          <a:noFill/>
          <a:ln/>
        </p:spPr>
        <p:txBody>
          <a:bodyPr wrap="square" lIns="0" tIns="0" rIns="0" bIns="0" rtlCol="0" anchor="ctr"/>
          <a:lstStyle/>
          <a:p>
            <a:pPr algn="ctr" defTabSz="761970"/>
            <a:r>
              <a:rPr lang="en-US" sz="2000" b="1">
                <a:solidFill>
                  <a:srgbClr val="FFFFFF"/>
                </a:solidFill>
                <a:latin typeface="Aptos"/>
              </a:rPr>
              <a:t>FM</a:t>
            </a:r>
            <a:endParaRPr lang="en-US" sz="2000">
              <a:solidFill>
                <a:prstClr val="black"/>
              </a:solidFill>
              <a:latin typeface="Aptos"/>
            </a:endParaRPr>
          </a:p>
        </p:txBody>
      </p:sp>
      <p:sp>
        <p:nvSpPr>
          <p:cNvPr id="85" name="Text 34">
            <a:extLst>
              <a:ext uri="{FF2B5EF4-FFF2-40B4-BE49-F238E27FC236}">
                <a16:creationId xmlns:a16="http://schemas.microsoft.com/office/drawing/2014/main" id="{046FF658-91E9-2D6B-67B6-C0A8E96288E9}"/>
              </a:ext>
            </a:extLst>
          </p:cNvPr>
          <p:cNvSpPr/>
          <p:nvPr/>
        </p:nvSpPr>
        <p:spPr>
          <a:xfrm>
            <a:off x="9161488" y="5021688"/>
            <a:ext cx="723900" cy="190500"/>
          </a:xfrm>
          <a:prstGeom prst="rect">
            <a:avLst/>
          </a:prstGeom>
          <a:noFill/>
          <a:ln/>
        </p:spPr>
        <p:txBody>
          <a:bodyPr wrap="square" lIns="0" tIns="0" rIns="0" bIns="0" rtlCol="0" anchor="ctr"/>
          <a:lstStyle/>
          <a:p>
            <a:pPr algn="ctr" defTabSz="761970"/>
            <a:r>
              <a:rPr lang="en-US" sz="917" b="1">
                <a:solidFill>
                  <a:srgbClr val="E2ECF9"/>
                </a:solidFill>
                <a:latin typeface="Aptos"/>
              </a:rPr>
              <a:t>control plane</a:t>
            </a:r>
            <a:endParaRPr lang="en-US" sz="917">
              <a:solidFill>
                <a:prstClr val="black"/>
              </a:solidFill>
              <a:latin typeface="Aptos"/>
            </a:endParaRPr>
          </a:p>
        </p:txBody>
      </p:sp>
    </p:spTree>
    <p:extLst>
      <p:ext uri="{BB962C8B-B14F-4D97-AF65-F5344CB8AC3E}">
        <p14:creationId xmlns:p14="http://schemas.microsoft.com/office/powerpoint/2010/main" val="4193775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A989C-A0BD-08C9-7784-88EE9DC789B4}"/>
            </a:ext>
          </a:extLst>
        </p:cNvPr>
        <p:cNvGrpSpPr/>
        <p:nvPr/>
      </p:nvGrpSpPr>
      <p:grpSpPr>
        <a:xfrm>
          <a:off x="0" y="0"/>
          <a:ext cx="0" cy="0"/>
          <a:chOff x="0" y="0"/>
          <a:chExt cx="0" cy="0"/>
        </a:xfrm>
      </p:grpSpPr>
      <p:pic>
        <p:nvPicPr>
          <p:cNvPr id="19" name="Picture 18" descr="A grey and white background&#10;&#10;Description automatically generated">
            <a:extLst>
              <a:ext uri="{FF2B5EF4-FFF2-40B4-BE49-F238E27FC236}">
                <a16:creationId xmlns:a16="http://schemas.microsoft.com/office/drawing/2014/main" id="{F5EF395B-3622-A7F7-6B38-75C70D6F1993}"/>
              </a:ext>
            </a:extLst>
          </p:cNvPr>
          <p:cNvPicPr>
            <a:picLocks noChangeAspect="1"/>
          </p:cNvPicPr>
          <p:nvPr/>
        </p:nvPicPr>
        <p:blipFill rotWithShape="1">
          <a:blip r:embed="rId3">
            <a:duotone>
              <a:prstClr val="black"/>
              <a:schemeClr val="accent6">
                <a:tint val="45000"/>
                <a:satMod val="400000"/>
              </a:schemeClr>
            </a:duotone>
            <a:extLst>
              <a:ext uri="{BEBA8EAE-BF5A-486C-A8C5-ECC9F3942E4B}">
                <a14:imgProps xmlns:a14="http://schemas.microsoft.com/office/drawing/2010/main">
                  <a14:imgLayer r:embed="rId4">
                    <a14:imgEffect>
                      <a14:colorTemperature colorTemp="7500"/>
                    </a14:imgEffect>
                  </a14:imgLayer>
                </a14:imgProps>
              </a:ext>
            </a:extLst>
          </a:blip>
          <a:srcRect l="6812"/>
          <a:stretch/>
        </p:blipFill>
        <p:spPr>
          <a:xfrm>
            <a:off x="830580" y="0"/>
            <a:ext cx="11361421" cy="6858000"/>
          </a:xfrm>
          <a:prstGeom prst="rect">
            <a:avLst/>
          </a:prstGeom>
        </p:spPr>
      </p:pic>
      <p:sp>
        <p:nvSpPr>
          <p:cNvPr id="3" name="Slide Number Placeholder 2">
            <a:extLst>
              <a:ext uri="{FF2B5EF4-FFF2-40B4-BE49-F238E27FC236}">
                <a16:creationId xmlns:a16="http://schemas.microsoft.com/office/drawing/2014/main" id="{19856601-FB24-4D20-73DD-DBF1E8520DB7}"/>
              </a:ext>
            </a:extLst>
          </p:cNvPr>
          <p:cNvSpPr>
            <a:spLocks noGrp="1"/>
          </p:cNvSpPr>
          <p:nvPr>
            <p:ph type="sldNum" sz="quarter" idx="12"/>
          </p:nvPr>
        </p:nvSpPr>
        <p:spPr/>
        <p:txBody>
          <a:bodyPr/>
          <a:lstStyle/>
          <a:p>
            <a:fld id="{FE7A4BB3-E848-5A44-82DF-322201952CD8}" type="slidenum">
              <a:rPr lang="en-US" smtClean="0"/>
              <a:pPr/>
              <a:t>38</a:t>
            </a:fld>
            <a:endParaRPr lang="en-US"/>
          </a:p>
        </p:txBody>
      </p:sp>
      <p:pic>
        <p:nvPicPr>
          <p:cNvPr id="25" name="Graphic 24">
            <a:extLst>
              <a:ext uri="{FF2B5EF4-FFF2-40B4-BE49-F238E27FC236}">
                <a16:creationId xmlns:a16="http://schemas.microsoft.com/office/drawing/2014/main" id="{AD68FBA4-0BA7-E474-941A-BAB055C231B3}"/>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0858500" y="5715000"/>
            <a:ext cx="914400" cy="685800"/>
          </a:xfrm>
          <a:prstGeom prst="rect">
            <a:avLst/>
          </a:prstGeom>
          <a:effectLst>
            <a:outerShdw blurRad="63500" dist="25400" algn="ctr" rotWithShape="0">
              <a:prstClr val="black">
                <a:alpha val="30000"/>
              </a:prstClr>
            </a:outerShdw>
          </a:effectLst>
        </p:spPr>
      </p:pic>
      <p:sp>
        <p:nvSpPr>
          <p:cNvPr id="47" name="Shape 1">
            <a:extLst>
              <a:ext uri="{FF2B5EF4-FFF2-40B4-BE49-F238E27FC236}">
                <a16:creationId xmlns:a16="http://schemas.microsoft.com/office/drawing/2014/main" id="{93CD2C7B-A46A-9CCA-1C2F-D84FAF8EBC0D}"/>
              </a:ext>
            </a:extLst>
          </p:cNvPr>
          <p:cNvSpPr/>
          <p:nvPr/>
        </p:nvSpPr>
        <p:spPr>
          <a:xfrm>
            <a:off x="8343900" y="1485900"/>
            <a:ext cx="76200" cy="4229100"/>
          </a:xfrm>
          <a:prstGeom prst="rect">
            <a:avLst/>
          </a:prstGeom>
          <a:solidFill>
            <a:srgbClr val="7C5CE0"/>
          </a:solidFill>
          <a:ln w="12700">
            <a:solidFill>
              <a:srgbClr val="7C5CE0"/>
            </a:solidFill>
            <a:prstDash val="solid"/>
          </a:ln>
        </p:spPr>
        <p:txBody>
          <a:bodyPr/>
          <a:lstStyle/>
          <a:p>
            <a:pPr defTabSz="761970"/>
            <a:endParaRPr lang="en-US" sz="1500">
              <a:solidFill>
                <a:prstClr val="black"/>
              </a:solidFill>
              <a:latin typeface="Aptos"/>
            </a:endParaRPr>
          </a:p>
        </p:txBody>
      </p:sp>
      <p:sp>
        <p:nvSpPr>
          <p:cNvPr id="48" name="Shape 2">
            <a:extLst>
              <a:ext uri="{FF2B5EF4-FFF2-40B4-BE49-F238E27FC236}">
                <a16:creationId xmlns:a16="http://schemas.microsoft.com/office/drawing/2014/main" id="{BC310215-F175-4EE2-A598-EF923C1927C5}"/>
              </a:ext>
            </a:extLst>
          </p:cNvPr>
          <p:cNvSpPr/>
          <p:nvPr/>
        </p:nvSpPr>
        <p:spPr>
          <a:xfrm>
            <a:off x="8648700" y="1790700"/>
            <a:ext cx="76200" cy="3619500"/>
          </a:xfrm>
          <a:prstGeom prst="rect">
            <a:avLst/>
          </a:prstGeom>
          <a:solidFill>
            <a:srgbClr val="23A6D5"/>
          </a:solidFill>
          <a:ln w="12700">
            <a:solidFill>
              <a:srgbClr val="23A6D5"/>
            </a:solidFill>
            <a:prstDash val="solid"/>
          </a:ln>
        </p:spPr>
        <p:txBody>
          <a:bodyPr/>
          <a:lstStyle/>
          <a:p>
            <a:pPr defTabSz="761970"/>
            <a:endParaRPr lang="en-US" sz="1500">
              <a:solidFill>
                <a:prstClr val="black"/>
              </a:solidFill>
              <a:latin typeface="Aptos"/>
            </a:endParaRPr>
          </a:p>
        </p:txBody>
      </p:sp>
      <p:sp>
        <p:nvSpPr>
          <p:cNvPr id="49" name="Shape 3">
            <a:extLst>
              <a:ext uri="{FF2B5EF4-FFF2-40B4-BE49-F238E27FC236}">
                <a16:creationId xmlns:a16="http://schemas.microsoft.com/office/drawing/2014/main" id="{EA06950F-4803-FBF6-0CAA-DFDF662FFD0D}"/>
              </a:ext>
            </a:extLst>
          </p:cNvPr>
          <p:cNvSpPr/>
          <p:nvPr/>
        </p:nvSpPr>
        <p:spPr>
          <a:xfrm>
            <a:off x="8953500" y="2095500"/>
            <a:ext cx="76200" cy="3009900"/>
          </a:xfrm>
          <a:prstGeom prst="rect">
            <a:avLst/>
          </a:prstGeom>
          <a:solidFill>
            <a:srgbClr val="F59E0B"/>
          </a:solidFill>
          <a:ln w="12700">
            <a:solidFill>
              <a:srgbClr val="F59E0B"/>
            </a:solidFill>
            <a:prstDash val="solid"/>
          </a:ln>
        </p:spPr>
        <p:txBody>
          <a:bodyPr/>
          <a:lstStyle/>
          <a:p>
            <a:pPr defTabSz="761970"/>
            <a:endParaRPr lang="en-US" sz="1500">
              <a:solidFill>
                <a:prstClr val="black"/>
              </a:solidFill>
              <a:latin typeface="Aptos"/>
            </a:endParaRPr>
          </a:p>
        </p:txBody>
      </p:sp>
      <p:sp>
        <p:nvSpPr>
          <p:cNvPr id="50" name="Text 5">
            <a:extLst>
              <a:ext uri="{FF2B5EF4-FFF2-40B4-BE49-F238E27FC236}">
                <a16:creationId xmlns:a16="http://schemas.microsoft.com/office/drawing/2014/main" id="{4F9C7138-C64F-3715-165A-B8B476216F72}"/>
              </a:ext>
            </a:extLst>
          </p:cNvPr>
          <p:cNvSpPr/>
          <p:nvPr/>
        </p:nvSpPr>
        <p:spPr>
          <a:xfrm>
            <a:off x="2133600" y="2133600"/>
            <a:ext cx="5638800" cy="838200"/>
          </a:xfrm>
          <a:prstGeom prst="rect">
            <a:avLst/>
          </a:prstGeom>
          <a:noFill/>
          <a:ln/>
        </p:spPr>
        <p:txBody>
          <a:bodyPr wrap="square" lIns="0" tIns="0" rIns="0" bIns="0" rtlCol="0" anchor="ctr"/>
          <a:lstStyle/>
          <a:p>
            <a:pPr defTabSz="761970"/>
            <a:r>
              <a:rPr lang="en-US" sz="3000" b="1">
                <a:solidFill>
                  <a:srgbClr val="FFFFFF"/>
                </a:solidFill>
                <a:latin typeface="Aptos Display"/>
                <a:ea typeface="Aptos Display" pitchFamily="34" charset="-122"/>
                <a:cs typeface="Aptos Display" pitchFamily="34" charset="-120"/>
              </a:rPr>
              <a:t>Coherence &amp; transport</a:t>
            </a:r>
            <a:endParaRPr lang="en-US" sz="3000">
              <a:solidFill>
                <a:prstClr val="black"/>
              </a:solidFill>
              <a:latin typeface="Aptos Display"/>
            </a:endParaRPr>
          </a:p>
        </p:txBody>
      </p:sp>
      <p:sp>
        <p:nvSpPr>
          <p:cNvPr id="51" name="Text 6">
            <a:extLst>
              <a:ext uri="{FF2B5EF4-FFF2-40B4-BE49-F238E27FC236}">
                <a16:creationId xmlns:a16="http://schemas.microsoft.com/office/drawing/2014/main" id="{A3B51446-76A7-BC2E-05D3-8EB2BADAD452}"/>
              </a:ext>
            </a:extLst>
          </p:cNvPr>
          <p:cNvSpPr/>
          <p:nvPr/>
        </p:nvSpPr>
        <p:spPr>
          <a:xfrm>
            <a:off x="2133600" y="3314700"/>
            <a:ext cx="5600700" cy="762000"/>
          </a:xfrm>
          <a:prstGeom prst="rect">
            <a:avLst/>
          </a:prstGeom>
          <a:noFill/>
          <a:ln/>
        </p:spPr>
        <p:txBody>
          <a:bodyPr wrap="square" lIns="0" tIns="0" rIns="0" bIns="0" rtlCol="0" anchor="ctr"/>
          <a:lstStyle/>
          <a:p>
            <a:pPr defTabSz="761970"/>
            <a:r>
              <a:rPr lang="en-US" sz="1667">
                <a:solidFill>
                  <a:srgbClr val="D6E4F2"/>
                </a:solidFill>
                <a:latin typeface="Aptos"/>
              </a:rPr>
              <a:t>The hard part is not sending a remote load. The hard part is doing it correctly, repeatedly, and at scale.</a:t>
            </a:r>
            <a:endParaRPr lang="en-US" sz="1667">
              <a:solidFill>
                <a:prstClr val="black"/>
              </a:solidFill>
              <a:latin typeface="Aptos"/>
            </a:endParaRPr>
          </a:p>
        </p:txBody>
      </p:sp>
      <p:sp>
        <p:nvSpPr>
          <p:cNvPr id="52" name="Shape 7">
            <a:extLst>
              <a:ext uri="{FF2B5EF4-FFF2-40B4-BE49-F238E27FC236}">
                <a16:creationId xmlns:a16="http://schemas.microsoft.com/office/drawing/2014/main" id="{8E2F3296-7E4B-9EB8-5749-BBF1E9A26300}"/>
              </a:ext>
            </a:extLst>
          </p:cNvPr>
          <p:cNvSpPr/>
          <p:nvPr/>
        </p:nvSpPr>
        <p:spPr>
          <a:xfrm>
            <a:off x="9410700" y="2400300"/>
            <a:ext cx="1447800" cy="426720"/>
          </a:xfrm>
          <a:prstGeom prst="roundRect">
            <a:avLst/>
          </a:prstGeom>
          <a:solidFill>
            <a:srgbClr val="7C5CE0"/>
          </a:solidFill>
          <a:ln w="12700">
            <a:solidFill>
              <a:srgbClr val="7C5CE0"/>
            </a:solidFill>
            <a:prstDash val="solid"/>
          </a:ln>
        </p:spPr>
        <p:txBody>
          <a:bodyPr/>
          <a:lstStyle/>
          <a:p>
            <a:pPr defTabSz="761970"/>
            <a:endParaRPr lang="en-US" sz="1500">
              <a:solidFill>
                <a:prstClr val="black"/>
              </a:solidFill>
              <a:latin typeface="Aptos"/>
            </a:endParaRPr>
          </a:p>
        </p:txBody>
      </p:sp>
      <p:sp>
        <p:nvSpPr>
          <p:cNvPr id="53" name="Text 8">
            <a:extLst>
              <a:ext uri="{FF2B5EF4-FFF2-40B4-BE49-F238E27FC236}">
                <a16:creationId xmlns:a16="http://schemas.microsoft.com/office/drawing/2014/main" id="{B9722EBC-0174-4832-67F0-6A7EBA10818D}"/>
              </a:ext>
            </a:extLst>
          </p:cNvPr>
          <p:cNvSpPr/>
          <p:nvPr/>
        </p:nvSpPr>
        <p:spPr>
          <a:xfrm>
            <a:off x="9471660" y="2461260"/>
            <a:ext cx="1325880" cy="304800"/>
          </a:xfrm>
          <a:prstGeom prst="rect">
            <a:avLst/>
          </a:prstGeom>
          <a:noFill/>
          <a:ln/>
        </p:spPr>
        <p:txBody>
          <a:bodyPr wrap="square" lIns="0" tIns="0" rIns="0" bIns="0" rtlCol="0" anchor="ctr"/>
          <a:lstStyle/>
          <a:p>
            <a:pPr algn="ctr" defTabSz="761970"/>
            <a:r>
              <a:rPr lang="en-US" sz="1500" b="1">
                <a:solidFill>
                  <a:srgbClr val="FFFFFF"/>
                </a:solidFill>
                <a:latin typeface="Aptos"/>
              </a:rPr>
              <a:t>hosts</a:t>
            </a:r>
            <a:endParaRPr lang="en-US" sz="1500">
              <a:solidFill>
                <a:prstClr val="black"/>
              </a:solidFill>
              <a:latin typeface="Aptos"/>
            </a:endParaRPr>
          </a:p>
        </p:txBody>
      </p:sp>
      <p:sp>
        <p:nvSpPr>
          <p:cNvPr id="54" name="Shape 9">
            <a:extLst>
              <a:ext uri="{FF2B5EF4-FFF2-40B4-BE49-F238E27FC236}">
                <a16:creationId xmlns:a16="http://schemas.microsoft.com/office/drawing/2014/main" id="{D5A08CB0-D94D-B395-222A-0259E52BF1D6}"/>
              </a:ext>
            </a:extLst>
          </p:cNvPr>
          <p:cNvSpPr/>
          <p:nvPr/>
        </p:nvSpPr>
        <p:spPr>
          <a:xfrm>
            <a:off x="9410700" y="3314700"/>
            <a:ext cx="1447800" cy="426720"/>
          </a:xfrm>
          <a:prstGeom prst="roundRect">
            <a:avLst/>
          </a:prstGeom>
          <a:solidFill>
            <a:srgbClr val="7C5CE0"/>
          </a:solidFill>
          <a:ln w="12700">
            <a:solidFill>
              <a:srgbClr val="7C5CE0"/>
            </a:solidFill>
            <a:prstDash val="solid"/>
          </a:ln>
        </p:spPr>
        <p:txBody>
          <a:bodyPr/>
          <a:lstStyle/>
          <a:p>
            <a:pPr defTabSz="761970"/>
            <a:endParaRPr lang="en-US" sz="1500">
              <a:solidFill>
                <a:prstClr val="black"/>
              </a:solidFill>
              <a:latin typeface="Aptos"/>
            </a:endParaRPr>
          </a:p>
        </p:txBody>
      </p:sp>
      <p:sp>
        <p:nvSpPr>
          <p:cNvPr id="55" name="Text 10">
            <a:extLst>
              <a:ext uri="{FF2B5EF4-FFF2-40B4-BE49-F238E27FC236}">
                <a16:creationId xmlns:a16="http://schemas.microsoft.com/office/drawing/2014/main" id="{DB20A155-8B8B-F2D8-FE29-D3E9A2DD5722}"/>
              </a:ext>
            </a:extLst>
          </p:cNvPr>
          <p:cNvSpPr/>
          <p:nvPr/>
        </p:nvSpPr>
        <p:spPr>
          <a:xfrm>
            <a:off x="9471660" y="3375660"/>
            <a:ext cx="1325880" cy="304800"/>
          </a:xfrm>
          <a:prstGeom prst="rect">
            <a:avLst/>
          </a:prstGeom>
          <a:noFill/>
          <a:ln/>
        </p:spPr>
        <p:txBody>
          <a:bodyPr wrap="square" lIns="0" tIns="0" rIns="0" bIns="0" rtlCol="0" anchor="ctr"/>
          <a:lstStyle/>
          <a:p>
            <a:pPr algn="ctr" defTabSz="761970"/>
            <a:r>
              <a:rPr lang="en-US" sz="1500" b="1">
                <a:solidFill>
                  <a:srgbClr val="FFFFFF"/>
                </a:solidFill>
                <a:latin typeface="Aptos"/>
              </a:rPr>
              <a:t>switch</a:t>
            </a:r>
            <a:endParaRPr lang="en-US" sz="1500">
              <a:solidFill>
                <a:prstClr val="black"/>
              </a:solidFill>
              <a:latin typeface="Aptos"/>
            </a:endParaRPr>
          </a:p>
        </p:txBody>
      </p:sp>
      <p:sp>
        <p:nvSpPr>
          <p:cNvPr id="56" name="Shape 11">
            <a:extLst>
              <a:ext uri="{FF2B5EF4-FFF2-40B4-BE49-F238E27FC236}">
                <a16:creationId xmlns:a16="http://schemas.microsoft.com/office/drawing/2014/main" id="{96F68704-7F39-BF04-02E9-3D5A9FD8DF88}"/>
              </a:ext>
            </a:extLst>
          </p:cNvPr>
          <p:cNvSpPr/>
          <p:nvPr/>
        </p:nvSpPr>
        <p:spPr>
          <a:xfrm>
            <a:off x="9410700" y="4229100"/>
            <a:ext cx="1447800" cy="426720"/>
          </a:xfrm>
          <a:prstGeom prst="roundRect">
            <a:avLst/>
          </a:prstGeom>
          <a:solidFill>
            <a:srgbClr val="F59E0B"/>
          </a:solidFill>
          <a:ln w="12700">
            <a:solidFill>
              <a:srgbClr val="F59E0B"/>
            </a:solidFill>
            <a:prstDash val="solid"/>
          </a:ln>
        </p:spPr>
        <p:txBody>
          <a:bodyPr/>
          <a:lstStyle/>
          <a:p>
            <a:pPr defTabSz="761970"/>
            <a:endParaRPr lang="en-US" sz="1500">
              <a:solidFill>
                <a:prstClr val="black"/>
              </a:solidFill>
              <a:latin typeface="Aptos"/>
            </a:endParaRPr>
          </a:p>
        </p:txBody>
      </p:sp>
      <p:sp>
        <p:nvSpPr>
          <p:cNvPr id="57" name="Text 12">
            <a:extLst>
              <a:ext uri="{FF2B5EF4-FFF2-40B4-BE49-F238E27FC236}">
                <a16:creationId xmlns:a16="http://schemas.microsoft.com/office/drawing/2014/main" id="{C45C09B8-5345-2675-ED15-7A9C6670335C}"/>
              </a:ext>
            </a:extLst>
          </p:cNvPr>
          <p:cNvSpPr/>
          <p:nvPr/>
        </p:nvSpPr>
        <p:spPr>
          <a:xfrm>
            <a:off x="9471660" y="4290060"/>
            <a:ext cx="1325880" cy="304800"/>
          </a:xfrm>
          <a:prstGeom prst="rect">
            <a:avLst/>
          </a:prstGeom>
          <a:noFill/>
          <a:ln/>
        </p:spPr>
        <p:txBody>
          <a:bodyPr wrap="square" lIns="0" tIns="0" rIns="0" bIns="0" rtlCol="0" anchor="ctr"/>
          <a:lstStyle/>
          <a:p>
            <a:pPr algn="ctr" defTabSz="761970"/>
            <a:r>
              <a:rPr lang="en-US" sz="1500" b="1">
                <a:solidFill>
                  <a:srgbClr val="FFFFFF"/>
                </a:solidFill>
                <a:latin typeface="Aptos"/>
              </a:rPr>
              <a:t>memory</a:t>
            </a:r>
            <a:endParaRPr lang="en-US" sz="1500">
              <a:solidFill>
                <a:prstClr val="black"/>
              </a:solidFill>
              <a:latin typeface="Aptos"/>
            </a:endParaRPr>
          </a:p>
        </p:txBody>
      </p:sp>
      <p:sp>
        <p:nvSpPr>
          <p:cNvPr id="58" name="Shape 13">
            <a:extLst>
              <a:ext uri="{FF2B5EF4-FFF2-40B4-BE49-F238E27FC236}">
                <a16:creationId xmlns:a16="http://schemas.microsoft.com/office/drawing/2014/main" id="{073DD8FF-EDE1-B4A7-24F4-B7F4D234D077}"/>
              </a:ext>
            </a:extLst>
          </p:cNvPr>
          <p:cNvSpPr/>
          <p:nvPr/>
        </p:nvSpPr>
        <p:spPr>
          <a:xfrm>
            <a:off x="10134600" y="2827020"/>
            <a:ext cx="0" cy="487680"/>
          </a:xfrm>
          <a:prstGeom prst="line">
            <a:avLst/>
          </a:prstGeom>
          <a:noFill/>
          <a:ln w="12700">
            <a:solidFill>
              <a:srgbClr val="FFFFFF"/>
            </a:solidFill>
            <a:prstDash val="solid"/>
            <a:tailEnd type="triangle"/>
          </a:ln>
        </p:spPr>
        <p:txBody>
          <a:bodyPr/>
          <a:lstStyle/>
          <a:p>
            <a:pPr defTabSz="761970"/>
            <a:endParaRPr lang="en-US" sz="1500">
              <a:solidFill>
                <a:prstClr val="black"/>
              </a:solidFill>
              <a:latin typeface="Aptos"/>
            </a:endParaRPr>
          </a:p>
        </p:txBody>
      </p:sp>
      <p:sp>
        <p:nvSpPr>
          <p:cNvPr id="59" name="Shape 14">
            <a:extLst>
              <a:ext uri="{FF2B5EF4-FFF2-40B4-BE49-F238E27FC236}">
                <a16:creationId xmlns:a16="http://schemas.microsoft.com/office/drawing/2014/main" id="{B58C1CF8-9BFA-F051-DE55-CEE1E5071199}"/>
              </a:ext>
            </a:extLst>
          </p:cNvPr>
          <p:cNvSpPr/>
          <p:nvPr/>
        </p:nvSpPr>
        <p:spPr>
          <a:xfrm>
            <a:off x="10134600" y="3741420"/>
            <a:ext cx="0" cy="487680"/>
          </a:xfrm>
          <a:prstGeom prst="line">
            <a:avLst/>
          </a:prstGeom>
          <a:noFill/>
          <a:ln w="12700">
            <a:solidFill>
              <a:srgbClr val="FFFFFF"/>
            </a:solidFill>
            <a:prstDash val="solid"/>
            <a:tailEnd type="triangle"/>
          </a:ln>
        </p:spPr>
        <p:txBody>
          <a:bodyPr/>
          <a:lstStyle/>
          <a:p>
            <a:pPr defTabSz="761970"/>
            <a:endParaRPr lang="en-US" sz="1500">
              <a:solidFill>
                <a:prstClr val="black"/>
              </a:solidFill>
              <a:latin typeface="Aptos"/>
            </a:endParaRPr>
          </a:p>
        </p:txBody>
      </p:sp>
      <p:sp>
        <p:nvSpPr>
          <p:cNvPr id="60" name="Text 15">
            <a:extLst>
              <a:ext uri="{FF2B5EF4-FFF2-40B4-BE49-F238E27FC236}">
                <a16:creationId xmlns:a16="http://schemas.microsoft.com/office/drawing/2014/main" id="{D2061144-27CA-BF98-5FF2-C0D367F7AF0B}"/>
              </a:ext>
            </a:extLst>
          </p:cNvPr>
          <p:cNvSpPr/>
          <p:nvPr/>
        </p:nvSpPr>
        <p:spPr>
          <a:xfrm>
            <a:off x="9540240" y="4914900"/>
            <a:ext cx="1219200" cy="152400"/>
          </a:xfrm>
          <a:prstGeom prst="rect">
            <a:avLst/>
          </a:prstGeom>
          <a:noFill/>
          <a:ln/>
        </p:spPr>
        <p:txBody>
          <a:bodyPr wrap="square" lIns="0" tIns="0" rIns="0" bIns="0" rtlCol="0" anchor="ctr"/>
          <a:lstStyle/>
          <a:p>
            <a:pPr algn="ctr" defTabSz="761970"/>
            <a:endParaRPr lang="en-US" sz="1000">
              <a:solidFill>
                <a:prstClr val="black"/>
              </a:solidFill>
              <a:latin typeface="Aptos"/>
            </a:endParaRPr>
          </a:p>
        </p:txBody>
      </p:sp>
    </p:spTree>
    <p:extLst>
      <p:ext uri="{BB962C8B-B14F-4D97-AF65-F5344CB8AC3E}">
        <p14:creationId xmlns:p14="http://schemas.microsoft.com/office/powerpoint/2010/main" val="3888905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4A527-A99F-327B-2587-3736E3A4364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A37F1E1-AD5D-CBF2-A2B2-379083793334}"/>
              </a:ext>
            </a:extLst>
          </p:cNvPr>
          <p:cNvSpPr>
            <a:spLocks noGrp="1"/>
          </p:cNvSpPr>
          <p:nvPr>
            <p:ph type="title"/>
          </p:nvPr>
        </p:nvSpPr>
        <p:spPr/>
        <p:txBody>
          <a:bodyPr/>
          <a:lstStyle/>
          <a:p>
            <a:r>
              <a:rPr lang="en-US">
                <a:solidFill>
                  <a:srgbClr val="1E293B"/>
                </a:solidFill>
                <a:latin typeface="Aptos Display"/>
                <a:ea typeface="Aptos Display" pitchFamily="34" charset="-122"/>
                <a:cs typeface="Aptos Display" pitchFamily="34" charset="-120"/>
              </a:rPr>
              <a:t>Why multi-host coherence is hard in software</a:t>
            </a:r>
          </a:p>
        </p:txBody>
      </p:sp>
      <p:sp>
        <p:nvSpPr>
          <p:cNvPr id="15" name="Text 2">
            <a:extLst>
              <a:ext uri="{FF2B5EF4-FFF2-40B4-BE49-F238E27FC236}">
                <a16:creationId xmlns:a16="http://schemas.microsoft.com/office/drawing/2014/main" id="{A7E3B3F1-D5BE-E79F-878E-A039838A2942}"/>
              </a:ext>
            </a:extLst>
          </p:cNvPr>
          <p:cNvSpPr/>
          <p:nvPr/>
        </p:nvSpPr>
        <p:spPr>
          <a:xfrm>
            <a:off x="10517256" y="228599"/>
            <a:ext cx="1333500" cy="213360"/>
          </a:xfrm>
          <a:prstGeom prst="rect">
            <a:avLst/>
          </a:prstGeom>
          <a:solidFill>
            <a:srgbClr val="EAF2FF"/>
          </a:solidFill>
          <a:ln>
            <a:solidFill>
              <a:srgbClr val="1F5FBF"/>
            </a:solidFill>
          </a:ln>
        </p:spPr>
        <p:txBody>
          <a:bodyPr wrap="square" lIns="0" tIns="0" rIns="0" bIns="0" rtlCol="0" anchor="ctr"/>
          <a:lstStyle/>
          <a:p>
            <a:pPr algn="ctr"/>
            <a:r>
              <a:rPr lang="en-US" sz="833" b="1">
                <a:solidFill>
                  <a:srgbClr val="1F5FBF"/>
                </a:solidFill>
              </a:rPr>
              <a:t>COHERENCE</a:t>
            </a:r>
          </a:p>
        </p:txBody>
      </p:sp>
      <p:sp>
        <p:nvSpPr>
          <p:cNvPr id="65" name="Slide Number Placeholder 1">
            <a:extLst>
              <a:ext uri="{FF2B5EF4-FFF2-40B4-BE49-F238E27FC236}">
                <a16:creationId xmlns:a16="http://schemas.microsoft.com/office/drawing/2014/main" id="{192BB3E5-B7AE-8356-269C-DDE288B17636}"/>
              </a:ext>
            </a:extLst>
          </p:cNvPr>
          <p:cNvSpPr>
            <a:spLocks noGrp="1"/>
          </p:cNvSpPr>
          <p:nvPr>
            <p:ph type="sldNum" sz="quarter" idx="12"/>
          </p:nvPr>
        </p:nvSpPr>
        <p:spPr>
          <a:xfrm>
            <a:off x="11661914" y="6477000"/>
            <a:ext cx="377686" cy="381000"/>
          </a:xfrm>
        </p:spPr>
        <p:txBody>
          <a:bodyPr/>
          <a:lstStyle/>
          <a:p>
            <a:fld id="{FE7A4BB3-E848-5A44-82DF-322201952CD8}" type="slidenum">
              <a:rPr lang="en-US" smtClean="0"/>
              <a:pPr/>
              <a:t>39</a:t>
            </a:fld>
            <a:endParaRPr lang="en-US"/>
          </a:p>
        </p:txBody>
      </p:sp>
      <p:sp>
        <p:nvSpPr>
          <p:cNvPr id="22" name="Text 5">
            <a:extLst>
              <a:ext uri="{FF2B5EF4-FFF2-40B4-BE49-F238E27FC236}">
                <a16:creationId xmlns:a16="http://schemas.microsoft.com/office/drawing/2014/main" id="{35828C81-0716-6EAB-A948-E7A763ECA6C3}"/>
              </a:ext>
            </a:extLst>
          </p:cNvPr>
          <p:cNvSpPr/>
          <p:nvPr/>
        </p:nvSpPr>
        <p:spPr>
          <a:xfrm>
            <a:off x="1198864" y="1739477"/>
            <a:ext cx="9311452" cy="342900"/>
          </a:xfrm>
          <a:prstGeom prst="rect">
            <a:avLst/>
          </a:prstGeom>
          <a:noFill/>
          <a:ln/>
        </p:spPr>
        <p:txBody>
          <a:bodyPr wrap="square" lIns="0" tIns="0" rIns="0" bIns="0" rtlCol="0" anchor="ctr"/>
          <a:lstStyle/>
          <a:p>
            <a:pPr defTabSz="761970"/>
            <a:r>
              <a:rPr lang="en-US" sz="2000">
                <a:solidFill>
                  <a:srgbClr val="1E293B"/>
                </a:solidFill>
                <a:latin typeface="Aptos"/>
              </a:rPr>
              <a:t>Hardware does snoops and invalidations in silicon. A software emulator has to explicitly track ownership, sharers, and ordering.</a:t>
            </a:r>
            <a:endParaRPr lang="en-US" sz="2000">
              <a:solidFill>
                <a:prstClr val="black"/>
              </a:solidFill>
              <a:latin typeface="Aptos"/>
            </a:endParaRPr>
          </a:p>
        </p:txBody>
      </p:sp>
      <p:sp>
        <p:nvSpPr>
          <p:cNvPr id="23" name="Shape 6">
            <a:extLst>
              <a:ext uri="{FF2B5EF4-FFF2-40B4-BE49-F238E27FC236}">
                <a16:creationId xmlns:a16="http://schemas.microsoft.com/office/drawing/2014/main" id="{9B15AD35-6DB7-57E2-4F88-C7F7A383CBF0}"/>
              </a:ext>
            </a:extLst>
          </p:cNvPr>
          <p:cNvSpPr/>
          <p:nvPr/>
        </p:nvSpPr>
        <p:spPr>
          <a:xfrm>
            <a:off x="1323324" y="2510883"/>
            <a:ext cx="1562100" cy="426720"/>
          </a:xfrm>
          <a:prstGeom prst="roundRect">
            <a:avLst/>
          </a:prstGeom>
          <a:solidFill>
            <a:srgbClr val="EAF2FF"/>
          </a:solidFill>
          <a:ln w="12700">
            <a:solidFill>
              <a:srgbClr val="1F5FBF"/>
            </a:solidFill>
            <a:prstDash val="solid"/>
          </a:ln>
        </p:spPr>
        <p:txBody>
          <a:bodyPr/>
          <a:lstStyle/>
          <a:p>
            <a:pPr defTabSz="761970"/>
            <a:endParaRPr lang="en-US" sz="1500">
              <a:solidFill>
                <a:prstClr val="black"/>
              </a:solidFill>
              <a:latin typeface="Aptos"/>
            </a:endParaRPr>
          </a:p>
        </p:txBody>
      </p:sp>
      <p:sp>
        <p:nvSpPr>
          <p:cNvPr id="24" name="Text 7">
            <a:extLst>
              <a:ext uri="{FF2B5EF4-FFF2-40B4-BE49-F238E27FC236}">
                <a16:creationId xmlns:a16="http://schemas.microsoft.com/office/drawing/2014/main" id="{DDA0CCB1-DF27-A608-C9CA-0BFA6F6F2EFE}"/>
              </a:ext>
            </a:extLst>
          </p:cNvPr>
          <p:cNvSpPr/>
          <p:nvPr/>
        </p:nvSpPr>
        <p:spPr>
          <a:xfrm>
            <a:off x="1384284" y="2571843"/>
            <a:ext cx="1440180" cy="304800"/>
          </a:xfrm>
          <a:prstGeom prst="rect">
            <a:avLst/>
          </a:prstGeom>
          <a:noFill/>
          <a:ln/>
        </p:spPr>
        <p:txBody>
          <a:bodyPr wrap="square" lIns="0" tIns="0" rIns="0" bIns="0" rtlCol="0" anchor="ctr"/>
          <a:lstStyle/>
          <a:p>
            <a:pPr algn="ctr" defTabSz="761970"/>
            <a:r>
              <a:rPr lang="en-US" sz="1667" b="1">
                <a:solidFill>
                  <a:srgbClr val="1F5FBF"/>
                </a:solidFill>
                <a:latin typeface="Aptos"/>
              </a:rPr>
              <a:t>Host A cache</a:t>
            </a:r>
            <a:endParaRPr lang="en-US" sz="1667">
              <a:solidFill>
                <a:prstClr val="black"/>
              </a:solidFill>
              <a:latin typeface="Aptos"/>
            </a:endParaRPr>
          </a:p>
        </p:txBody>
      </p:sp>
      <p:sp>
        <p:nvSpPr>
          <p:cNvPr id="25" name="Shape 8">
            <a:extLst>
              <a:ext uri="{FF2B5EF4-FFF2-40B4-BE49-F238E27FC236}">
                <a16:creationId xmlns:a16="http://schemas.microsoft.com/office/drawing/2014/main" id="{3037A466-DE4B-E612-B0EA-D6B0F082C916}"/>
              </a:ext>
            </a:extLst>
          </p:cNvPr>
          <p:cNvSpPr/>
          <p:nvPr/>
        </p:nvSpPr>
        <p:spPr>
          <a:xfrm>
            <a:off x="4904724" y="2510883"/>
            <a:ext cx="1562100" cy="426720"/>
          </a:xfrm>
          <a:prstGeom prst="roundRect">
            <a:avLst/>
          </a:prstGeom>
          <a:solidFill>
            <a:srgbClr val="EAF9F6"/>
          </a:solidFill>
          <a:ln w="12700">
            <a:solidFill>
              <a:srgbClr val="2C9C91"/>
            </a:solidFill>
            <a:prstDash val="solid"/>
          </a:ln>
        </p:spPr>
        <p:txBody>
          <a:bodyPr/>
          <a:lstStyle/>
          <a:p>
            <a:pPr defTabSz="761970"/>
            <a:endParaRPr lang="en-US" sz="1500">
              <a:solidFill>
                <a:prstClr val="black"/>
              </a:solidFill>
              <a:latin typeface="Aptos"/>
            </a:endParaRPr>
          </a:p>
        </p:txBody>
      </p:sp>
      <p:sp>
        <p:nvSpPr>
          <p:cNvPr id="26" name="Text 9">
            <a:extLst>
              <a:ext uri="{FF2B5EF4-FFF2-40B4-BE49-F238E27FC236}">
                <a16:creationId xmlns:a16="http://schemas.microsoft.com/office/drawing/2014/main" id="{AC91EF76-032C-CFEC-D37B-BE1AD1E4CF46}"/>
              </a:ext>
            </a:extLst>
          </p:cNvPr>
          <p:cNvSpPr/>
          <p:nvPr/>
        </p:nvSpPr>
        <p:spPr>
          <a:xfrm>
            <a:off x="4965684" y="2571843"/>
            <a:ext cx="1440180" cy="304800"/>
          </a:xfrm>
          <a:prstGeom prst="rect">
            <a:avLst/>
          </a:prstGeom>
          <a:noFill/>
          <a:ln/>
        </p:spPr>
        <p:txBody>
          <a:bodyPr wrap="square" lIns="0" tIns="0" rIns="0" bIns="0" rtlCol="0" anchor="ctr"/>
          <a:lstStyle/>
          <a:p>
            <a:pPr algn="ctr" defTabSz="761970"/>
            <a:r>
              <a:rPr lang="en-US" sz="1667" b="1">
                <a:solidFill>
                  <a:srgbClr val="2C9C91"/>
                </a:solidFill>
                <a:latin typeface="Aptos"/>
              </a:rPr>
              <a:t>Host B cache</a:t>
            </a:r>
            <a:endParaRPr lang="en-US" sz="1667">
              <a:solidFill>
                <a:prstClr val="black"/>
              </a:solidFill>
              <a:latin typeface="Aptos"/>
            </a:endParaRPr>
          </a:p>
        </p:txBody>
      </p:sp>
      <p:sp>
        <p:nvSpPr>
          <p:cNvPr id="27" name="Shape 10">
            <a:extLst>
              <a:ext uri="{FF2B5EF4-FFF2-40B4-BE49-F238E27FC236}">
                <a16:creationId xmlns:a16="http://schemas.microsoft.com/office/drawing/2014/main" id="{0F7F1C51-F707-0D14-B75B-07930E71300D}"/>
              </a:ext>
            </a:extLst>
          </p:cNvPr>
          <p:cNvSpPr/>
          <p:nvPr/>
        </p:nvSpPr>
        <p:spPr>
          <a:xfrm>
            <a:off x="8486124" y="2510883"/>
            <a:ext cx="1562100" cy="426720"/>
          </a:xfrm>
          <a:prstGeom prst="roundRect">
            <a:avLst/>
          </a:prstGeom>
          <a:solidFill>
            <a:srgbClr val="FFF4DD"/>
          </a:solidFill>
          <a:ln w="12700">
            <a:solidFill>
              <a:srgbClr val="F59E0B"/>
            </a:solidFill>
            <a:prstDash val="solid"/>
          </a:ln>
        </p:spPr>
        <p:txBody>
          <a:bodyPr/>
          <a:lstStyle/>
          <a:p>
            <a:pPr defTabSz="761970"/>
            <a:endParaRPr lang="en-US" sz="1500">
              <a:solidFill>
                <a:prstClr val="black"/>
              </a:solidFill>
              <a:latin typeface="Aptos"/>
            </a:endParaRPr>
          </a:p>
        </p:txBody>
      </p:sp>
      <p:sp>
        <p:nvSpPr>
          <p:cNvPr id="28" name="Text 11">
            <a:extLst>
              <a:ext uri="{FF2B5EF4-FFF2-40B4-BE49-F238E27FC236}">
                <a16:creationId xmlns:a16="http://schemas.microsoft.com/office/drawing/2014/main" id="{F9A1599E-35A5-ABC4-D953-F0318D2E66D3}"/>
              </a:ext>
            </a:extLst>
          </p:cNvPr>
          <p:cNvSpPr/>
          <p:nvPr/>
        </p:nvSpPr>
        <p:spPr>
          <a:xfrm>
            <a:off x="8547084" y="2571843"/>
            <a:ext cx="1440180" cy="304800"/>
          </a:xfrm>
          <a:prstGeom prst="rect">
            <a:avLst/>
          </a:prstGeom>
          <a:noFill/>
          <a:ln/>
        </p:spPr>
        <p:txBody>
          <a:bodyPr wrap="square" lIns="0" tIns="0" rIns="0" bIns="0" rtlCol="0" anchor="ctr"/>
          <a:lstStyle/>
          <a:p>
            <a:pPr algn="ctr" defTabSz="761970"/>
            <a:r>
              <a:rPr lang="en-US" sz="1667" b="1">
                <a:solidFill>
                  <a:srgbClr val="F59E0B"/>
                </a:solidFill>
                <a:latin typeface="Aptos"/>
              </a:rPr>
              <a:t>Host C cache</a:t>
            </a:r>
            <a:endParaRPr lang="en-US" sz="1667">
              <a:solidFill>
                <a:prstClr val="black"/>
              </a:solidFill>
              <a:latin typeface="Aptos"/>
            </a:endParaRPr>
          </a:p>
        </p:txBody>
      </p:sp>
      <p:sp>
        <p:nvSpPr>
          <p:cNvPr id="29" name="Shape 12">
            <a:extLst>
              <a:ext uri="{FF2B5EF4-FFF2-40B4-BE49-F238E27FC236}">
                <a16:creationId xmlns:a16="http://schemas.microsoft.com/office/drawing/2014/main" id="{A731ED02-3409-85DF-B42C-305D5F966F02}"/>
              </a:ext>
            </a:extLst>
          </p:cNvPr>
          <p:cNvSpPr/>
          <p:nvPr/>
        </p:nvSpPr>
        <p:spPr>
          <a:xfrm>
            <a:off x="4257024" y="3310983"/>
            <a:ext cx="2857500" cy="472440"/>
          </a:xfrm>
          <a:prstGeom prst="roundRect">
            <a:avLst/>
          </a:prstGeom>
          <a:solidFill>
            <a:srgbClr val="7C5CE0"/>
          </a:solidFill>
          <a:ln w="12700">
            <a:solidFill>
              <a:srgbClr val="7C5CE0"/>
            </a:solidFill>
            <a:prstDash val="solid"/>
          </a:ln>
        </p:spPr>
        <p:txBody>
          <a:bodyPr/>
          <a:lstStyle/>
          <a:p>
            <a:pPr defTabSz="761970"/>
            <a:endParaRPr lang="en-US" sz="1500">
              <a:solidFill>
                <a:prstClr val="black"/>
              </a:solidFill>
              <a:latin typeface="Aptos"/>
            </a:endParaRPr>
          </a:p>
        </p:txBody>
      </p:sp>
      <p:sp>
        <p:nvSpPr>
          <p:cNvPr id="30" name="Text 13">
            <a:extLst>
              <a:ext uri="{FF2B5EF4-FFF2-40B4-BE49-F238E27FC236}">
                <a16:creationId xmlns:a16="http://schemas.microsoft.com/office/drawing/2014/main" id="{9073C5DD-3FC9-C59D-3674-93FB5AF1E59B}"/>
              </a:ext>
            </a:extLst>
          </p:cNvPr>
          <p:cNvSpPr/>
          <p:nvPr/>
        </p:nvSpPr>
        <p:spPr>
          <a:xfrm>
            <a:off x="4317984" y="3371943"/>
            <a:ext cx="2735580" cy="350520"/>
          </a:xfrm>
          <a:prstGeom prst="rect">
            <a:avLst/>
          </a:prstGeom>
          <a:noFill/>
          <a:ln/>
        </p:spPr>
        <p:txBody>
          <a:bodyPr wrap="square" lIns="0" tIns="0" rIns="0" bIns="0" rtlCol="0" anchor="ctr"/>
          <a:lstStyle/>
          <a:p>
            <a:pPr algn="ctr" defTabSz="761970"/>
            <a:r>
              <a:rPr lang="en-US" sz="1667" b="1">
                <a:solidFill>
                  <a:srgbClr val="FFFFFF"/>
                </a:solidFill>
                <a:latin typeface="Aptos"/>
              </a:rPr>
              <a:t>directory: state + owner + sharers</a:t>
            </a:r>
            <a:endParaRPr lang="en-US" sz="1667">
              <a:solidFill>
                <a:prstClr val="black"/>
              </a:solidFill>
              <a:latin typeface="Aptos"/>
            </a:endParaRPr>
          </a:p>
        </p:txBody>
      </p:sp>
      <p:sp>
        <p:nvSpPr>
          <p:cNvPr id="31" name="Shape 14">
            <a:extLst>
              <a:ext uri="{FF2B5EF4-FFF2-40B4-BE49-F238E27FC236}">
                <a16:creationId xmlns:a16="http://schemas.microsoft.com/office/drawing/2014/main" id="{B3E4F51B-BC39-DEDE-68AE-598F75E968E8}"/>
              </a:ext>
            </a:extLst>
          </p:cNvPr>
          <p:cNvSpPr/>
          <p:nvPr/>
        </p:nvSpPr>
        <p:spPr>
          <a:xfrm>
            <a:off x="4066524" y="4301583"/>
            <a:ext cx="3238500" cy="533400"/>
          </a:xfrm>
          <a:prstGeom prst="roundRect">
            <a:avLst/>
          </a:prstGeom>
          <a:solidFill>
            <a:srgbClr val="1F5FBF"/>
          </a:solidFill>
          <a:ln w="12700">
            <a:solidFill>
              <a:srgbClr val="1F5FBF"/>
            </a:solidFill>
            <a:prstDash val="solid"/>
          </a:ln>
        </p:spPr>
        <p:txBody>
          <a:bodyPr/>
          <a:lstStyle/>
          <a:p>
            <a:pPr defTabSz="761970"/>
            <a:endParaRPr lang="en-US" sz="1500">
              <a:solidFill>
                <a:prstClr val="black"/>
              </a:solidFill>
              <a:latin typeface="Aptos"/>
            </a:endParaRPr>
          </a:p>
        </p:txBody>
      </p:sp>
      <p:sp>
        <p:nvSpPr>
          <p:cNvPr id="32" name="Text 15">
            <a:extLst>
              <a:ext uri="{FF2B5EF4-FFF2-40B4-BE49-F238E27FC236}">
                <a16:creationId xmlns:a16="http://schemas.microsoft.com/office/drawing/2014/main" id="{C6B9985C-2048-F0B1-DBE0-AD5E895290FE}"/>
              </a:ext>
            </a:extLst>
          </p:cNvPr>
          <p:cNvSpPr/>
          <p:nvPr/>
        </p:nvSpPr>
        <p:spPr>
          <a:xfrm>
            <a:off x="4127484" y="4362543"/>
            <a:ext cx="3116580" cy="411480"/>
          </a:xfrm>
          <a:prstGeom prst="rect">
            <a:avLst/>
          </a:prstGeom>
          <a:noFill/>
          <a:ln/>
        </p:spPr>
        <p:txBody>
          <a:bodyPr wrap="square" lIns="0" tIns="0" rIns="0" bIns="0" rtlCol="0" anchor="ctr"/>
          <a:lstStyle/>
          <a:p>
            <a:pPr algn="ctr" defTabSz="761970"/>
            <a:r>
              <a:rPr lang="en-US" sz="1833" b="1">
                <a:solidFill>
                  <a:srgbClr val="FFFFFF"/>
                </a:solidFill>
                <a:latin typeface="Aptos"/>
              </a:rPr>
              <a:t>shared cache line in CXL memory</a:t>
            </a:r>
            <a:endParaRPr lang="en-US" sz="1833">
              <a:solidFill>
                <a:prstClr val="black"/>
              </a:solidFill>
              <a:latin typeface="Aptos"/>
            </a:endParaRPr>
          </a:p>
        </p:txBody>
      </p:sp>
      <p:sp>
        <p:nvSpPr>
          <p:cNvPr id="33" name="Shape 16">
            <a:extLst>
              <a:ext uri="{FF2B5EF4-FFF2-40B4-BE49-F238E27FC236}">
                <a16:creationId xmlns:a16="http://schemas.microsoft.com/office/drawing/2014/main" id="{59A8E0F3-1F7E-25E8-263E-08A7CDF6F7E0}"/>
              </a:ext>
            </a:extLst>
          </p:cNvPr>
          <p:cNvSpPr/>
          <p:nvPr/>
        </p:nvSpPr>
        <p:spPr>
          <a:xfrm>
            <a:off x="2108184" y="2937603"/>
            <a:ext cx="2148840" cy="609600"/>
          </a:xfrm>
          <a:prstGeom prst="line">
            <a:avLst/>
          </a:prstGeom>
          <a:noFill/>
          <a:ln w="12700">
            <a:solidFill>
              <a:srgbClr val="1F5FBF"/>
            </a:solidFill>
            <a:prstDash val="solid"/>
            <a:tailEnd type="triangle"/>
          </a:ln>
        </p:spPr>
        <p:txBody>
          <a:bodyPr/>
          <a:lstStyle/>
          <a:p>
            <a:pPr defTabSz="761970"/>
            <a:endParaRPr lang="en-US" sz="1500">
              <a:solidFill>
                <a:prstClr val="black"/>
              </a:solidFill>
              <a:latin typeface="Aptos"/>
            </a:endParaRPr>
          </a:p>
        </p:txBody>
      </p:sp>
      <p:sp>
        <p:nvSpPr>
          <p:cNvPr id="34" name="Shape 17">
            <a:extLst>
              <a:ext uri="{FF2B5EF4-FFF2-40B4-BE49-F238E27FC236}">
                <a16:creationId xmlns:a16="http://schemas.microsoft.com/office/drawing/2014/main" id="{5AF34361-6C20-E123-50C4-32F0D640140B}"/>
              </a:ext>
            </a:extLst>
          </p:cNvPr>
          <p:cNvSpPr/>
          <p:nvPr/>
        </p:nvSpPr>
        <p:spPr>
          <a:xfrm>
            <a:off x="5689584" y="2937603"/>
            <a:ext cx="0" cy="373380"/>
          </a:xfrm>
          <a:prstGeom prst="line">
            <a:avLst/>
          </a:prstGeom>
          <a:noFill/>
          <a:ln w="12700">
            <a:solidFill>
              <a:srgbClr val="2C9C91"/>
            </a:solidFill>
            <a:prstDash val="solid"/>
            <a:tailEnd type="triangle"/>
          </a:ln>
        </p:spPr>
        <p:txBody>
          <a:bodyPr/>
          <a:lstStyle/>
          <a:p>
            <a:pPr defTabSz="761970"/>
            <a:endParaRPr lang="en-US" sz="1500">
              <a:solidFill>
                <a:prstClr val="black"/>
              </a:solidFill>
              <a:latin typeface="Aptos"/>
            </a:endParaRPr>
          </a:p>
        </p:txBody>
      </p:sp>
      <p:sp>
        <p:nvSpPr>
          <p:cNvPr id="35" name="Shape 18">
            <a:extLst>
              <a:ext uri="{FF2B5EF4-FFF2-40B4-BE49-F238E27FC236}">
                <a16:creationId xmlns:a16="http://schemas.microsoft.com/office/drawing/2014/main" id="{CA6F0457-3007-850A-FD9E-C3C2CF24AF23}"/>
              </a:ext>
            </a:extLst>
          </p:cNvPr>
          <p:cNvSpPr/>
          <p:nvPr/>
        </p:nvSpPr>
        <p:spPr>
          <a:xfrm flipH="1">
            <a:off x="7101826" y="2952843"/>
            <a:ext cx="2095500" cy="594360"/>
          </a:xfrm>
          <a:prstGeom prst="line">
            <a:avLst/>
          </a:prstGeom>
          <a:noFill/>
          <a:ln w="12700">
            <a:solidFill>
              <a:srgbClr val="F59E0B"/>
            </a:solidFill>
            <a:prstDash val="solid"/>
            <a:tailEnd type="triangle"/>
          </a:ln>
        </p:spPr>
        <p:txBody>
          <a:bodyPr/>
          <a:lstStyle/>
          <a:p>
            <a:pPr defTabSz="761970"/>
            <a:endParaRPr lang="en-US" sz="1500">
              <a:solidFill>
                <a:prstClr val="black"/>
              </a:solidFill>
              <a:latin typeface="Aptos"/>
            </a:endParaRPr>
          </a:p>
        </p:txBody>
      </p:sp>
      <p:sp>
        <p:nvSpPr>
          <p:cNvPr id="36" name="Shape 19">
            <a:extLst>
              <a:ext uri="{FF2B5EF4-FFF2-40B4-BE49-F238E27FC236}">
                <a16:creationId xmlns:a16="http://schemas.microsoft.com/office/drawing/2014/main" id="{8A614B04-9962-AE49-FE0C-4050D84AC916}"/>
              </a:ext>
            </a:extLst>
          </p:cNvPr>
          <p:cNvSpPr/>
          <p:nvPr/>
        </p:nvSpPr>
        <p:spPr>
          <a:xfrm>
            <a:off x="5689584" y="3783423"/>
            <a:ext cx="0" cy="518160"/>
          </a:xfrm>
          <a:prstGeom prst="line">
            <a:avLst/>
          </a:prstGeom>
          <a:noFill/>
          <a:ln w="12700">
            <a:solidFill>
              <a:srgbClr val="7C5CE0"/>
            </a:solidFill>
            <a:prstDash val="solid"/>
            <a:tailEnd type="triangle"/>
          </a:ln>
        </p:spPr>
        <p:txBody>
          <a:bodyPr/>
          <a:lstStyle/>
          <a:p>
            <a:pPr defTabSz="761970"/>
            <a:endParaRPr lang="en-US" sz="1500">
              <a:solidFill>
                <a:prstClr val="black"/>
              </a:solidFill>
              <a:latin typeface="Aptos"/>
            </a:endParaRPr>
          </a:p>
        </p:txBody>
      </p:sp>
      <p:sp>
        <p:nvSpPr>
          <p:cNvPr id="37" name="Shape 20">
            <a:extLst>
              <a:ext uri="{FF2B5EF4-FFF2-40B4-BE49-F238E27FC236}">
                <a16:creationId xmlns:a16="http://schemas.microsoft.com/office/drawing/2014/main" id="{26986475-51ED-4D81-E581-D73F19DA68D3}"/>
              </a:ext>
            </a:extLst>
          </p:cNvPr>
          <p:cNvSpPr/>
          <p:nvPr/>
        </p:nvSpPr>
        <p:spPr>
          <a:xfrm>
            <a:off x="1351547" y="5041947"/>
            <a:ext cx="8648700" cy="594360"/>
          </a:xfrm>
          <a:prstGeom prst="roundRect">
            <a:avLst/>
          </a:prstGeom>
          <a:solidFill>
            <a:srgbClr val="F5F7FB"/>
          </a:solidFill>
          <a:ln w="12700">
            <a:solidFill>
              <a:srgbClr val="C9D4E5"/>
            </a:solidFill>
            <a:prstDash val="solid"/>
          </a:ln>
        </p:spPr>
        <p:txBody>
          <a:bodyPr/>
          <a:lstStyle/>
          <a:p>
            <a:pPr defTabSz="761970"/>
            <a:endParaRPr lang="en-US" sz="1500">
              <a:solidFill>
                <a:prstClr val="black"/>
              </a:solidFill>
              <a:latin typeface="Aptos"/>
            </a:endParaRPr>
          </a:p>
        </p:txBody>
      </p:sp>
      <p:sp>
        <p:nvSpPr>
          <p:cNvPr id="38" name="Text 21">
            <a:extLst>
              <a:ext uri="{FF2B5EF4-FFF2-40B4-BE49-F238E27FC236}">
                <a16:creationId xmlns:a16="http://schemas.microsoft.com/office/drawing/2014/main" id="{1D637168-B299-AD95-A3BC-D36E498CCF57}"/>
              </a:ext>
            </a:extLst>
          </p:cNvPr>
          <p:cNvSpPr/>
          <p:nvPr/>
        </p:nvSpPr>
        <p:spPr>
          <a:xfrm>
            <a:off x="1412507" y="5102907"/>
            <a:ext cx="8526780" cy="472440"/>
          </a:xfrm>
          <a:prstGeom prst="rect">
            <a:avLst/>
          </a:prstGeom>
          <a:noFill/>
          <a:ln/>
        </p:spPr>
        <p:txBody>
          <a:bodyPr wrap="square" lIns="0" tIns="0" rIns="0" bIns="0" rtlCol="0" anchor="ctr"/>
          <a:lstStyle/>
          <a:p>
            <a:pPr algn="ctr" defTabSz="761970"/>
            <a:r>
              <a:rPr lang="en-US" sz="1667" b="1">
                <a:solidFill>
                  <a:srgbClr val="1E293B"/>
                </a:solidFill>
                <a:latin typeface="Aptos"/>
              </a:rPr>
              <a:t>Remote write ⇒ find sharers ⇒ invalidate them ⇒ wait for the ordering point.</a:t>
            </a:r>
            <a:endParaRPr lang="en-US" sz="1667">
              <a:solidFill>
                <a:prstClr val="black"/>
              </a:solidFill>
              <a:latin typeface="Aptos"/>
            </a:endParaRPr>
          </a:p>
        </p:txBody>
      </p:sp>
      <p:sp>
        <p:nvSpPr>
          <p:cNvPr id="39" name="Text 22">
            <a:extLst>
              <a:ext uri="{FF2B5EF4-FFF2-40B4-BE49-F238E27FC236}">
                <a16:creationId xmlns:a16="http://schemas.microsoft.com/office/drawing/2014/main" id="{C445B4A4-53D2-E4A4-2F31-1189C185C579}"/>
              </a:ext>
            </a:extLst>
          </p:cNvPr>
          <p:cNvSpPr/>
          <p:nvPr/>
        </p:nvSpPr>
        <p:spPr>
          <a:xfrm>
            <a:off x="1545339" y="5926243"/>
            <a:ext cx="8458200" cy="167640"/>
          </a:xfrm>
          <a:prstGeom prst="rect">
            <a:avLst/>
          </a:prstGeom>
          <a:noFill/>
          <a:ln/>
        </p:spPr>
        <p:txBody>
          <a:bodyPr wrap="square" lIns="0" tIns="0" rIns="0" bIns="0" rtlCol="0" anchor="ctr"/>
          <a:lstStyle/>
          <a:p>
            <a:pPr algn="ctr" defTabSz="761970"/>
            <a:r>
              <a:rPr lang="en-US" sz="1667">
                <a:solidFill>
                  <a:srgbClr val="D94B4B"/>
                </a:solidFill>
                <a:latin typeface="Aptos"/>
              </a:rPr>
              <a:t>Each extra host expands the possible sharer set and the routing / snoop work needed to keep the system correct.</a:t>
            </a:r>
            <a:endParaRPr lang="en-US" sz="1667">
              <a:solidFill>
                <a:prstClr val="black"/>
              </a:solidFill>
              <a:latin typeface="Aptos"/>
            </a:endParaRPr>
          </a:p>
        </p:txBody>
      </p:sp>
    </p:spTree>
    <p:extLst>
      <p:ext uri="{BB962C8B-B14F-4D97-AF65-F5344CB8AC3E}">
        <p14:creationId xmlns:p14="http://schemas.microsoft.com/office/powerpoint/2010/main" val="1538617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8A7AE0-A996-B195-7099-7F6EE0B42BD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2FC2231-5DCB-BB69-6E04-75A8BA3209F4}"/>
              </a:ext>
            </a:extLst>
          </p:cNvPr>
          <p:cNvSpPr>
            <a:spLocks noGrp="1"/>
          </p:cNvSpPr>
          <p:nvPr>
            <p:ph type="sldNum" sz="quarter" idx="12"/>
          </p:nvPr>
        </p:nvSpPr>
        <p:spPr/>
        <p:txBody>
          <a:bodyPr/>
          <a:lstStyle/>
          <a:p>
            <a:fld id="{FE7A4BB3-E848-5A44-82DF-322201952CD8}" type="slidenum">
              <a:rPr lang="en-US" smtClean="0"/>
              <a:pPr/>
              <a:t>4</a:t>
            </a:fld>
            <a:endParaRPr lang="en-US"/>
          </a:p>
        </p:txBody>
      </p:sp>
      <p:sp>
        <p:nvSpPr>
          <p:cNvPr id="4" name="Title 3">
            <a:extLst>
              <a:ext uri="{FF2B5EF4-FFF2-40B4-BE49-F238E27FC236}">
                <a16:creationId xmlns:a16="http://schemas.microsoft.com/office/drawing/2014/main" id="{DADA9817-A71B-4A89-ED76-8409D8646A10}"/>
              </a:ext>
            </a:extLst>
          </p:cNvPr>
          <p:cNvSpPr>
            <a:spLocks noGrp="1"/>
          </p:cNvSpPr>
          <p:nvPr>
            <p:ph type="title"/>
          </p:nvPr>
        </p:nvSpPr>
        <p:spPr/>
        <p:txBody>
          <a:bodyPr/>
          <a:lstStyle/>
          <a:p>
            <a:r>
              <a:rPr lang="en-US"/>
              <a:t>Introduction</a:t>
            </a:r>
          </a:p>
        </p:txBody>
      </p:sp>
      <p:sp>
        <p:nvSpPr>
          <p:cNvPr id="3" name="Text 5">
            <a:extLst>
              <a:ext uri="{FF2B5EF4-FFF2-40B4-BE49-F238E27FC236}">
                <a16:creationId xmlns:a16="http://schemas.microsoft.com/office/drawing/2014/main" id="{B99A0125-BB95-EA23-C1F5-FEEB04EDE2FD}"/>
              </a:ext>
            </a:extLst>
          </p:cNvPr>
          <p:cNvSpPr/>
          <p:nvPr/>
        </p:nvSpPr>
        <p:spPr>
          <a:xfrm>
            <a:off x="1198864" y="1739477"/>
            <a:ext cx="10120847" cy="3303760"/>
          </a:xfrm>
          <a:prstGeom prst="rect">
            <a:avLst/>
          </a:prstGeom>
          <a:noFill/>
          <a:ln/>
        </p:spPr>
        <p:txBody>
          <a:bodyPr wrap="square" lIns="0" tIns="0" rIns="0" bIns="0" rtlCol="0" anchor="ctr"/>
          <a:lstStyle/>
          <a:p>
            <a:pPr marL="285115" indent="-285115">
              <a:lnSpc>
                <a:spcPct val="150000"/>
              </a:lnSpc>
              <a:buFont typeface="Arial" panose="020B0604020202020204" pitchFamily="34" charset="0"/>
              <a:buChar char="•"/>
            </a:pPr>
            <a:r>
              <a:rPr lang="en-US" sz="2000"/>
              <a:t>The tutorial presents an innovative open-source CXL emulation platform designed for hyperscale environments, offering a comprehensive implementation of the CXL 3.0 specification</a:t>
            </a:r>
            <a:endParaRPr lang="en-US" sz="2000">
              <a:cs typeface="Arial"/>
            </a:endParaRPr>
          </a:p>
          <a:p>
            <a:pPr marL="285115" indent="-285115">
              <a:lnSpc>
                <a:spcPct val="150000"/>
              </a:lnSpc>
              <a:buFont typeface="Arial" panose="020B0604020202020204" pitchFamily="34" charset="0"/>
              <a:buChar char="•"/>
            </a:pPr>
            <a:r>
              <a:rPr lang="en-US" sz="2000"/>
              <a:t>This platform includes significant advancements such as Host-managed Device Memory (HDM) decoders, Fabric Manager for efficient memory management, and CXL switch topology supporting </a:t>
            </a:r>
            <a:r>
              <a:rPr lang="en-US" sz="2000" err="1"/>
              <a:t>cacheline</a:t>
            </a:r>
            <a:r>
              <a:rPr lang="en-US" sz="2000"/>
              <a:t> distribution</a:t>
            </a:r>
            <a:endParaRPr lang="en-US" sz="2000">
              <a:cs typeface="Arial"/>
            </a:endParaRPr>
          </a:p>
          <a:p>
            <a:pPr marL="285115" indent="-285115">
              <a:lnSpc>
                <a:spcPct val="150000"/>
              </a:lnSpc>
              <a:buFont typeface="Arial" panose="020B0604020202020204" pitchFamily="34" charset="0"/>
              <a:buChar char="•"/>
            </a:pPr>
            <a:r>
              <a:rPr lang="en-US" sz="2000"/>
              <a:t>Furthermore, the platform ensures full coherence protocol support for reliable and consistent memory operations across multiple hosts</a:t>
            </a:r>
            <a:endParaRPr lang="en-US" sz="2000">
              <a:cs typeface="Arial"/>
            </a:endParaRPr>
          </a:p>
        </p:txBody>
      </p:sp>
    </p:spTree>
    <p:extLst>
      <p:ext uri="{BB962C8B-B14F-4D97-AF65-F5344CB8AC3E}">
        <p14:creationId xmlns:p14="http://schemas.microsoft.com/office/powerpoint/2010/main" val="3700844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F988E6-1DB2-D831-91BE-628DED2CD65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9593D12-50AE-D326-98E0-0ADDC7C18546}"/>
              </a:ext>
            </a:extLst>
          </p:cNvPr>
          <p:cNvSpPr>
            <a:spLocks noGrp="1"/>
          </p:cNvSpPr>
          <p:nvPr>
            <p:ph type="title"/>
          </p:nvPr>
        </p:nvSpPr>
        <p:spPr/>
        <p:txBody>
          <a:bodyPr/>
          <a:lstStyle/>
          <a:p>
            <a:r>
              <a:rPr lang="en-US">
                <a:solidFill>
                  <a:srgbClr val="1E293B"/>
                </a:solidFill>
                <a:latin typeface="Aptos Display"/>
                <a:ea typeface="Aptos Display" pitchFamily="34" charset="-122"/>
                <a:cs typeface="Aptos Display" pitchFamily="34" charset="-120"/>
              </a:rPr>
              <a:t>Directory MESI: coherent read path</a:t>
            </a:r>
          </a:p>
        </p:txBody>
      </p:sp>
      <p:sp>
        <p:nvSpPr>
          <p:cNvPr id="15" name="Text 2">
            <a:extLst>
              <a:ext uri="{FF2B5EF4-FFF2-40B4-BE49-F238E27FC236}">
                <a16:creationId xmlns:a16="http://schemas.microsoft.com/office/drawing/2014/main" id="{5D541E2F-F1CA-0C72-1BD7-0787E1113D5D}"/>
              </a:ext>
            </a:extLst>
          </p:cNvPr>
          <p:cNvSpPr/>
          <p:nvPr/>
        </p:nvSpPr>
        <p:spPr>
          <a:xfrm>
            <a:off x="10517256" y="228599"/>
            <a:ext cx="1333500" cy="213360"/>
          </a:xfrm>
          <a:prstGeom prst="rect">
            <a:avLst/>
          </a:prstGeom>
          <a:solidFill>
            <a:srgbClr val="EAF2FF"/>
          </a:solidFill>
          <a:ln>
            <a:solidFill>
              <a:srgbClr val="1F5FBF"/>
            </a:solidFill>
          </a:ln>
        </p:spPr>
        <p:txBody>
          <a:bodyPr wrap="square" lIns="0" tIns="0" rIns="0" bIns="0" rtlCol="0" anchor="ctr"/>
          <a:lstStyle/>
          <a:p>
            <a:pPr algn="ctr"/>
            <a:r>
              <a:rPr lang="en-US" sz="833" b="1">
                <a:solidFill>
                  <a:srgbClr val="1F5FBF"/>
                </a:solidFill>
              </a:rPr>
              <a:t>COHERENCE</a:t>
            </a:r>
          </a:p>
        </p:txBody>
      </p:sp>
      <p:sp>
        <p:nvSpPr>
          <p:cNvPr id="65" name="Slide Number Placeholder 1">
            <a:extLst>
              <a:ext uri="{FF2B5EF4-FFF2-40B4-BE49-F238E27FC236}">
                <a16:creationId xmlns:a16="http://schemas.microsoft.com/office/drawing/2014/main" id="{57645BE9-25F6-A563-A560-B1006FE5AF92}"/>
              </a:ext>
            </a:extLst>
          </p:cNvPr>
          <p:cNvSpPr>
            <a:spLocks noGrp="1"/>
          </p:cNvSpPr>
          <p:nvPr>
            <p:ph type="sldNum" sz="quarter" idx="12"/>
          </p:nvPr>
        </p:nvSpPr>
        <p:spPr>
          <a:xfrm>
            <a:off x="11661914" y="6477000"/>
            <a:ext cx="377686" cy="381000"/>
          </a:xfrm>
        </p:spPr>
        <p:txBody>
          <a:bodyPr/>
          <a:lstStyle/>
          <a:p>
            <a:fld id="{FE7A4BB3-E848-5A44-82DF-322201952CD8}" type="slidenum">
              <a:rPr lang="en-US" smtClean="0"/>
              <a:pPr/>
              <a:t>40</a:t>
            </a:fld>
            <a:endParaRPr lang="en-US"/>
          </a:p>
        </p:txBody>
      </p:sp>
      <p:sp>
        <p:nvSpPr>
          <p:cNvPr id="40" name="Text 5">
            <a:extLst>
              <a:ext uri="{FF2B5EF4-FFF2-40B4-BE49-F238E27FC236}">
                <a16:creationId xmlns:a16="http://schemas.microsoft.com/office/drawing/2014/main" id="{DF1B1893-F04A-558A-ACB4-C0261C99DA92}"/>
              </a:ext>
            </a:extLst>
          </p:cNvPr>
          <p:cNvSpPr/>
          <p:nvPr/>
        </p:nvSpPr>
        <p:spPr>
          <a:xfrm>
            <a:off x="1220995" y="1948393"/>
            <a:ext cx="8763000" cy="304800"/>
          </a:xfrm>
          <a:prstGeom prst="rect">
            <a:avLst/>
          </a:prstGeom>
          <a:noFill/>
          <a:ln/>
        </p:spPr>
        <p:txBody>
          <a:bodyPr wrap="square" lIns="0" tIns="0" rIns="0" bIns="0" rtlCol="0" anchor="ctr"/>
          <a:lstStyle/>
          <a:p>
            <a:pPr defTabSz="761970"/>
            <a:r>
              <a:rPr lang="en-US" sz="2000">
                <a:solidFill>
                  <a:srgbClr val="1E293B"/>
                </a:solidFill>
                <a:latin typeface="Aptos"/>
              </a:rPr>
              <a:t>Read miss: consult directory, optionally snoop a Modified owner, then grant Shared or Exclusive state.</a:t>
            </a:r>
            <a:endParaRPr lang="en-US" sz="2000">
              <a:solidFill>
                <a:prstClr val="black"/>
              </a:solidFill>
              <a:latin typeface="Aptos"/>
            </a:endParaRPr>
          </a:p>
        </p:txBody>
      </p:sp>
      <p:sp>
        <p:nvSpPr>
          <p:cNvPr id="41" name="Shape 6">
            <a:extLst>
              <a:ext uri="{FF2B5EF4-FFF2-40B4-BE49-F238E27FC236}">
                <a16:creationId xmlns:a16="http://schemas.microsoft.com/office/drawing/2014/main" id="{183A55ED-98C9-0DC6-12A2-36491293FE5D}"/>
              </a:ext>
            </a:extLst>
          </p:cNvPr>
          <p:cNvSpPr/>
          <p:nvPr/>
        </p:nvSpPr>
        <p:spPr>
          <a:xfrm>
            <a:off x="1298136" y="2754138"/>
            <a:ext cx="1943100" cy="1866900"/>
          </a:xfrm>
          <a:prstGeom prst="roundRect">
            <a:avLst/>
          </a:prstGeom>
          <a:solidFill>
            <a:srgbClr val="FFFFFF"/>
          </a:solidFill>
          <a:ln w="12700">
            <a:solidFill>
              <a:srgbClr val="1F5FBF"/>
            </a:solidFill>
            <a:prstDash val="solid"/>
          </a:ln>
          <a:effectLst>
            <a:outerShdw blurRad="12700" dist="12700" dir="2700000" algn="bl" rotWithShape="0">
              <a:srgbClr val="000000">
                <a:alpha val="8000"/>
              </a:srgbClr>
            </a:outerShdw>
          </a:effectLst>
        </p:spPr>
        <p:txBody>
          <a:bodyPr/>
          <a:lstStyle/>
          <a:p>
            <a:pPr defTabSz="761970"/>
            <a:endParaRPr lang="en-US" sz="1500">
              <a:solidFill>
                <a:prstClr val="black"/>
              </a:solidFill>
              <a:latin typeface="Aptos"/>
            </a:endParaRPr>
          </a:p>
        </p:txBody>
      </p:sp>
      <p:sp>
        <p:nvSpPr>
          <p:cNvPr id="42" name="Text 7">
            <a:extLst>
              <a:ext uri="{FF2B5EF4-FFF2-40B4-BE49-F238E27FC236}">
                <a16:creationId xmlns:a16="http://schemas.microsoft.com/office/drawing/2014/main" id="{8196E1A9-5E1F-821D-4862-1E090989956D}"/>
              </a:ext>
            </a:extLst>
          </p:cNvPr>
          <p:cNvSpPr/>
          <p:nvPr/>
        </p:nvSpPr>
        <p:spPr>
          <a:xfrm>
            <a:off x="1412436" y="2944638"/>
            <a:ext cx="1714500" cy="167640"/>
          </a:xfrm>
          <a:prstGeom prst="rect">
            <a:avLst/>
          </a:prstGeom>
          <a:noFill/>
          <a:ln/>
        </p:spPr>
        <p:txBody>
          <a:bodyPr wrap="square" lIns="0" tIns="0" rIns="0" bIns="0" rtlCol="0" anchor="ctr"/>
          <a:lstStyle/>
          <a:p>
            <a:pPr algn="ctr" defTabSz="761970"/>
            <a:r>
              <a:rPr lang="en-US" sz="2000" b="1">
                <a:solidFill>
                  <a:srgbClr val="1F5FBF"/>
                </a:solidFill>
                <a:latin typeface="Aptos"/>
              </a:rPr>
              <a:t>1. Request</a:t>
            </a:r>
            <a:endParaRPr lang="en-US" sz="2000">
              <a:solidFill>
                <a:prstClr val="black"/>
              </a:solidFill>
              <a:latin typeface="Aptos"/>
            </a:endParaRPr>
          </a:p>
        </p:txBody>
      </p:sp>
      <p:sp>
        <p:nvSpPr>
          <p:cNvPr id="43" name="Text 8">
            <a:extLst>
              <a:ext uri="{FF2B5EF4-FFF2-40B4-BE49-F238E27FC236}">
                <a16:creationId xmlns:a16="http://schemas.microsoft.com/office/drawing/2014/main" id="{48D54618-BBFC-5708-B4FC-77071FBAA63F}"/>
              </a:ext>
            </a:extLst>
          </p:cNvPr>
          <p:cNvSpPr/>
          <p:nvPr/>
        </p:nvSpPr>
        <p:spPr>
          <a:xfrm>
            <a:off x="1439999" y="3430060"/>
            <a:ext cx="1661160" cy="571500"/>
          </a:xfrm>
          <a:prstGeom prst="rect">
            <a:avLst/>
          </a:prstGeom>
          <a:noFill/>
          <a:ln/>
        </p:spPr>
        <p:txBody>
          <a:bodyPr wrap="square" lIns="0" tIns="0" rIns="0" bIns="0" rtlCol="0" anchor="ctr"/>
          <a:lstStyle/>
          <a:p>
            <a:pPr algn="ctr" defTabSz="761970"/>
            <a:r>
              <a:rPr lang="en-US" sz="1667">
                <a:solidFill>
                  <a:srgbClr val="1E293B"/>
                </a:solidFill>
                <a:latin typeface="Aptos"/>
              </a:rPr>
              <a:t>requester misses on the line</a:t>
            </a:r>
            <a:endParaRPr lang="en-US" sz="1667">
              <a:solidFill>
                <a:prstClr val="black"/>
              </a:solidFill>
              <a:latin typeface="Aptos"/>
            </a:endParaRPr>
          </a:p>
        </p:txBody>
      </p:sp>
      <p:sp>
        <p:nvSpPr>
          <p:cNvPr id="44" name="Shape 9">
            <a:extLst>
              <a:ext uri="{FF2B5EF4-FFF2-40B4-BE49-F238E27FC236}">
                <a16:creationId xmlns:a16="http://schemas.microsoft.com/office/drawing/2014/main" id="{133B4A54-62D8-6242-6CC9-5E12C43ECB6E}"/>
              </a:ext>
            </a:extLst>
          </p:cNvPr>
          <p:cNvSpPr/>
          <p:nvPr/>
        </p:nvSpPr>
        <p:spPr>
          <a:xfrm>
            <a:off x="3241236" y="3691398"/>
            <a:ext cx="419100" cy="0"/>
          </a:xfrm>
          <a:prstGeom prst="line">
            <a:avLst/>
          </a:prstGeom>
          <a:noFill/>
          <a:ln w="12700">
            <a:solidFill>
              <a:srgbClr val="C9D4E5"/>
            </a:solidFill>
            <a:prstDash val="solid"/>
            <a:tailEnd type="triangle"/>
          </a:ln>
        </p:spPr>
        <p:txBody>
          <a:bodyPr/>
          <a:lstStyle/>
          <a:p>
            <a:pPr defTabSz="761970"/>
            <a:endParaRPr lang="en-US" sz="1500">
              <a:solidFill>
                <a:prstClr val="black"/>
              </a:solidFill>
              <a:latin typeface="Aptos"/>
            </a:endParaRPr>
          </a:p>
        </p:txBody>
      </p:sp>
      <p:sp>
        <p:nvSpPr>
          <p:cNvPr id="45" name="Shape 10">
            <a:extLst>
              <a:ext uri="{FF2B5EF4-FFF2-40B4-BE49-F238E27FC236}">
                <a16:creationId xmlns:a16="http://schemas.microsoft.com/office/drawing/2014/main" id="{A1123589-B429-25BB-D102-C56EADA07B8B}"/>
              </a:ext>
            </a:extLst>
          </p:cNvPr>
          <p:cNvSpPr/>
          <p:nvPr/>
        </p:nvSpPr>
        <p:spPr>
          <a:xfrm>
            <a:off x="3660336" y="2754138"/>
            <a:ext cx="1943100" cy="1866900"/>
          </a:xfrm>
          <a:prstGeom prst="roundRect">
            <a:avLst/>
          </a:prstGeom>
          <a:solidFill>
            <a:srgbClr val="FFFFFF"/>
          </a:solidFill>
          <a:ln w="12700">
            <a:solidFill>
              <a:srgbClr val="7C5CE0"/>
            </a:solidFill>
            <a:prstDash val="solid"/>
          </a:ln>
          <a:effectLst>
            <a:outerShdw blurRad="12700" dist="12700" dir="2700000" algn="bl" rotWithShape="0">
              <a:srgbClr val="000000">
                <a:alpha val="8000"/>
              </a:srgbClr>
            </a:outerShdw>
          </a:effectLst>
        </p:spPr>
        <p:txBody>
          <a:bodyPr/>
          <a:lstStyle/>
          <a:p>
            <a:pPr defTabSz="761970"/>
            <a:endParaRPr lang="en-US" sz="1500">
              <a:solidFill>
                <a:prstClr val="black"/>
              </a:solidFill>
              <a:latin typeface="Aptos"/>
            </a:endParaRPr>
          </a:p>
        </p:txBody>
      </p:sp>
      <p:sp>
        <p:nvSpPr>
          <p:cNvPr id="46" name="Text 11">
            <a:extLst>
              <a:ext uri="{FF2B5EF4-FFF2-40B4-BE49-F238E27FC236}">
                <a16:creationId xmlns:a16="http://schemas.microsoft.com/office/drawing/2014/main" id="{F27387ED-E6AA-40A3-B93C-2EB8C23EA097}"/>
              </a:ext>
            </a:extLst>
          </p:cNvPr>
          <p:cNvSpPr/>
          <p:nvPr/>
        </p:nvSpPr>
        <p:spPr>
          <a:xfrm>
            <a:off x="3769933" y="3029304"/>
            <a:ext cx="1714500" cy="167640"/>
          </a:xfrm>
          <a:prstGeom prst="rect">
            <a:avLst/>
          </a:prstGeom>
          <a:noFill/>
          <a:ln/>
        </p:spPr>
        <p:txBody>
          <a:bodyPr wrap="square" lIns="0" tIns="0" rIns="0" bIns="0" rtlCol="0" anchor="ctr"/>
          <a:lstStyle/>
          <a:p>
            <a:pPr algn="ctr" defTabSz="761970"/>
            <a:r>
              <a:rPr lang="en-US" sz="2000" b="1">
                <a:solidFill>
                  <a:srgbClr val="7C5CE0"/>
                </a:solidFill>
                <a:latin typeface="Aptos"/>
              </a:rPr>
              <a:t>2. Directory lookup</a:t>
            </a:r>
            <a:endParaRPr lang="en-US" sz="2000">
              <a:solidFill>
                <a:prstClr val="black"/>
              </a:solidFill>
              <a:latin typeface="Aptos"/>
            </a:endParaRPr>
          </a:p>
        </p:txBody>
      </p:sp>
      <p:sp>
        <p:nvSpPr>
          <p:cNvPr id="47" name="Text 12">
            <a:extLst>
              <a:ext uri="{FF2B5EF4-FFF2-40B4-BE49-F238E27FC236}">
                <a16:creationId xmlns:a16="http://schemas.microsoft.com/office/drawing/2014/main" id="{736D8D03-2DF9-7733-4777-DE5ED781E1D4}"/>
              </a:ext>
            </a:extLst>
          </p:cNvPr>
          <p:cNvSpPr/>
          <p:nvPr/>
        </p:nvSpPr>
        <p:spPr>
          <a:xfrm>
            <a:off x="3797496" y="3566468"/>
            <a:ext cx="1661160" cy="571500"/>
          </a:xfrm>
          <a:prstGeom prst="rect">
            <a:avLst/>
          </a:prstGeom>
          <a:noFill/>
          <a:ln/>
        </p:spPr>
        <p:txBody>
          <a:bodyPr wrap="square" lIns="0" tIns="0" rIns="0" bIns="0" rtlCol="0" anchor="ctr"/>
          <a:lstStyle/>
          <a:p>
            <a:pPr algn="ctr" defTabSz="761970"/>
            <a:r>
              <a:rPr lang="en-US" sz="1667">
                <a:solidFill>
                  <a:srgbClr val="1E293B"/>
                </a:solidFill>
                <a:latin typeface="Aptos"/>
              </a:rPr>
              <a:t>check state + owner + sharer bitmap</a:t>
            </a:r>
            <a:endParaRPr lang="en-US" sz="1667">
              <a:solidFill>
                <a:prstClr val="black"/>
              </a:solidFill>
              <a:latin typeface="Aptos"/>
            </a:endParaRPr>
          </a:p>
        </p:txBody>
      </p:sp>
      <p:sp>
        <p:nvSpPr>
          <p:cNvPr id="48" name="Shape 13">
            <a:extLst>
              <a:ext uri="{FF2B5EF4-FFF2-40B4-BE49-F238E27FC236}">
                <a16:creationId xmlns:a16="http://schemas.microsoft.com/office/drawing/2014/main" id="{ABB4991D-2D8F-3FEE-0D5E-E3E6F7A4454E}"/>
              </a:ext>
            </a:extLst>
          </p:cNvPr>
          <p:cNvSpPr/>
          <p:nvPr/>
        </p:nvSpPr>
        <p:spPr>
          <a:xfrm>
            <a:off x="5603436" y="3691398"/>
            <a:ext cx="419100" cy="0"/>
          </a:xfrm>
          <a:prstGeom prst="line">
            <a:avLst/>
          </a:prstGeom>
          <a:noFill/>
          <a:ln w="12700">
            <a:solidFill>
              <a:srgbClr val="C9D4E5"/>
            </a:solidFill>
            <a:prstDash val="solid"/>
            <a:tailEnd type="triangle"/>
          </a:ln>
        </p:spPr>
        <p:txBody>
          <a:bodyPr/>
          <a:lstStyle/>
          <a:p>
            <a:pPr defTabSz="761970"/>
            <a:endParaRPr lang="en-US" sz="1500">
              <a:solidFill>
                <a:prstClr val="black"/>
              </a:solidFill>
              <a:latin typeface="Aptos"/>
            </a:endParaRPr>
          </a:p>
        </p:txBody>
      </p:sp>
      <p:sp>
        <p:nvSpPr>
          <p:cNvPr id="49" name="Shape 14">
            <a:extLst>
              <a:ext uri="{FF2B5EF4-FFF2-40B4-BE49-F238E27FC236}">
                <a16:creationId xmlns:a16="http://schemas.microsoft.com/office/drawing/2014/main" id="{2B70FDC6-5B03-BEE4-6196-01C64D29B806}"/>
              </a:ext>
            </a:extLst>
          </p:cNvPr>
          <p:cNvSpPr/>
          <p:nvPr/>
        </p:nvSpPr>
        <p:spPr>
          <a:xfrm>
            <a:off x="6022536" y="2754138"/>
            <a:ext cx="1943100" cy="1866900"/>
          </a:xfrm>
          <a:prstGeom prst="roundRect">
            <a:avLst/>
          </a:prstGeom>
          <a:solidFill>
            <a:srgbClr val="FFFFFF"/>
          </a:solidFill>
          <a:ln w="12700">
            <a:solidFill>
              <a:srgbClr val="2C9C91"/>
            </a:solidFill>
            <a:prstDash val="solid"/>
          </a:ln>
          <a:effectLst>
            <a:outerShdw blurRad="12700" dist="12700" dir="2700000" algn="bl" rotWithShape="0">
              <a:srgbClr val="000000">
                <a:alpha val="8000"/>
              </a:srgbClr>
            </a:outerShdw>
          </a:effectLst>
        </p:spPr>
        <p:txBody>
          <a:bodyPr/>
          <a:lstStyle/>
          <a:p>
            <a:pPr defTabSz="761970"/>
            <a:endParaRPr lang="en-US" sz="1500">
              <a:solidFill>
                <a:prstClr val="black"/>
              </a:solidFill>
              <a:latin typeface="Aptos"/>
            </a:endParaRPr>
          </a:p>
        </p:txBody>
      </p:sp>
      <p:sp>
        <p:nvSpPr>
          <p:cNvPr id="50" name="Text 15">
            <a:extLst>
              <a:ext uri="{FF2B5EF4-FFF2-40B4-BE49-F238E27FC236}">
                <a16:creationId xmlns:a16="http://schemas.microsoft.com/office/drawing/2014/main" id="{BBD9B800-C33C-82A6-3189-9405B98D0D23}"/>
              </a:ext>
            </a:extLst>
          </p:cNvPr>
          <p:cNvSpPr/>
          <p:nvPr/>
        </p:nvSpPr>
        <p:spPr>
          <a:xfrm>
            <a:off x="6136836" y="3029304"/>
            <a:ext cx="1714500" cy="167640"/>
          </a:xfrm>
          <a:prstGeom prst="rect">
            <a:avLst/>
          </a:prstGeom>
          <a:noFill/>
          <a:ln/>
        </p:spPr>
        <p:txBody>
          <a:bodyPr wrap="square" lIns="0" tIns="0" rIns="0" bIns="0" rtlCol="0" anchor="ctr"/>
          <a:lstStyle/>
          <a:p>
            <a:pPr algn="ctr" defTabSz="761970"/>
            <a:r>
              <a:rPr lang="en-US" sz="2000" b="1">
                <a:solidFill>
                  <a:srgbClr val="2C9C91"/>
                </a:solidFill>
                <a:latin typeface="Aptos"/>
              </a:rPr>
              <a:t>3. Optional snoop</a:t>
            </a:r>
            <a:endParaRPr lang="en-US" sz="2000">
              <a:solidFill>
                <a:prstClr val="black"/>
              </a:solidFill>
              <a:latin typeface="Aptos"/>
            </a:endParaRPr>
          </a:p>
        </p:txBody>
      </p:sp>
      <p:sp>
        <p:nvSpPr>
          <p:cNvPr id="51" name="Text 16">
            <a:extLst>
              <a:ext uri="{FF2B5EF4-FFF2-40B4-BE49-F238E27FC236}">
                <a16:creationId xmlns:a16="http://schemas.microsoft.com/office/drawing/2014/main" id="{2F47EE4D-619D-A6F0-DF35-112D1CAC82A5}"/>
              </a:ext>
            </a:extLst>
          </p:cNvPr>
          <p:cNvSpPr/>
          <p:nvPr/>
        </p:nvSpPr>
        <p:spPr>
          <a:xfrm>
            <a:off x="6159696" y="3401838"/>
            <a:ext cx="1661160" cy="571500"/>
          </a:xfrm>
          <a:prstGeom prst="rect">
            <a:avLst/>
          </a:prstGeom>
          <a:noFill/>
          <a:ln/>
        </p:spPr>
        <p:txBody>
          <a:bodyPr wrap="square" lIns="0" tIns="0" rIns="0" bIns="0" rtlCol="0" anchor="ctr"/>
          <a:lstStyle/>
          <a:p>
            <a:pPr algn="ctr" defTabSz="761970"/>
            <a:r>
              <a:rPr lang="en-US" sz="1667">
                <a:solidFill>
                  <a:srgbClr val="1E293B"/>
                </a:solidFill>
                <a:latin typeface="Aptos"/>
              </a:rPr>
              <a:t>if another host has Modified</a:t>
            </a:r>
            <a:endParaRPr lang="en-US" sz="1667">
              <a:solidFill>
                <a:prstClr val="black"/>
              </a:solidFill>
              <a:latin typeface="Aptos"/>
            </a:endParaRPr>
          </a:p>
        </p:txBody>
      </p:sp>
      <p:sp>
        <p:nvSpPr>
          <p:cNvPr id="52" name="Shape 17">
            <a:extLst>
              <a:ext uri="{FF2B5EF4-FFF2-40B4-BE49-F238E27FC236}">
                <a16:creationId xmlns:a16="http://schemas.microsoft.com/office/drawing/2014/main" id="{72CB5B63-1381-81E1-1D4D-E7126CF7F27C}"/>
              </a:ext>
            </a:extLst>
          </p:cNvPr>
          <p:cNvSpPr/>
          <p:nvPr/>
        </p:nvSpPr>
        <p:spPr>
          <a:xfrm>
            <a:off x="7965636" y="3691398"/>
            <a:ext cx="419100" cy="0"/>
          </a:xfrm>
          <a:prstGeom prst="line">
            <a:avLst/>
          </a:prstGeom>
          <a:noFill/>
          <a:ln w="12700">
            <a:solidFill>
              <a:srgbClr val="C9D4E5"/>
            </a:solidFill>
            <a:prstDash val="solid"/>
            <a:tailEnd type="triangle"/>
          </a:ln>
        </p:spPr>
        <p:txBody>
          <a:bodyPr/>
          <a:lstStyle/>
          <a:p>
            <a:pPr defTabSz="761970"/>
            <a:endParaRPr lang="en-US" sz="1500">
              <a:solidFill>
                <a:prstClr val="black"/>
              </a:solidFill>
              <a:latin typeface="Aptos"/>
            </a:endParaRPr>
          </a:p>
        </p:txBody>
      </p:sp>
      <p:sp>
        <p:nvSpPr>
          <p:cNvPr id="53" name="Shape 18">
            <a:extLst>
              <a:ext uri="{FF2B5EF4-FFF2-40B4-BE49-F238E27FC236}">
                <a16:creationId xmlns:a16="http://schemas.microsoft.com/office/drawing/2014/main" id="{6C95D469-BDE5-5CBB-F87C-5CB264824DF7}"/>
              </a:ext>
            </a:extLst>
          </p:cNvPr>
          <p:cNvSpPr/>
          <p:nvPr/>
        </p:nvSpPr>
        <p:spPr>
          <a:xfrm>
            <a:off x="8384736" y="2754138"/>
            <a:ext cx="1943100" cy="1866900"/>
          </a:xfrm>
          <a:prstGeom prst="roundRect">
            <a:avLst/>
          </a:prstGeom>
          <a:solidFill>
            <a:srgbClr val="FFFFFF"/>
          </a:solidFill>
          <a:ln w="12700">
            <a:solidFill>
              <a:srgbClr val="F59E0B"/>
            </a:solidFill>
            <a:prstDash val="solid"/>
          </a:ln>
          <a:effectLst>
            <a:outerShdw blurRad="12700" dist="12700" dir="2700000" algn="bl" rotWithShape="0">
              <a:srgbClr val="000000">
                <a:alpha val="8000"/>
              </a:srgbClr>
            </a:outerShdw>
          </a:effectLst>
        </p:spPr>
        <p:txBody>
          <a:bodyPr/>
          <a:lstStyle/>
          <a:p>
            <a:pPr defTabSz="761970"/>
            <a:endParaRPr lang="en-US" sz="1500">
              <a:solidFill>
                <a:prstClr val="black"/>
              </a:solidFill>
              <a:latin typeface="Aptos"/>
            </a:endParaRPr>
          </a:p>
        </p:txBody>
      </p:sp>
      <p:sp>
        <p:nvSpPr>
          <p:cNvPr id="54" name="Text 19">
            <a:extLst>
              <a:ext uri="{FF2B5EF4-FFF2-40B4-BE49-F238E27FC236}">
                <a16:creationId xmlns:a16="http://schemas.microsoft.com/office/drawing/2014/main" id="{13DF44F1-FAE3-5AC5-D0B1-D49E8278509D}"/>
              </a:ext>
            </a:extLst>
          </p:cNvPr>
          <p:cNvSpPr/>
          <p:nvPr/>
        </p:nvSpPr>
        <p:spPr>
          <a:xfrm>
            <a:off x="8499036" y="2944638"/>
            <a:ext cx="1714500" cy="167640"/>
          </a:xfrm>
          <a:prstGeom prst="rect">
            <a:avLst/>
          </a:prstGeom>
          <a:noFill/>
          <a:ln/>
        </p:spPr>
        <p:txBody>
          <a:bodyPr wrap="square" lIns="0" tIns="0" rIns="0" bIns="0" rtlCol="0" anchor="ctr"/>
          <a:lstStyle/>
          <a:p>
            <a:pPr algn="ctr" defTabSz="761970"/>
            <a:r>
              <a:rPr lang="en-US" sz="2000" b="1">
                <a:solidFill>
                  <a:srgbClr val="F59E0B"/>
                </a:solidFill>
                <a:latin typeface="Aptos"/>
              </a:rPr>
              <a:t>4. Grant</a:t>
            </a:r>
            <a:endParaRPr lang="en-US" sz="2000">
              <a:solidFill>
                <a:prstClr val="black"/>
              </a:solidFill>
              <a:latin typeface="Aptos"/>
            </a:endParaRPr>
          </a:p>
        </p:txBody>
      </p:sp>
      <p:sp>
        <p:nvSpPr>
          <p:cNvPr id="55" name="Text 20">
            <a:extLst>
              <a:ext uri="{FF2B5EF4-FFF2-40B4-BE49-F238E27FC236}">
                <a16:creationId xmlns:a16="http://schemas.microsoft.com/office/drawing/2014/main" id="{69CDF98D-8623-D7D3-9750-254B8993F481}"/>
              </a:ext>
            </a:extLst>
          </p:cNvPr>
          <p:cNvSpPr/>
          <p:nvPr/>
        </p:nvSpPr>
        <p:spPr>
          <a:xfrm>
            <a:off x="8521896" y="3401838"/>
            <a:ext cx="1661160" cy="571500"/>
          </a:xfrm>
          <a:prstGeom prst="rect">
            <a:avLst/>
          </a:prstGeom>
          <a:noFill/>
          <a:ln/>
        </p:spPr>
        <p:txBody>
          <a:bodyPr wrap="square" lIns="0" tIns="0" rIns="0" bIns="0" rtlCol="0" anchor="ctr"/>
          <a:lstStyle/>
          <a:p>
            <a:pPr algn="ctr" defTabSz="761970"/>
            <a:r>
              <a:rPr lang="en-US" sz="1667">
                <a:solidFill>
                  <a:srgbClr val="1E293B"/>
                </a:solidFill>
                <a:latin typeface="Aptos"/>
              </a:rPr>
              <a:t>return Shared or Exclusive</a:t>
            </a:r>
            <a:endParaRPr lang="en-US" sz="1667">
              <a:solidFill>
                <a:prstClr val="black"/>
              </a:solidFill>
              <a:latin typeface="Aptos"/>
            </a:endParaRPr>
          </a:p>
        </p:txBody>
      </p:sp>
      <p:sp>
        <p:nvSpPr>
          <p:cNvPr id="56" name="Shape 21">
            <a:extLst>
              <a:ext uri="{FF2B5EF4-FFF2-40B4-BE49-F238E27FC236}">
                <a16:creationId xmlns:a16="http://schemas.microsoft.com/office/drawing/2014/main" id="{69172434-0517-5A15-9A4E-32B57E3A53AB}"/>
              </a:ext>
            </a:extLst>
          </p:cNvPr>
          <p:cNvSpPr/>
          <p:nvPr/>
        </p:nvSpPr>
        <p:spPr>
          <a:xfrm>
            <a:off x="2709718" y="5026968"/>
            <a:ext cx="5310480" cy="1126536"/>
          </a:xfrm>
          <a:prstGeom prst="roundRect">
            <a:avLst/>
          </a:prstGeom>
          <a:solidFill>
            <a:srgbClr val="F5F7FB"/>
          </a:solidFill>
          <a:ln w="12700">
            <a:solidFill>
              <a:srgbClr val="C9D4E5"/>
            </a:solidFill>
            <a:prstDash val="solid"/>
          </a:ln>
        </p:spPr>
        <p:txBody>
          <a:bodyPr/>
          <a:lstStyle/>
          <a:p>
            <a:pPr defTabSz="761970"/>
            <a:endParaRPr lang="en-US" sz="1500">
              <a:solidFill>
                <a:prstClr val="black"/>
              </a:solidFill>
              <a:latin typeface="Aptos"/>
            </a:endParaRPr>
          </a:p>
        </p:txBody>
      </p:sp>
      <p:sp>
        <p:nvSpPr>
          <p:cNvPr id="57" name="Text 22">
            <a:extLst>
              <a:ext uri="{FF2B5EF4-FFF2-40B4-BE49-F238E27FC236}">
                <a16:creationId xmlns:a16="http://schemas.microsoft.com/office/drawing/2014/main" id="{80515F16-DD0B-D454-D910-6B09697D8C92}"/>
              </a:ext>
            </a:extLst>
          </p:cNvPr>
          <p:cNvSpPr/>
          <p:nvPr/>
        </p:nvSpPr>
        <p:spPr>
          <a:xfrm>
            <a:off x="2944715" y="5385483"/>
            <a:ext cx="4831080" cy="411480"/>
          </a:xfrm>
          <a:prstGeom prst="rect">
            <a:avLst/>
          </a:prstGeom>
          <a:noFill/>
          <a:ln/>
        </p:spPr>
        <p:txBody>
          <a:bodyPr wrap="square" lIns="0" tIns="0" rIns="0" bIns="0" rtlCol="0" anchor="ctr"/>
          <a:lstStyle/>
          <a:p>
            <a:pPr algn="ctr" defTabSz="761970"/>
            <a:r>
              <a:rPr lang="en-US" sz="1667" b="1">
                <a:solidFill>
                  <a:srgbClr val="64748B"/>
                </a:solidFill>
                <a:latin typeface="Aptos"/>
              </a:rPr>
              <a:t>If a remote host owns the line in Modified, OCEAN forces a downgrade before the requester can safely consume the data.</a:t>
            </a:r>
            <a:endParaRPr lang="en-US" sz="1667">
              <a:solidFill>
                <a:prstClr val="black"/>
              </a:solidFill>
              <a:latin typeface="Aptos"/>
            </a:endParaRPr>
          </a:p>
        </p:txBody>
      </p:sp>
    </p:spTree>
    <p:extLst>
      <p:ext uri="{BB962C8B-B14F-4D97-AF65-F5344CB8AC3E}">
        <p14:creationId xmlns:p14="http://schemas.microsoft.com/office/powerpoint/2010/main" val="2653540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01337E-30CA-AA16-1010-BDA971E3135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65AD93E-C582-7CDC-B9A1-18D60AD313E7}"/>
              </a:ext>
            </a:extLst>
          </p:cNvPr>
          <p:cNvSpPr>
            <a:spLocks noGrp="1"/>
          </p:cNvSpPr>
          <p:nvPr>
            <p:ph type="title"/>
          </p:nvPr>
        </p:nvSpPr>
        <p:spPr/>
        <p:txBody>
          <a:bodyPr/>
          <a:lstStyle/>
          <a:p>
            <a:r>
              <a:rPr lang="en-US">
                <a:solidFill>
                  <a:srgbClr val="1E293B"/>
                </a:solidFill>
                <a:latin typeface="Aptos Display"/>
                <a:ea typeface="Aptos Display" pitchFamily="34" charset="-122"/>
                <a:cs typeface="Aptos Display" pitchFamily="34" charset="-120"/>
              </a:rPr>
              <a:t>Write path and SCC fallback</a:t>
            </a:r>
          </a:p>
        </p:txBody>
      </p:sp>
      <p:sp>
        <p:nvSpPr>
          <p:cNvPr id="15" name="Text 2">
            <a:extLst>
              <a:ext uri="{FF2B5EF4-FFF2-40B4-BE49-F238E27FC236}">
                <a16:creationId xmlns:a16="http://schemas.microsoft.com/office/drawing/2014/main" id="{47707159-99A2-0B6A-E536-ADE0B913177A}"/>
              </a:ext>
            </a:extLst>
          </p:cNvPr>
          <p:cNvSpPr/>
          <p:nvPr/>
        </p:nvSpPr>
        <p:spPr>
          <a:xfrm>
            <a:off x="10517256" y="228599"/>
            <a:ext cx="1333500" cy="213360"/>
          </a:xfrm>
          <a:prstGeom prst="rect">
            <a:avLst/>
          </a:prstGeom>
          <a:solidFill>
            <a:srgbClr val="EAF2FF"/>
          </a:solidFill>
          <a:ln>
            <a:solidFill>
              <a:srgbClr val="1F5FBF"/>
            </a:solidFill>
          </a:ln>
        </p:spPr>
        <p:txBody>
          <a:bodyPr wrap="square" lIns="0" tIns="0" rIns="0" bIns="0" rtlCol="0" anchor="ctr"/>
          <a:lstStyle/>
          <a:p>
            <a:pPr algn="ctr"/>
            <a:r>
              <a:rPr lang="en-US" sz="833" b="1">
                <a:solidFill>
                  <a:srgbClr val="1F5FBF"/>
                </a:solidFill>
              </a:rPr>
              <a:t>COHERENCE</a:t>
            </a:r>
          </a:p>
        </p:txBody>
      </p:sp>
      <p:sp>
        <p:nvSpPr>
          <p:cNvPr id="65" name="Slide Number Placeholder 1">
            <a:extLst>
              <a:ext uri="{FF2B5EF4-FFF2-40B4-BE49-F238E27FC236}">
                <a16:creationId xmlns:a16="http://schemas.microsoft.com/office/drawing/2014/main" id="{309CB119-F759-4863-C08F-5C66305B781F}"/>
              </a:ext>
            </a:extLst>
          </p:cNvPr>
          <p:cNvSpPr>
            <a:spLocks noGrp="1"/>
          </p:cNvSpPr>
          <p:nvPr>
            <p:ph type="sldNum" sz="quarter" idx="12"/>
          </p:nvPr>
        </p:nvSpPr>
        <p:spPr>
          <a:xfrm>
            <a:off x="11661914" y="6477000"/>
            <a:ext cx="377686" cy="381000"/>
          </a:xfrm>
        </p:spPr>
        <p:txBody>
          <a:bodyPr/>
          <a:lstStyle/>
          <a:p>
            <a:fld id="{FE7A4BB3-E848-5A44-82DF-322201952CD8}" type="slidenum">
              <a:rPr lang="en-US" smtClean="0"/>
              <a:pPr/>
              <a:t>41</a:t>
            </a:fld>
            <a:endParaRPr lang="en-US"/>
          </a:p>
        </p:txBody>
      </p:sp>
      <p:sp>
        <p:nvSpPr>
          <p:cNvPr id="27" name="Text 5">
            <a:extLst>
              <a:ext uri="{FF2B5EF4-FFF2-40B4-BE49-F238E27FC236}">
                <a16:creationId xmlns:a16="http://schemas.microsoft.com/office/drawing/2014/main" id="{3D608176-C7BC-12A3-6440-5D47AEAA3F2F}"/>
              </a:ext>
            </a:extLst>
          </p:cNvPr>
          <p:cNvSpPr/>
          <p:nvPr/>
        </p:nvSpPr>
        <p:spPr>
          <a:xfrm>
            <a:off x="1181100" y="2003115"/>
            <a:ext cx="8991600" cy="304800"/>
          </a:xfrm>
          <a:prstGeom prst="rect">
            <a:avLst/>
          </a:prstGeom>
          <a:noFill/>
          <a:ln/>
        </p:spPr>
        <p:txBody>
          <a:bodyPr wrap="square" lIns="0" tIns="0" rIns="0" bIns="0" rtlCol="0" anchor="ctr"/>
          <a:lstStyle/>
          <a:p>
            <a:pPr defTabSz="761970"/>
            <a:r>
              <a:rPr lang="en-US" sz="2000">
                <a:solidFill>
                  <a:srgbClr val="1E293B"/>
                </a:solidFill>
                <a:latin typeface="Aptos"/>
              </a:rPr>
              <a:t>Write miss: invalidate only relevant sharers, collect acknowledgments, then transition the writer to Modified.</a:t>
            </a:r>
            <a:endParaRPr lang="en-US" sz="2000">
              <a:solidFill>
                <a:prstClr val="black"/>
              </a:solidFill>
              <a:latin typeface="Aptos"/>
            </a:endParaRPr>
          </a:p>
        </p:txBody>
      </p:sp>
      <p:sp>
        <p:nvSpPr>
          <p:cNvPr id="28" name="Shape 6">
            <a:extLst>
              <a:ext uri="{FF2B5EF4-FFF2-40B4-BE49-F238E27FC236}">
                <a16:creationId xmlns:a16="http://schemas.microsoft.com/office/drawing/2014/main" id="{7145B3D5-5E9A-4CED-2799-D5792889856C}"/>
              </a:ext>
            </a:extLst>
          </p:cNvPr>
          <p:cNvSpPr/>
          <p:nvPr/>
        </p:nvSpPr>
        <p:spPr>
          <a:xfrm>
            <a:off x="1371600" y="2966903"/>
            <a:ext cx="3771900" cy="441960"/>
          </a:xfrm>
          <a:prstGeom prst="roundRect">
            <a:avLst/>
          </a:prstGeom>
          <a:solidFill>
            <a:srgbClr val="FDECEC"/>
          </a:solidFill>
          <a:ln w="12700">
            <a:solidFill>
              <a:srgbClr val="D94B4B"/>
            </a:solidFill>
            <a:prstDash val="solid"/>
          </a:ln>
        </p:spPr>
        <p:txBody>
          <a:bodyPr/>
          <a:lstStyle/>
          <a:p>
            <a:pPr defTabSz="761970"/>
            <a:endParaRPr lang="en-US" sz="1500">
              <a:solidFill>
                <a:prstClr val="black"/>
              </a:solidFill>
              <a:latin typeface="Aptos"/>
            </a:endParaRPr>
          </a:p>
        </p:txBody>
      </p:sp>
      <p:sp>
        <p:nvSpPr>
          <p:cNvPr id="29" name="Text 7">
            <a:extLst>
              <a:ext uri="{FF2B5EF4-FFF2-40B4-BE49-F238E27FC236}">
                <a16:creationId xmlns:a16="http://schemas.microsoft.com/office/drawing/2014/main" id="{120F6BCE-4C86-CABF-E30B-F67CA57A3595}"/>
              </a:ext>
            </a:extLst>
          </p:cNvPr>
          <p:cNvSpPr/>
          <p:nvPr/>
        </p:nvSpPr>
        <p:spPr>
          <a:xfrm>
            <a:off x="1432560" y="3027863"/>
            <a:ext cx="3649980" cy="320040"/>
          </a:xfrm>
          <a:prstGeom prst="rect">
            <a:avLst/>
          </a:prstGeom>
          <a:noFill/>
          <a:ln/>
        </p:spPr>
        <p:txBody>
          <a:bodyPr wrap="square" lIns="0" tIns="0" rIns="0" bIns="0" rtlCol="0" anchor="ctr"/>
          <a:lstStyle/>
          <a:p>
            <a:pPr algn="ctr" defTabSz="761970"/>
            <a:r>
              <a:rPr lang="en-US" sz="1667" b="1">
                <a:solidFill>
                  <a:srgbClr val="D94B4B"/>
                </a:solidFill>
                <a:latin typeface="Aptos"/>
              </a:rPr>
              <a:t>writer issues write</a:t>
            </a:r>
            <a:endParaRPr lang="en-US" sz="1667">
              <a:solidFill>
                <a:prstClr val="black"/>
              </a:solidFill>
              <a:latin typeface="Aptos"/>
            </a:endParaRPr>
          </a:p>
        </p:txBody>
      </p:sp>
      <p:sp>
        <p:nvSpPr>
          <p:cNvPr id="30" name="Shape 8">
            <a:extLst>
              <a:ext uri="{FF2B5EF4-FFF2-40B4-BE49-F238E27FC236}">
                <a16:creationId xmlns:a16="http://schemas.microsoft.com/office/drawing/2014/main" id="{31787E21-6D27-6CCE-1191-31A07660EEA8}"/>
              </a:ext>
            </a:extLst>
          </p:cNvPr>
          <p:cNvSpPr/>
          <p:nvPr/>
        </p:nvSpPr>
        <p:spPr>
          <a:xfrm>
            <a:off x="3253740" y="3408863"/>
            <a:ext cx="0" cy="243840"/>
          </a:xfrm>
          <a:prstGeom prst="line">
            <a:avLst/>
          </a:prstGeom>
          <a:noFill/>
          <a:ln w="12700">
            <a:solidFill>
              <a:srgbClr val="C9D4E5"/>
            </a:solidFill>
            <a:prstDash val="solid"/>
            <a:tailEnd type="triangle"/>
          </a:ln>
        </p:spPr>
        <p:txBody>
          <a:bodyPr/>
          <a:lstStyle/>
          <a:p>
            <a:pPr defTabSz="761970"/>
            <a:endParaRPr lang="en-US" sz="1500">
              <a:solidFill>
                <a:prstClr val="black"/>
              </a:solidFill>
              <a:latin typeface="Aptos"/>
            </a:endParaRPr>
          </a:p>
        </p:txBody>
      </p:sp>
      <p:sp>
        <p:nvSpPr>
          <p:cNvPr id="31" name="Shape 9">
            <a:extLst>
              <a:ext uri="{FF2B5EF4-FFF2-40B4-BE49-F238E27FC236}">
                <a16:creationId xmlns:a16="http://schemas.microsoft.com/office/drawing/2014/main" id="{B98EED04-3AC6-3F7B-B816-D67978A57882}"/>
              </a:ext>
            </a:extLst>
          </p:cNvPr>
          <p:cNvSpPr/>
          <p:nvPr/>
        </p:nvSpPr>
        <p:spPr>
          <a:xfrm>
            <a:off x="1371600" y="3652703"/>
            <a:ext cx="3771900" cy="441960"/>
          </a:xfrm>
          <a:prstGeom prst="roundRect">
            <a:avLst/>
          </a:prstGeom>
          <a:solidFill>
            <a:srgbClr val="EAF2FF"/>
          </a:solidFill>
          <a:ln w="12700">
            <a:solidFill>
              <a:srgbClr val="1F5FBF"/>
            </a:solidFill>
            <a:prstDash val="solid"/>
          </a:ln>
        </p:spPr>
        <p:txBody>
          <a:bodyPr/>
          <a:lstStyle/>
          <a:p>
            <a:pPr defTabSz="761970"/>
            <a:endParaRPr lang="en-US" sz="1500">
              <a:solidFill>
                <a:prstClr val="black"/>
              </a:solidFill>
              <a:latin typeface="Aptos"/>
            </a:endParaRPr>
          </a:p>
        </p:txBody>
      </p:sp>
      <p:sp>
        <p:nvSpPr>
          <p:cNvPr id="32" name="Text 10">
            <a:extLst>
              <a:ext uri="{FF2B5EF4-FFF2-40B4-BE49-F238E27FC236}">
                <a16:creationId xmlns:a16="http://schemas.microsoft.com/office/drawing/2014/main" id="{5AFF471B-B8D5-5CB0-9B52-6867A9A26CCB}"/>
              </a:ext>
            </a:extLst>
          </p:cNvPr>
          <p:cNvSpPr/>
          <p:nvPr/>
        </p:nvSpPr>
        <p:spPr>
          <a:xfrm>
            <a:off x="1432560" y="3713663"/>
            <a:ext cx="3649980" cy="320040"/>
          </a:xfrm>
          <a:prstGeom prst="rect">
            <a:avLst/>
          </a:prstGeom>
          <a:noFill/>
          <a:ln/>
        </p:spPr>
        <p:txBody>
          <a:bodyPr wrap="square" lIns="0" tIns="0" rIns="0" bIns="0" rtlCol="0" anchor="ctr"/>
          <a:lstStyle/>
          <a:p>
            <a:pPr algn="ctr" defTabSz="761970"/>
            <a:r>
              <a:rPr lang="en-US" sz="1667" b="1">
                <a:solidFill>
                  <a:srgbClr val="1F5FBF"/>
                </a:solidFill>
                <a:latin typeface="Aptos"/>
              </a:rPr>
              <a:t>directory finds sharers</a:t>
            </a:r>
            <a:endParaRPr lang="en-US" sz="1667">
              <a:solidFill>
                <a:prstClr val="black"/>
              </a:solidFill>
              <a:latin typeface="Aptos"/>
            </a:endParaRPr>
          </a:p>
        </p:txBody>
      </p:sp>
      <p:sp>
        <p:nvSpPr>
          <p:cNvPr id="33" name="Shape 11">
            <a:extLst>
              <a:ext uri="{FF2B5EF4-FFF2-40B4-BE49-F238E27FC236}">
                <a16:creationId xmlns:a16="http://schemas.microsoft.com/office/drawing/2014/main" id="{8A8ADD15-E947-B10C-1424-089DC7A7FA66}"/>
              </a:ext>
            </a:extLst>
          </p:cNvPr>
          <p:cNvSpPr/>
          <p:nvPr/>
        </p:nvSpPr>
        <p:spPr>
          <a:xfrm>
            <a:off x="3253740" y="4094663"/>
            <a:ext cx="0" cy="243840"/>
          </a:xfrm>
          <a:prstGeom prst="line">
            <a:avLst/>
          </a:prstGeom>
          <a:noFill/>
          <a:ln w="12700">
            <a:solidFill>
              <a:srgbClr val="C9D4E5"/>
            </a:solidFill>
            <a:prstDash val="solid"/>
            <a:tailEnd type="triangle"/>
          </a:ln>
        </p:spPr>
        <p:txBody>
          <a:bodyPr/>
          <a:lstStyle/>
          <a:p>
            <a:pPr defTabSz="761970"/>
            <a:endParaRPr lang="en-US" sz="1500">
              <a:solidFill>
                <a:prstClr val="black"/>
              </a:solidFill>
              <a:latin typeface="Aptos"/>
            </a:endParaRPr>
          </a:p>
        </p:txBody>
      </p:sp>
      <p:sp>
        <p:nvSpPr>
          <p:cNvPr id="34" name="Shape 12">
            <a:extLst>
              <a:ext uri="{FF2B5EF4-FFF2-40B4-BE49-F238E27FC236}">
                <a16:creationId xmlns:a16="http://schemas.microsoft.com/office/drawing/2014/main" id="{7CE16BF4-EE43-00EC-64DC-0B9CDD62E23F}"/>
              </a:ext>
            </a:extLst>
          </p:cNvPr>
          <p:cNvSpPr/>
          <p:nvPr/>
        </p:nvSpPr>
        <p:spPr>
          <a:xfrm>
            <a:off x="1371600" y="4338503"/>
            <a:ext cx="3771900" cy="441960"/>
          </a:xfrm>
          <a:prstGeom prst="roundRect">
            <a:avLst/>
          </a:prstGeom>
          <a:solidFill>
            <a:srgbClr val="FFF4DD"/>
          </a:solidFill>
          <a:ln w="12700">
            <a:solidFill>
              <a:srgbClr val="F59E0B"/>
            </a:solidFill>
            <a:prstDash val="solid"/>
          </a:ln>
        </p:spPr>
        <p:txBody>
          <a:bodyPr/>
          <a:lstStyle/>
          <a:p>
            <a:pPr defTabSz="761970"/>
            <a:endParaRPr lang="en-US" sz="1500">
              <a:solidFill>
                <a:prstClr val="black"/>
              </a:solidFill>
              <a:latin typeface="Aptos"/>
            </a:endParaRPr>
          </a:p>
        </p:txBody>
      </p:sp>
      <p:sp>
        <p:nvSpPr>
          <p:cNvPr id="35" name="Text 13">
            <a:extLst>
              <a:ext uri="{FF2B5EF4-FFF2-40B4-BE49-F238E27FC236}">
                <a16:creationId xmlns:a16="http://schemas.microsoft.com/office/drawing/2014/main" id="{5CB453E7-BF74-4B26-C487-0843D5F22269}"/>
              </a:ext>
            </a:extLst>
          </p:cNvPr>
          <p:cNvSpPr/>
          <p:nvPr/>
        </p:nvSpPr>
        <p:spPr>
          <a:xfrm>
            <a:off x="1432560" y="4399463"/>
            <a:ext cx="3649980" cy="320040"/>
          </a:xfrm>
          <a:prstGeom prst="rect">
            <a:avLst/>
          </a:prstGeom>
          <a:noFill/>
          <a:ln/>
        </p:spPr>
        <p:txBody>
          <a:bodyPr wrap="square" lIns="0" tIns="0" rIns="0" bIns="0" rtlCol="0" anchor="ctr"/>
          <a:lstStyle/>
          <a:p>
            <a:pPr algn="ctr" defTabSz="761970"/>
            <a:r>
              <a:rPr lang="en-US" sz="1667" b="1" err="1">
                <a:solidFill>
                  <a:srgbClr val="F59E0B"/>
                </a:solidFill>
                <a:latin typeface="Aptos"/>
              </a:rPr>
              <a:t>SnpInv</a:t>
            </a:r>
            <a:r>
              <a:rPr lang="en-US" sz="1667" b="1">
                <a:solidFill>
                  <a:srgbClr val="F59E0B"/>
                </a:solidFill>
                <a:latin typeface="Aptos"/>
              </a:rPr>
              <a:t> to sharer bitmap</a:t>
            </a:r>
            <a:endParaRPr lang="en-US" sz="1667">
              <a:solidFill>
                <a:prstClr val="black"/>
              </a:solidFill>
              <a:latin typeface="Aptos"/>
            </a:endParaRPr>
          </a:p>
        </p:txBody>
      </p:sp>
      <p:sp>
        <p:nvSpPr>
          <p:cNvPr id="36" name="Shape 14">
            <a:extLst>
              <a:ext uri="{FF2B5EF4-FFF2-40B4-BE49-F238E27FC236}">
                <a16:creationId xmlns:a16="http://schemas.microsoft.com/office/drawing/2014/main" id="{028D3149-D2C2-1182-06F4-D0851BAC632D}"/>
              </a:ext>
            </a:extLst>
          </p:cNvPr>
          <p:cNvSpPr/>
          <p:nvPr/>
        </p:nvSpPr>
        <p:spPr>
          <a:xfrm>
            <a:off x="3253740" y="4780463"/>
            <a:ext cx="0" cy="243840"/>
          </a:xfrm>
          <a:prstGeom prst="line">
            <a:avLst/>
          </a:prstGeom>
          <a:noFill/>
          <a:ln w="12700">
            <a:solidFill>
              <a:srgbClr val="C9D4E5"/>
            </a:solidFill>
            <a:prstDash val="solid"/>
            <a:tailEnd type="triangle"/>
          </a:ln>
        </p:spPr>
        <p:txBody>
          <a:bodyPr/>
          <a:lstStyle/>
          <a:p>
            <a:pPr defTabSz="761970"/>
            <a:endParaRPr lang="en-US" sz="1500">
              <a:solidFill>
                <a:prstClr val="black"/>
              </a:solidFill>
              <a:latin typeface="Aptos"/>
            </a:endParaRPr>
          </a:p>
        </p:txBody>
      </p:sp>
      <p:sp>
        <p:nvSpPr>
          <p:cNvPr id="37" name="Shape 15">
            <a:extLst>
              <a:ext uri="{FF2B5EF4-FFF2-40B4-BE49-F238E27FC236}">
                <a16:creationId xmlns:a16="http://schemas.microsoft.com/office/drawing/2014/main" id="{B61E2F2E-7DB4-24C6-A229-91BDEFFECF4C}"/>
              </a:ext>
            </a:extLst>
          </p:cNvPr>
          <p:cNvSpPr/>
          <p:nvPr/>
        </p:nvSpPr>
        <p:spPr>
          <a:xfrm>
            <a:off x="1371600" y="5024303"/>
            <a:ext cx="3771900" cy="441960"/>
          </a:xfrm>
          <a:prstGeom prst="roundRect">
            <a:avLst/>
          </a:prstGeom>
          <a:solidFill>
            <a:srgbClr val="EAF9F6"/>
          </a:solidFill>
          <a:ln w="12700">
            <a:solidFill>
              <a:srgbClr val="2C9C91"/>
            </a:solidFill>
            <a:prstDash val="solid"/>
          </a:ln>
        </p:spPr>
        <p:txBody>
          <a:bodyPr/>
          <a:lstStyle/>
          <a:p>
            <a:pPr defTabSz="761970"/>
            <a:endParaRPr lang="en-US" sz="1500">
              <a:solidFill>
                <a:prstClr val="black"/>
              </a:solidFill>
              <a:latin typeface="Aptos"/>
            </a:endParaRPr>
          </a:p>
        </p:txBody>
      </p:sp>
      <p:sp>
        <p:nvSpPr>
          <p:cNvPr id="38" name="Text 16">
            <a:extLst>
              <a:ext uri="{FF2B5EF4-FFF2-40B4-BE49-F238E27FC236}">
                <a16:creationId xmlns:a16="http://schemas.microsoft.com/office/drawing/2014/main" id="{A536E4A2-AE6D-5722-594B-A176F90A080F}"/>
              </a:ext>
            </a:extLst>
          </p:cNvPr>
          <p:cNvSpPr/>
          <p:nvPr/>
        </p:nvSpPr>
        <p:spPr>
          <a:xfrm>
            <a:off x="1432560" y="5085263"/>
            <a:ext cx="3649980" cy="320040"/>
          </a:xfrm>
          <a:prstGeom prst="rect">
            <a:avLst/>
          </a:prstGeom>
          <a:noFill/>
          <a:ln/>
        </p:spPr>
        <p:txBody>
          <a:bodyPr wrap="square" lIns="0" tIns="0" rIns="0" bIns="0" rtlCol="0" anchor="ctr"/>
          <a:lstStyle/>
          <a:p>
            <a:pPr algn="ctr" defTabSz="761970"/>
            <a:r>
              <a:rPr lang="en-US" sz="1667" b="1">
                <a:solidFill>
                  <a:srgbClr val="2C9C91"/>
                </a:solidFill>
                <a:latin typeface="Aptos"/>
              </a:rPr>
              <a:t>writer becomes Modified</a:t>
            </a:r>
            <a:endParaRPr lang="en-US" sz="1667">
              <a:solidFill>
                <a:prstClr val="black"/>
              </a:solidFill>
              <a:latin typeface="Aptos"/>
            </a:endParaRPr>
          </a:p>
        </p:txBody>
      </p:sp>
      <p:sp>
        <p:nvSpPr>
          <p:cNvPr id="39" name="Shape 17">
            <a:extLst>
              <a:ext uri="{FF2B5EF4-FFF2-40B4-BE49-F238E27FC236}">
                <a16:creationId xmlns:a16="http://schemas.microsoft.com/office/drawing/2014/main" id="{294E45AD-0F4C-B01D-EE5C-0FBD83E60192}"/>
              </a:ext>
            </a:extLst>
          </p:cNvPr>
          <p:cNvSpPr/>
          <p:nvPr/>
        </p:nvSpPr>
        <p:spPr>
          <a:xfrm>
            <a:off x="6096000" y="2623533"/>
            <a:ext cx="4076700" cy="3390900"/>
          </a:xfrm>
          <a:prstGeom prst="roundRect">
            <a:avLst/>
          </a:prstGeom>
          <a:solidFill>
            <a:srgbClr val="FFF8F1"/>
          </a:solidFill>
          <a:ln w="12700">
            <a:solidFill>
              <a:srgbClr val="F59E0B"/>
            </a:solidFill>
            <a:prstDash val="solid"/>
          </a:ln>
        </p:spPr>
        <p:txBody>
          <a:bodyPr/>
          <a:lstStyle/>
          <a:p>
            <a:pPr defTabSz="761970"/>
            <a:endParaRPr lang="en-US" sz="1500">
              <a:solidFill>
                <a:prstClr val="black"/>
              </a:solidFill>
              <a:latin typeface="Aptos"/>
            </a:endParaRPr>
          </a:p>
        </p:txBody>
      </p:sp>
      <p:sp>
        <p:nvSpPr>
          <p:cNvPr id="58" name="Text 18">
            <a:extLst>
              <a:ext uri="{FF2B5EF4-FFF2-40B4-BE49-F238E27FC236}">
                <a16:creationId xmlns:a16="http://schemas.microsoft.com/office/drawing/2014/main" id="{E15AEAEF-914D-F1D7-84A9-ACB694518948}"/>
              </a:ext>
            </a:extLst>
          </p:cNvPr>
          <p:cNvSpPr/>
          <p:nvPr/>
        </p:nvSpPr>
        <p:spPr>
          <a:xfrm>
            <a:off x="6286500" y="2801051"/>
            <a:ext cx="3695700" cy="167640"/>
          </a:xfrm>
          <a:prstGeom prst="rect">
            <a:avLst/>
          </a:prstGeom>
          <a:noFill/>
          <a:ln/>
        </p:spPr>
        <p:txBody>
          <a:bodyPr wrap="square" lIns="0" tIns="0" rIns="0" bIns="0" rtlCol="0" anchor="ctr"/>
          <a:lstStyle/>
          <a:p>
            <a:pPr algn="ctr" defTabSz="761970"/>
            <a:r>
              <a:rPr lang="en-US" sz="2000" b="1">
                <a:solidFill>
                  <a:srgbClr val="F59E0B"/>
                </a:solidFill>
                <a:latin typeface="Aptos"/>
              </a:rPr>
              <a:t>SCC fallback</a:t>
            </a:r>
            <a:endParaRPr lang="en-US" sz="2000">
              <a:solidFill>
                <a:prstClr val="black"/>
              </a:solidFill>
              <a:latin typeface="Aptos"/>
            </a:endParaRPr>
          </a:p>
        </p:txBody>
      </p:sp>
      <p:sp>
        <p:nvSpPr>
          <p:cNvPr id="59" name="Text 19">
            <a:extLst>
              <a:ext uri="{FF2B5EF4-FFF2-40B4-BE49-F238E27FC236}">
                <a16:creationId xmlns:a16="http://schemas.microsoft.com/office/drawing/2014/main" id="{02794640-25DB-A5F0-399C-1C0A5301F1B8}"/>
              </a:ext>
            </a:extLst>
          </p:cNvPr>
          <p:cNvSpPr/>
          <p:nvPr/>
        </p:nvSpPr>
        <p:spPr>
          <a:xfrm>
            <a:off x="6362700" y="3156933"/>
            <a:ext cx="3543300" cy="457200"/>
          </a:xfrm>
          <a:prstGeom prst="rect">
            <a:avLst/>
          </a:prstGeom>
          <a:noFill/>
          <a:ln/>
        </p:spPr>
        <p:txBody>
          <a:bodyPr wrap="square" lIns="0" tIns="0" rIns="0" bIns="0" rtlCol="0" anchor="ctr"/>
          <a:lstStyle/>
          <a:p>
            <a:pPr algn="ctr" defTabSz="761970"/>
            <a:r>
              <a:rPr lang="en-US" sz="1650" b="1">
                <a:solidFill>
                  <a:srgbClr val="1E293B"/>
                </a:solidFill>
                <a:latin typeface="Aptos"/>
              </a:rPr>
              <a:t>OCEAN uses software cache coherence</a:t>
            </a:r>
            <a:r>
              <a:rPr lang="en-US" sz="1550" b="1">
                <a:solidFill>
                  <a:srgbClr val="1E293B"/>
                </a:solidFill>
                <a:latin typeface="Aptos"/>
              </a:rPr>
              <a:t>.</a:t>
            </a:r>
            <a:endParaRPr lang="en-US" sz="1550">
              <a:solidFill>
                <a:prstClr val="black"/>
              </a:solidFill>
              <a:latin typeface="Aptos"/>
            </a:endParaRPr>
          </a:p>
        </p:txBody>
      </p:sp>
      <p:sp>
        <p:nvSpPr>
          <p:cNvPr id="60" name="Shape 20">
            <a:extLst>
              <a:ext uri="{FF2B5EF4-FFF2-40B4-BE49-F238E27FC236}">
                <a16:creationId xmlns:a16="http://schemas.microsoft.com/office/drawing/2014/main" id="{CC58FBA3-C6AB-EA8E-EB37-A55E867574E6}"/>
              </a:ext>
            </a:extLst>
          </p:cNvPr>
          <p:cNvSpPr/>
          <p:nvPr/>
        </p:nvSpPr>
        <p:spPr>
          <a:xfrm>
            <a:off x="6400800" y="3819873"/>
            <a:ext cx="83820" cy="83820"/>
          </a:xfrm>
          <a:prstGeom prst="ellipse">
            <a:avLst/>
          </a:prstGeom>
          <a:solidFill>
            <a:srgbClr val="F59E0B"/>
          </a:solidFill>
          <a:ln w="12700">
            <a:solidFill>
              <a:srgbClr val="F59E0B"/>
            </a:solidFill>
            <a:prstDash val="solid"/>
          </a:ln>
        </p:spPr>
        <p:txBody>
          <a:bodyPr/>
          <a:lstStyle/>
          <a:p>
            <a:pPr defTabSz="761970"/>
            <a:endParaRPr lang="en-US" sz="1500">
              <a:solidFill>
                <a:prstClr val="black"/>
              </a:solidFill>
              <a:latin typeface="Aptos"/>
            </a:endParaRPr>
          </a:p>
        </p:txBody>
      </p:sp>
      <p:sp>
        <p:nvSpPr>
          <p:cNvPr id="61" name="Text 21">
            <a:extLst>
              <a:ext uri="{FF2B5EF4-FFF2-40B4-BE49-F238E27FC236}">
                <a16:creationId xmlns:a16="http://schemas.microsoft.com/office/drawing/2014/main" id="{1AFF7C00-CE72-5C3D-07BC-BD97055F0E1A}"/>
              </a:ext>
            </a:extLst>
          </p:cNvPr>
          <p:cNvSpPr/>
          <p:nvPr/>
        </p:nvSpPr>
        <p:spPr>
          <a:xfrm>
            <a:off x="6553200" y="3766533"/>
            <a:ext cx="3238500" cy="320040"/>
          </a:xfrm>
          <a:prstGeom prst="rect">
            <a:avLst/>
          </a:prstGeom>
          <a:noFill/>
          <a:ln/>
        </p:spPr>
        <p:txBody>
          <a:bodyPr wrap="square" lIns="0" tIns="0" rIns="0" bIns="0" rtlCol="0" anchor="ctr"/>
          <a:lstStyle/>
          <a:p>
            <a:pPr defTabSz="761970"/>
            <a:r>
              <a:rPr lang="en-US" sz="1500">
                <a:solidFill>
                  <a:srgbClr val="1E293B"/>
                </a:solidFill>
                <a:latin typeface="Aptos"/>
              </a:rPr>
              <a:t>write → </a:t>
            </a:r>
            <a:r>
              <a:rPr lang="en-US" sz="1500" err="1">
                <a:solidFill>
                  <a:srgbClr val="1E293B"/>
                </a:solidFill>
                <a:latin typeface="Aptos"/>
              </a:rPr>
              <a:t>clflush</a:t>
            </a:r>
            <a:r>
              <a:rPr lang="en-US" sz="1500">
                <a:solidFill>
                  <a:srgbClr val="1E293B"/>
                </a:solidFill>
                <a:latin typeface="Aptos"/>
              </a:rPr>
              <a:t> / fence on touched lines</a:t>
            </a:r>
            <a:endParaRPr lang="en-US" sz="1500">
              <a:solidFill>
                <a:prstClr val="black"/>
              </a:solidFill>
              <a:latin typeface="Aptos"/>
            </a:endParaRPr>
          </a:p>
        </p:txBody>
      </p:sp>
      <p:sp>
        <p:nvSpPr>
          <p:cNvPr id="62" name="Shape 22">
            <a:extLst>
              <a:ext uri="{FF2B5EF4-FFF2-40B4-BE49-F238E27FC236}">
                <a16:creationId xmlns:a16="http://schemas.microsoft.com/office/drawing/2014/main" id="{242EE3ED-877D-2E93-6935-D33A2EA90703}"/>
              </a:ext>
            </a:extLst>
          </p:cNvPr>
          <p:cNvSpPr/>
          <p:nvPr/>
        </p:nvSpPr>
        <p:spPr>
          <a:xfrm>
            <a:off x="6400800" y="4251928"/>
            <a:ext cx="83820" cy="83820"/>
          </a:xfrm>
          <a:prstGeom prst="ellipse">
            <a:avLst/>
          </a:prstGeom>
          <a:solidFill>
            <a:srgbClr val="F59E0B"/>
          </a:solidFill>
          <a:ln w="12700">
            <a:solidFill>
              <a:srgbClr val="F59E0B"/>
            </a:solidFill>
            <a:prstDash val="solid"/>
          </a:ln>
        </p:spPr>
        <p:txBody>
          <a:bodyPr/>
          <a:lstStyle/>
          <a:p>
            <a:pPr defTabSz="761970"/>
            <a:endParaRPr lang="en-US" sz="1500">
              <a:solidFill>
                <a:prstClr val="black"/>
              </a:solidFill>
              <a:latin typeface="Aptos"/>
            </a:endParaRPr>
          </a:p>
        </p:txBody>
      </p:sp>
      <p:sp>
        <p:nvSpPr>
          <p:cNvPr id="63" name="Text 23">
            <a:extLst>
              <a:ext uri="{FF2B5EF4-FFF2-40B4-BE49-F238E27FC236}">
                <a16:creationId xmlns:a16="http://schemas.microsoft.com/office/drawing/2014/main" id="{FBF311D3-9F64-80CD-EC10-6ECD44CA8417}"/>
              </a:ext>
            </a:extLst>
          </p:cNvPr>
          <p:cNvSpPr/>
          <p:nvPr/>
        </p:nvSpPr>
        <p:spPr>
          <a:xfrm>
            <a:off x="6553200" y="4198588"/>
            <a:ext cx="3238500" cy="320040"/>
          </a:xfrm>
          <a:prstGeom prst="rect">
            <a:avLst/>
          </a:prstGeom>
          <a:noFill/>
          <a:ln/>
        </p:spPr>
        <p:txBody>
          <a:bodyPr wrap="square" lIns="0" tIns="0" rIns="0" bIns="0" rtlCol="0" anchor="ctr"/>
          <a:lstStyle/>
          <a:p>
            <a:pPr defTabSz="761970"/>
            <a:r>
              <a:rPr lang="en-US" sz="1500">
                <a:solidFill>
                  <a:srgbClr val="1E293B"/>
                </a:solidFill>
                <a:latin typeface="Aptos"/>
              </a:rPr>
              <a:t>Fabric Manager distributes invalidation tokens</a:t>
            </a:r>
            <a:endParaRPr lang="en-US" sz="1500">
              <a:solidFill>
                <a:prstClr val="black"/>
              </a:solidFill>
              <a:latin typeface="Aptos"/>
            </a:endParaRPr>
          </a:p>
        </p:txBody>
      </p:sp>
      <p:sp>
        <p:nvSpPr>
          <p:cNvPr id="64" name="Shape 24">
            <a:extLst>
              <a:ext uri="{FF2B5EF4-FFF2-40B4-BE49-F238E27FC236}">
                <a16:creationId xmlns:a16="http://schemas.microsoft.com/office/drawing/2014/main" id="{ED629B0E-446B-839A-36F4-0254A25BAF60}"/>
              </a:ext>
            </a:extLst>
          </p:cNvPr>
          <p:cNvSpPr/>
          <p:nvPr/>
        </p:nvSpPr>
        <p:spPr>
          <a:xfrm>
            <a:off x="6400800" y="4683982"/>
            <a:ext cx="83820" cy="83820"/>
          </a:xfrm>
          <a:prstGeom prst="ellipse">
            <a:avLst/>
          </a:prstGeom>
          <a:solidFill>
            <a:srgbClr val="F59E0B"/>
          </a:solidFill>
          <a:ln w="12700">
            <a:solidFill>
              <a:srgbClr val="F59E0B"/>
            </a:solidFill>
            <a:prstDash val="solid"/>
          </a:ln>
        </p:spPr>
        <p:txBody>
          <a:bodyPr/>
          <a:lstStyle/>
          <a:p>
            <a:pPr defTabSz="761970"/>
            <a:endParaRPr lang="en-US" sz="1500">
              <a:solidFill>
                <a:prstClr val="black"/>
              </a:solidFill>
              <a:latin typeface="Aptos"/>
            </a:endParaRPr>
          </a:p>
        </p:txBody>
      </p:sp>
      <p:sp>
        <p:nvSpPr>
          <p:cNvPr id="66" name="Text 25">
            <a:extLst>
              <a:ext uri="{FF2B5EF4-FFF2-40B4-BE49-F238E27FC236}">
                <a16:creationId xmlns:a16="http://schemas.microsoft.com/office/drawing/2014/main" id="{AD78017A-C875-C2FC-2DED-293744F34E8D}"/>
              </a:ext>
            </a:extLst>
          </p:cNvPr>
          <p:cNvSpPr/>
          <p:nvPr/>
        </p:nvSpPr>
        <p:spPr>
          <a:xfrm>
            <a:off x="6553200" y="4630642"/>
            <a:ext cx="3238500" cy="320040"/>
          </a:xfrm>
          <a:prstGeom prst="rect">
            <a:avLst/>
          </a:prstGeom>
          <a:noFill/>
          <a:ln/>
        </p:spPr>
        <p:txBody>
          <a:bodyPr wrap="square" lIns="0" tIns="0" rIns="0" bIns="0" rtlCol="0" anchor="ctr"/>
          <a:lstStyle/>
          <a:p>
            <a:pPr defTabSz="761970"/>
            <a:r>
              <a:rPr lang="en-US" sz="1500">
                <a:solidFill>
                  <a:srgbClr val="1E293B"/>
                </a:solidFill>
                <a:latin typeface="Aptos"/>
              </a:rPr>
              <a:t>remote hosts process tokens lazily on next access</a:t>
            </a:r>
            <a:endParaRPr lang="en-US" sz="1500">
              <a:solidFill>
                <a:prstClr val="black"/>
              </a:solidFill>
              <a:latin typeface="Aptos"/>
            </a:endParaRPr>
          </a:p>
        </p:txBody>
      </p:sp>
      <p:sp>
        <p:nvSpPr>
          <p:cNvPr id="67" name="Shape 26">
            <a:extLst>
              <a:ext uri="{FF2B5EF4-FFF2-40B4-BE49-F238E27FC236}">
                <a16:creationId xmlns:a16="http://schemas.microsoft.com/office/drawing/2014/main" id="{2E10282E-1C9B-003B-5222-729B2607A9A6}"/>
              </a:ext>
            </a:extLst>
          </p:cNvPr>
          <p:cNvSpPr/>
          <p:nvPr/>
        </p:nvSpPr>
        <p:spPr>
          <a:xfrm>
            <a:off x="6862233" y="5330704"/>
            <a:ext cx="2539531" cy="516278"/>
          </a:xfrm>
          <a:prstGeom prst="roundRect">
            <a:avLst/>
          </a:prstGeom>
          <a:solidFill>
            <a:srgbClr val="F59E0B"/>
          </a:solidFill>
          <a:ln w="12700">
            <a:solidFill>
              <a:srgbClr val="F59E0B"/>
            </a:solidFill>
            <a:prstDash val="solid"/>
          </a:ln>
        </p:spPr>
        <p:txBody>
          <a:bodyPr/>
          <a:lstStyle/>
          <a:p>
            <a:pPr defTabSz="761970"/>
            <a:endParaRPr lang="en-US" sz="1500">
              <a:solidFill>
                <a:prstClr val="black"/>
              </a:solidFill>
              <a:latin typeface="Aptos"/>
            </a:endParaRPr>
          </a:p>
        </p:txBody>
      </p:sp>
      <p:sp>
        <p:nvSpPr>
          <p:cNvPr id="68" name="Text 27">
            <a:extLst>
              <a:ext uri="{FF2B5EF4-FFF2-40B4-BE49-F238E27FC236}">
                <a16:creationId xmlns:a16="http://schemas.microsoft.com/office/drawing/2014/main" id="{C39ADAF1-5961-481D-E3E1-70A82907751E}"/>
              </a:ext>
            </a:extLst>
          </p:cNvPr>
          <p:cNvSpPr/>
          <p:nvPr/>
        </p:nvSpPr>
        <p:spPr>
          <a:xfrm>
            <a:off x="6880860" y="5481033"/>
            <a:ext cx="2506980" cy="243840"/>
          </a:xfrm>
          <a:prstGeom prst="rect">
            <a:avLst/>
          </a:prstGeom>
          <a:noFill/>
          <a:ln/>
        </p:spPr>
        <p:txBody>
          <a:bodyPr wrap="square" lIns="0" tIns="0" rIns="0" bIns="0" rtlCol="0" anchor="ctr"/>
          <a:lstStyle/>
          <a:p>
            <a:pPr algn="ctr" defTabSz="761970"/>
            <a:r>
              <a:rPr lang="en-US" sz="1500" b="1">
                <a:solidFill>
                  <a:srgbClr val="FFFFFF"/>
                </a:solidFill>
                <a:latin typeface="Aptos"/>
              </a:rPr>
              <a:t>SCC = slower, but always correct</a:t>
            </a:r>
            <a:endParaRPr lang="en-US" sz="1500">
              <a:solidFill>
                <a:prstClr val="black"/>
              </a:solidFill>
              <a:latin typeface="Aptos"/>
            </a:endParaRPr>
          </a:p>
        </p:txBody>
      </p:sp>
    </p:spTree>
    <p:extLst>
      <p:ext uri="{BB962C8B-B14F-4D97-AF65-F5344CB8AC3E}">
        <p14:creationId xmlns:p14="http://schemas.microsoft.com/office/powerpoint/2010/main" val="28960806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83B34E-C6B3-2ADA-769E-E5A2EED09F5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CF6807-D758-1FED-A999-B670D9DE1A12}"/>
              </a:ext>
            </a:extLst>
          </p:cNvPr>
          <p:cNvSpPr>
            <a:spLocks noGrp="1"/>
          </p:cNvSpPr>
          <p:nvPr>
            <p:ph type="title"/>
          </p:nvPr>
        </p:nvSpPr>
        <p:spPr/>
        <p:txBody>
          <a:bodyPr/>
          <a:lstStyle/>
          <a:p>
            <a:r>
              <a:rPr lang="en-US">
                <a:solidFill>
                  <a:srgbClr val="1E293B"/>
                </a:solidFill>
                <a:latin typeface="Aptos Display"/>
                <a:ea typeface="Aptos Display" pitchFamily="34" charset="-122"/>
                <a:cs typeface="Aptos Display" pitchFamily="34" charset="-120"/>
              </a:rPr>
              <a:t>Transport backends: SHM, TCP, RDMA</a:t>
            </a:r>
          </a:p>
        </p:txBody>
      </p:sp>
      <p:sp>
        <p:nvSpPr>
          <p:cNvPr id="15" name="Text 2">
            <a:extLst>
              <a:ext uri="{FF2B5EF4-FFF2-40B4-BE49-F238E27FC236}">
                <a16:creationId xmlns:a16="http://schemas.microsoft.com/office/drawing/2014/main" id="{7A30DA26-D5E9-0D0B-0240-DD937097ABA2}"/>
              </a:ext>
            </a:extLst>
          </p:cNvPr>
          <p:cNvSpPr/>
          <p:nvPr/>
        </p:nvSpPr>
        <p:spPr>
          <a:xfrm>
            <a:off x="10517256" y="228599"/>
            <a:ext cx="1333500" cy="213360"/>
          </a:xfrm>
          <a:prstGeom prst="rect">
            <a:avLst/>
          </a:prstGeom>
          <a:solidFill>
            <a:srgbClr val="EAF2FF"/>
          </a:solidFill>
          <a:ln>
            <a:solidFill>
              <a:srgbClr val="1F5FBF"/>
            </a:solidFill>
          </a:ln>
        </p:spPr>
        <p:txBody>
          <a:bodyPr wrap="square" lIns="0" tIns="0" rIns="0" bIns="0" rtlCol="0" anchor="ctr"/>
          <a:lstStyle/>
          <a:p>
            <a:pPr algn="ctr"/>
            <a:r>
              <a:rPr lang="en-US" sz="833" b="1">
                <a:solidFill>
                  <a:srgbClr val="1F5FBF"/>
                </a:solidFill>
              </a:rPr>
              <a:t>TRANSPORT</a:t>
            </a:r>
          </a:p>
        </p:txBody>
      </p:sp>
      <p:sp>
        <p:nvSpPr>
          <p:cNvPr id="65" name="Slide Number Placeholder 1">
            <a:extLst>
              <a:ext uri="{FF2B5EF4-FFF2-40B4-BE49-F238E27FC236}">
                <a16:creationId xmlns:a16="http://schemas.microsoft.com/office/drawing/2014/main" id="{A45834AE-B2A7-2DF1-5B38-C80DCFDFF6EA}"/>
              </a:ext>
            </a:extLst>
          </p:cNvPr>
          <p:cNvSpPr>
            <a:spLocks noGrp="1"/>
          </p:cNvSpPr>
          <p:nvPr>
            <p:ph type="sldNum" sz="quarter" idx="12"/>
          </p:nvPr>
        </p:nvSpPr>
        <p:spPr>
          <a:xfrm>
            <a:off x="11661914" y="6477000"/>
            <a:ext cx="377686" cy="381000"/>
          </a:xfrm>
        </p:spPr>
        <p:txBody>
          <a:bodyPr/>
          <a:lstStyle/>
          <a:p>
            <a:fld id="{FE7A4BB3-E848-5A44-82DF-322201952CD8}" type="slidenum">
              <a:rPr lang="en-US" smtClean="0"/>
              <a:pPr/>
              <a:t>42</a:t>
            </a:fld>
            <a:endParaRPr lang="en-US"/>
          </a:p>
        </p:txBody>
      </p:sp>
      <p:sp>
        <p:nvSpPr>
          <p:cNvPr id="26" name="Text 5">
            <a:extLst>
              <a:ext uri="{FF2B5EF4-FFF2-40B4-BE49-F238E27FC236}">
                <a16:creationId xmlns:a16="http://schemas.microsoft.com/office/drawing/2014/main" id="{D0690202-7B64-A58E-82FD-237A796634EF}"/>
              </a:ext>
            </a:extLst>
          </p:cNvPr>
          <p:cNvSpPr/>
          <p:nvPr/>
        </p:nvSpPr>
        <p:spPr>
          <a:xfrm>
            <a:off x="1181570" y="1857775"/>
            <a:ext cx="8991600" cy="342900"/>
          </a:xfrm>
          <a:prstGeom prst="rect">
            <a:avLst/>
          </a:prstGeom>
          <a:noFill/>
          <a:ln/>
        </p:spPr>
        <p:txBody>
          <a:bodyPr wrap="square" lIns="0" tIns="0" rIns="0" bIns="0" rtlCol="0" anchor="ctr"/>
          <a:lstStyle/>
          <a:p>
            <a:pPr defTabSz="761970"/>
            <a:r>
              <a:rPr lang="en-US" sz="2000">
                <a:solidFill>
                  <a:srgbClr val="1E293B"/>
                </a:solidFill>
                <a:latin typeface="Aptos"/>
              </a:rPr>
              <a:t>OCEAN cleanly separates the CXL protocol logic from the underlying transport so experiments can target fidelity or </a:t>
            </a:r>
            <a:r>
              <a:rPr lang="en-US" sz="2000" err="1">
                <a:solidFill>
                  <a:srgbClr val="1E293B"/>
                </a:solidFill>
                <a:latin typeface="Aptos"/>
              </a:rPr>
              <a:t>deployability</a:t>
            </a:r>
            <a:r>
              <a:rPr lang="en-US" sz="2000">
                <a:solidFill>
                  <a:srgbClr val="1E293B"/>
                </a:solidFill>
                <a:latin typeface="Aptos"/>
              </a:rPr>
              <a:t>.</a:t>
            </a:r>
            <a:endParaRPr lang="en-US" sz="2000">
              <a:solidFill>
                <a:prstClr val="black"/>
              </a:solidFill>
              <a:latin typeface="Aptos"/>
            </a:endParaRPr>
          </a:p>
        </p:txBody>
      </p:sp>
      <p:sp>
        <p:nvSpPr>
          <p:cNvPr id="40" name="Shape 6">
            <a:extLst>
              <a:ext uri="{FF2B5EF4-FFF2-40B4-BE49-F238E27FC236}">
                <a16:creationId xmlns:a16="http://schemas.microsoft.com/office/drawing/2014/main" id="{A00D3868-DFAF-123D-7358-5C1F6C96F36E}"/>
              </a:ext>
            </a:extLst>
          </p:cNvPr>
          <p:cNvSpPr/>
          <p:nvPr/>
        </p:nvSpPr>
        <p:spPr>
          <a:xfrm>
            <a:off x="1335382" y="2595316"/>
            <a:ext cx="2667000" cy="3543300"/>
          </a:xfrm>
          <a:prstGeom prst="roundRect">
            <a:avLst/>
          </a:prstGeom>
          <a:solidFill>
            <a:srgbClr val="FFFFFF"/>
          </a:solidFill>
          <a:ln w="12700">
            <a:solidFill>
              <a:srgbClr val="1F5FBF"/>
            </a:solidFill>
            <a:prstDash val="solid"/>
          </a:ln>
          <a:effectLst>
            <a:outerShdw blurRad="12700" dist="12700" dir="2700000" algn="bl" rotWithShape="0">
              <a:srgbClr val="000000">
                <a:alpha val="11000"/>
              </a:srgbClr>
            </a:outerShdw>
          </a:effectLst>
        </p:spPr>
        <p:txBody>
          <a:bodyPr/>
          <a:lstStyle/>
          <a:p>
            <a:pPr defTabSz="761970"/>
            <a:endParaRPr lang="en-US" sz="1500">
              <a:solidFill>
                <a:prstClr val="black"/>
              </a:solidFill>
              <a:latin typeface="Aptos"/>
            </a:endParaRPr>
          </a:p>
        </p:txBody>
      </p:sp>
      <p:sp>
        <p:nvSpPr>
          <p:cNvPr id="41" name="Shape 7">
            <a:extLst>
              <a:ext uri="{FF2B5EF4-FFF2-40B4-BE49-F238E27FC236}">
                <a16:creationId xmlns:a16="http://schemas.microsoft.com/office/drawing/2014/main" id="{46BD5FAF-3AAC-B35D-FFF1-4ADA32F1E419}"/>
              </a:ext>
            </a:extLst>
          </p:cNvPr>
          <p:cNvSpPr/>
          <p:nvPr/>
        </p:nvSpPr>
        <p:spPr>
          <a:xfrm>
            <a:off x="1449682" y="2747716"/>
            <a:ext cx="2438400" cy="441960"/>
          </a:xfrm>
          <a:prstGeom prst="roundRect">
            <a:avLst/>
          </a:prstGeom>
          <a:solidFill>
            <a:srgbClr val="1F5FBF"/>
          </a:solidFill>
          <a:ln w="12700">
            <a:solidFill>
              <a:srgbClr val="1F5FBF"/>
            </a:solidFill>
            <a:prstDash val="solid"/>
          </a:ln>
        </p:spPr>
        <p:txBody>
          <a:bodyPr/>
          <a:lstStyle/>
          <a:p>
            <a:pPr defTabSz="761970"/>
            <a:endParaRPr lang="en-US" sz="1500">
              <a:solidFill>
                <a:prstClr val="black"/>
              </a:solidFill>
              <a:latin typeface="Aptos"/>
            </a:endParaRPr>
          </a:p>
        </p:txBody>
      </p:sp>
      <p:sp>
        <p:nvSpPr>
          <p:cNvPr id="42" name="Text 8">
            <a:extLst>
              <a:ext uri="{FF2B5EF4-FFF2-40B4-BE49-F238E27FC236}">
                <a16:creationId xmlns:a16="http://schemas.microsoft.com/office/drawing/2014/main" id="{066C6ED6-368A-2377-0811-42BCC3B521B4}"/>
              </a:ext>
            </a:extLst>
          </p:cNvPr>
          <p:cNvSpPr/>
          <p:nvPr/>
        </p:nvSpPr>
        <p:spPr>
          <a:xfrm>
            <a:off x="1510642" y="2808676"/>
            <a:ext cx="2316480" cy="320040"/>
          </a:xfrm>
          <a:prstGeom prst="rect">
            <a:avLst/>
          </a:prstGeom>
          <a:noFill/>
          <a:ln/>
        </p:spPr>
        <p:txBody>
          <a:bodyPr wrap="square" lIns="0" tIns="0" rIns="0" bIns="0" rtlCol="0" anchor="ctr"/>
          <a:lstStyle/>
          <a:p>
            <a:pPr algn="ctr" defTabSz="761970"/>
            <a:r>
              <a:rPr lang="en-US" sz="2000" b="1">
                <a:solidFill>
                  <a:srgbClr val="FFFFFF"/>
                </a:solidFill>
                <a:latin typeface="Aptos"/>
              </a:rPr>
              <a:t>SHM</a:t>
            </a:r>
            <a:endParaRPr lang="en-US" sz="2000">
              <a:solidFill>
                <a:prstClr val="black"/>
              </a:solidFill>
              <a:latin typeface="Aptos"/>
            </a:endParaRPr>
          </a:p>
        </p:txBody>
      </p:sp>
      <p:sp>
        <p:nvSpPr>
          <p:cNvPr id="43" name="Text 9">
            <a:extLst>
              <a:ext uri="{FF2B5EF4-FFF2-40B4-BE49-F238E27FC236}">
                <a16:creationId xmlns:a16="http://schemas.microsoft.com/office/drawing/2014/main" id="{42730F27-54F4-344E-A353-0F24678044AF}"/>
              </a:ext>
            </a:extLst>
          </p:cNvPr>
          <p:cNvSpPr/>
          <p:nvPr/>
        </p:nvSpPr>
        <p:spPr>
          <a:xfrm>
            <a:off x="1472542" y="3372556"/>
            <a:ext cx="2324100" cy="571500"/>
          </a:xfrm>
          <a:prstGeom prst="rect">
            <a:avLst/>
          </a:prstGeom>
          <a:noFill/>
          <a:ln/>
        </p:spPr>
        <p:txBody>
          <a:bodyPr wrap="square" lIns="0" tIns="0" rIns="0" bIns="0" rtlCol="0" anchor="ctr"/>
          <a:lstStyle/>
          <a:p>
            <a:pPr algn="ctr" defTabSz="761970"/>
            <a:r>
              <a:rPr lang="en-US" sz="1667">
                <a:solidFill>
                  <a:srgbClr val="1E293B"/>
                </a:solidFill>
                <a:latin typeface="Aptos"/>
              </a:rPr>
              <a:t>single-node, zero-copy ring buffers</a:t>
            </a:r>
            <a:endParaRPr lang="en-US" sz="1667">
              <a:solidFill>
                <a:prstClr val="black"/>
              </a:solidFill>
              <a:latin typeface="Aptos"/>
            </a:endParaRPr>
          </a:p>
        </p:txBody>
      </p:sp>
      <p:sp>
        <p:nvSpPr>
          <p:cNvPr id="44" name="Shape 10">
            <a:extLst>
              <a:ext uri="{FF2B5EF4-FFF2-40B4-BE49-F238E27FC236}">
                <a16:creationId xmlns:a16="http://schemas.microsoft.com/office/drawing/2014/main" id="{58F4DE8F-4CC1-DDD0-3B68-7479B7730FA4}"/>
              </a:ext>
            </a:extLst>
          </p:cNvPr>
          <p:cNvSpPr/>
          <p:nvPr/>
        </p:nvSpPr>
        <p:spPr>
          <a:xfrm>
            <a:off x="1754482" y="4271716"/>
            <a:ext cx="1828800" cy="365760"/>
          </a:xfrm>
          <a:prstGeom prst="roundRect">
            <a:avLst/>
          </a:prstGeom>
          <a:solidFill>
            <a:srgbClr val="F5F7FB"/>
          </a:solidFill>
          <a:ln w="12700">
            <a:solidFill>
              <a:srgbClr val="C9D4E5"/>
            </a:solidFill>
            <a:prstDash val="solid"/>
          </a:ln>
        </p:spPr>
        <p:txBody>
          <a:bodyPr/>
          <a:lstStyle/>
          <a:p>
            <a:pPr defTabSz="761970"/>
            <a:endParaRPr lang="en-US" sz="1500">
              <a:solidFill>
                <a:prstClr val="black"/>
              </a:solidFill>
              <a:latin typeface="Aptos"/>
            </a:endParaRPr>
          </a:p>
        </p:txBody>
      </p:sp>
      <p:sp>
        <p:nvSpPr>
          <p:cNvPr id="45" name="Text 11">
            <a:extLst>
              <a:ext uri="{FF2B5EF4-FFF2-40B4-BE49-F238E27FC236}">
                <a16:creationId xmlns:a16="http://schemas.microsoft.com/office/drawing/2014/main" id="{89FFB749-1C97-75CD-D9F8-6F6FA04EB8E9}"/>
              </a:ext>
            </a:extLst>
          </p:cNvPr>
          <p:cNvSpPr/>
          <p:nvPr/>
        </p:nvSpPr>
        <p:spPr>
          <a:xfrm>
            <a:off x="1815442" y="4332676"/>
            <a:ext cx="1706880" cy="243840"/>
          </a:xfrm>
          <a:prstGeom prst="rect">
            <a:avLst/>
          </a:prstGeom>
          <a:noFill/>
          <a:ln/>
        </p:spPr>
        <p:txBody>
          <a:bodyPr wrap="square" lIns="0" tIns="0" rIns="0" bIns="0" rtlCol="0" anchor="ctr"/>
          <a:lstStyle/>
          <a:p>
            <a:pPr algn="ctr" defTabSz="761970"/>
            <a:r>
              <a:rPr lang="en-US" sz="1667" b="1">
                <a:solidFill>
                  <a:srgbClr val="1E293B"/>
                </a:solidFill>
                <a:latin typeface="Aptos"/>
              </a:rPr>
              <a:t>≈1 </a:t>
            </a:r>
            <a:r>
              <a:rPr lang="en-US" sz="1667" b="1" err="1">
                <a:solidFill>
                  <a:srgbClr val="1E293B"/>
                </a:solidFill>
                <a:latin typeface="Aptos"/>
              </a:rPr>
              <a:t>μs</a:t>
            </a:r>
            <a:r>
              <a:rPr lang="en-US" sz="1667" b="1">
                <a:solidFill>
                  <a:srgbClr val="1E293B"/>
                </a:solidFill>
                <a:latin typeface="Aptos"/>
              </a:rPr>
              <a:t> round trip</a:t>
            </a:r>
            <a:endParaRPr lang="en-US" sz="1667">
              <a:solidFill>
                <a:prstClr val="black"/>
              </a:solidFill>
              <a:latin typeface="Aptos"/>
            </a:endParaRPr>
          </a:p>
        </p:txBody>
      </p:sp>
      <p:sp>
        <p:nvSpPr>
          <p:cNvPr id="46" name="Text 12">
            <a:extLst>
              <a:ext uri="{FF2B5EF4-FFF2-40B4-BE49-F238E27FC236}">
                <a16:creationId xmlns:a16="http://schemas.microsoft.com/office/drawing/2014/main" id="{43C1C619-8174-9112-9CCC-02639ADBF42C}"/>
              </a:ext>
            </a:extLst>
          </p:cNvPr>
          <p:cNvSpPr/>
          <p:nvPr/>
        </p:nvSpPr>
        <p:spPr>
          <a:xfrm>
            <a:off x="1548742" y="4881316"/>
            <a:ext cx="2247900" cy="685800"/>
          </a:xfrm>
          <a:prstGeom prst="rect">
            <a:avLst/>
          </a:prstGeom>
          <a:noFill/>
          <a:ln/>
        </p:spPr>
        <p:txBody>
          <a:bodyPr wrap="square" lIns="0" tIns="0" rIns="0" bIns="0" rtlCol="0" anchor="ctr"/>
          <a:lstStyle/>
          <a:p>
            <a:pPr algn="ctr" defTabSz="761970"/>
            <a:r>
              <a:rPr lang="en-US" sz="1500">
                <a:solidFill>
                  <a:srgbClr val="64748B"/>
                </a:solidFill>
                <a:latin typeface="Aptos"/>
              </a:rPr>
              <a:t>functional verification</a:t>
            </a:r>
            <a:endParaRPr lang="en-US" sz="1500">
              <a:solidFill>
                <a:prstClr val="black"/>
              </a:solidFill>
              <a:latin typeface="Aptos"/>
            </a:endParaRPr>
          </a:p>
        </p:txBody>
      </p:sp>
      <p:sp>
        <p:nvSpPr>
          <p:cNvPr id="47" name="Shape 13">
            <a:extLst>
              <a:ext uri="{FF2B5EF4-FFF2-40B4-BE49-F238E27FC236}">
                <a16:creationId xmlns:a16="http://schemas.microsoft.com/office/drawing/2014/main" id="{2BA48DC1-BFF7-224B-563B-9353698CF759}"/>
              </a:ext>
            </a:extLst>
          </p:cNvPr>
          <p:cNvSpPr/>
          <p:nvPr/>
        </p:nvSpPr>
        <p:spPr>
          <a:xfrm>
            <a:off x="4421482" y="2595316"/>
            <a:ext cx="2667000" cy="3543300"/>
          </a:xfrm>
          <a:prstGeom prst="roundRect">
            <a:avLst/>
          </a:prstGeom>
          <a:solidFill>
            <a:srgbClr val="FFFFFF"/>
          </a:solidFill>
          <a:ln w="12700">
            <a:solidFill>
              <a:srgbClr val="F59E0B"/>
            </a:solidFill>
            <a:prstDash val="solid"/>
          </a:ln>
          <a:effectLst>
            <a:outerShdw blurRad="12700" dist="12700" dir="2700000" algn="bl" rotWithShape="0">
              <a:srgbClr val="000000">
                <a:alpha val="11000"/>
              </a:srgbClr>
            </a:outerShdw>
          </a:effectLst>
        </p:spPr>
        <p:txBody>
          <a:bodyPr/>
          <a:lstStyle/>
          <a:p>
            <a:pPr defTabSz="761970"/>
            <a:endParaRPr lang="en-US" sz="1500">
              <a:solidFill>
                <a:prstClr val="black"/>
              </a:solidFill>
              <a:latin typeface="Aptos"/>
            </a:endParaRPr>
          </a:p>
        </p:txBody>
      </p:sp>
      <p:sp>
        <p:nvSpPr>
          <p:cNvPr id="48" name="Shape 14">
            <a:extLst>
              <a:ext uri="{FF2B5EF4-FFF2-40B4-BE49-F238E27FC236}">
                <a16:creationId xmlns:a16="http://schemas.microsoft.com/office/drawing/2014/main" id="{91D5393C-B470-6B69-A4F7-74105D4A09CF}"/>
              </a:ext>
            </a:extLst>
          </p:cNvPr>
          <p:cNvSpPr/>
          <p:nvPr/>
        </p:nvSpPr>
        <p:spPr>
          <a:xfrm>
            <a:off x="4535782" y="2747716"/>
            <a:ext cx="2438400" cy="441960"/>
          </a:xfrm>
          <a:prstGeom prst="roundRect">
            <a:avLst/>
          </a:prstGeom>
          <a:solidFill>
            <a:srgbClr val="F59E0B"/>
          </a:solidFill>
          <a:ln w="12700">
            <a:solidFill>
              <a:srgbClr val="F59E0B"/>
            </a:solidFill>
            <a:prstDash val="solid"/>
          </a:ln>
        </p:spPr>
        <p:txBody>
          <a:bodyPr/>
          <a:lstStyle/>
          <a:p>
            <a:pPr defTabSz="761970"/>
            <a:endParaRPr lang="en-US" sz="1500">
              <a:solidFill>
                <a:prstClr val="black"/>
              </a:solidFill>
              <a:latin typeface="Aptos"/>
            </a:endParaRPr>
          </a:p>
        </p:txBody>
      </p:sp>
      <p:sp>
        <p:nvSpPr>
          <p:cNvPr id="49" name="Text 15">
            <a:extLst>
              <a:ext uri="{FF2B5EF4-FFF2-40B4-BE49-F238E27FC236}">
                <a16:creationId xmlns:a16="http://schemas.microsoft.com/office/drawing/2014/main" id="{8D180EC1-A32B-76BD-65BF-2C154B2D702B}"/>
              </a:ext>
            </a:extLst>
          </p:cNvPr>
          <p:cNvSpPr/>
          <p:nvPr/>
        </p:nvSpPr>
        <p:spPr>
          <a:xfrm>
            <a:off x="4596742" y="2808676"/>
            <a:ext cx="2316480" cy="320040"/>
          </a:xfrm>
          <a:prstGeom prst="rect">
            <a:avLst/>
          </a:prstGeom>
          <a:noFill/>
          <a:ln/>
        </p:spPr>
        <p:txBody>
          <a:bodyPr wrap="square" lIns="0" tIns="0" rIns="0" bIns="0" rtlCol="0" anchor="ctr"/>
          <a:lstStyle/>
          <a:p>
            <a:pPr algn="ctr" defTabSz="761970"/>
            <a:r>
              <a:rPr lang="en-US" sz="2000" b="1">
                <a:solidFill>
                  <a:srgbClr val="FFFFFF"/>
                </a:solidFill>
                <a:latin typeface="Aptos"/>
              </a:rPr>
              <a:t>TCP</a:t>
            </a:r>
            <a:endParaRPr lang="en-US" sz="2000">
              <a:solidFill>
                <a:prstClr val="black"/>
              </a:solidFill>
              <a:latin typeface="Aptos"/>
            </a:endParaRPr>
          </a:p>
        </p:txBody>
      </p:sp>
      <p:sp>
        <p:nvSpPr>
          <p:cNvPr id="50" name="Text 16">
            <a:extLst>
              <a:ext uri="{FF2B5EF4-FFF2-40B4-BE49-F238E27FC236}">
                <a16:creationId xmlns:a16="http://schemas.microsoft.com/office/drawing/2014/main" id="{FA5C7B2C-A7E0-4689-F39F-9E855276F4DF}"/>
              </a:ext>
            </a:extLst>
          </p:cNvPr>
          <p:cNvSpPr/>
          <p:nvPr/>
        </p:nvSpPr>
        <p:spPr>
          <a:xfrm>
            <a:off x="4558642" y="3372556"/>
            <a:ext cx="2324100" cy="571500"/>
          </a:xfrm>
          <a:prstGeom prst="rect">
            <a:avLst/>
          </a:prstGeom>
          <a:noFill/>
          <a:ln/>
        </p:spPr>
        <p:txBody>
          <a:bodyPr wrap="square" lIns="0" tIns="0" rIns="0" bIns="0" rtlCol="0" anchor="ctr"/>
          <a:lstStyle/>
          <a:p>
            <a:pPr algn="ctr" defTabSz="761970"/>
            <a:r>
              <a:rPr lang="en-US" sz="1667">
                <a:solidFill>
                  <a:srgbClr val="1E293B"/>
                </a:solidFill>
                <a:latin typeface="Aptos"/>
              </a:rPr>
              <a:t>portable serialized CXL packets</a:t>
            </a:r>
            <a:endParaRPr lang="en-US" sz="1667">
              <a:solidFill>
                <a:prstClr val="black"/>
              </a:solidFill>
              <a:latin typeface="Aptos"/>
            </a:endParaRPr>
          </a:p>
        </p:txBody>
      </p:sp>
      <p:sp>
        <p:nvSpPr>
          <p:cNvPr id="51" name="Shape 17">
            <a:extLst>
              <a:ext uri="{FF2B5EF4-FFF2-40B4-BE49-F238E27FC236}">
                <a16:creationId xmlns:a16="http://schemas.microsoft.com/office/drawing/2014/main" id="{407BF4F2-7FDD-ADB0-A6D1-39512BD07420}"/>
              </a:ext>
            </a:extLst>
          </p:cNvPr>
          <p:cNvSpPr/>
          <p:nvPr/>
        </p:nvSpPr>
        <p:spPr>
          <a:xfrm>
            <a:off x="4840582" y="4271716"/>
            <a:ext cx="1828800" cy="365760"/>
          </a:xfrm>
          <a:prstGeom prst="roundRect">
            <a:avLst/>
          </a:prstGeom>
          <a:solidFill>
            <a:srgbClr val="F5F7FB"/>
          </a:solidFill>
          <a:ln w="12700">
            <a:solidFill>
              <a:srgbClr val="C9D4E5"/>
            </a:solidFill>
            <a:prstDash val="solid"/>
          </a:ln>
        </p:spPr>
        <p:txBody>
          <a:bodyPr/>
          <a:lstStyle/>
          <a:p>
            <a:pPr defTabSz="761970"/>
            <a:endParaRPr lang="en-US" sz="1500">
              <a:solidFill>
                <a:prstClr val="black"/>
              </a:solidFill>
              <a:latin typeface="Aptos"/>
            </a:endParaRPr>
          </a:p>
        </p:txBody>
      </p:sp>
      <p:sp>
        <p:nvSpPr>
          <p:cNvPr id="52" name="Text 18">
            <a:extLst>
              <a:ext uri="{FF2B5EF4-FFF2-40B4-BE49-F238E27FC236}">
                <a16:creationId xmlns:a16="http://schemas.microsoft.com/office/drawing/2014/main" id="{30A3F5E8-3744-3E8B-02FA-7B8CA31CCABA}"/>
              </a:ext>
            </a:extLst>
          </p:cNvPr>
          <p:cNvSpPr/>
          <p:nvPr/>
        </p:nvSpPr>
        <p:spPr>
          <a:xfrm>
            <a:off x="4901542" y="4332676"/>
            <a:ext cx="1706880" cy="243840"/>
          </a:xfrm>
          <a:prstGeom prst="rect">
            <a:avLst/>
          </a:prstGeom>
          <a:noFill/>
          <a:ln/>
        </p:spPr>
        <p:txBody>
          <a:bodyPr wrap="square" lIns="0" tIns="0" rIns="0" bIns="0" rtlCol="0" anchor="ctr"/>
          <a:lstStyle/>
          <a:p>
            <a:pPr algn="ctr" defTabSz="761970"/>
            <a:r>
              <a:rPr lang="en-US" sz="1667" b="1">
                <a:solidFill>
                  <a:srgbClr val="1E293B"/>
                </a:solidFill>
                <a:latin typeface="Aptos"/>
              </a:rPr>
              <a:t>higher latency</a:t>
            </a:r>
            <a:endParaRPr lang="en-US" sz="1667">
              <a:solidFill>
                <a:prstClr val="black"/>
              </a:solidFill>
              <a:latin typeface="Aptos"/>
            </a:endParaRPr>
          </a:p>
        </p:txBody>
      </p:sp>
      <p:sp>
        <p:nvSpPr>
          <p:cNvPr id="53" name="Text 19">
            <a:extLst>
              <a:ext uri="{FF2B5EF4-FFF2-40B4-BE49-F238E27FC236}">
                <a16:creationId xmlns:a16="http://schemas.microsoft.com/office/drawing/2014/main" id="{F0D2EC8E-0989-82B0-93B9-DC8EAC466F91}"/>
              </a:ext>
            </a:extLst>
          </p:cNvPr>
          <p:cNvSpPr/>
          <p:nvPr/>
        </p:nvSpPr>
        <p:spPr>
          <a:xfrm>
            <a:off x="4634842" y="4881316"/>
            <a:ext cx="2247900" cy="685800"/>
          </a:xfrm>
          <a:prstGeom prst="rect">
            <a:avLst/>
          </a:prstGeom>
          <a:noFill/>
          <a:ln/>
        </p:spPr>
        <p:txBody>
          <a:bodyPr wrap="square" lIns="0" tIns="0" rIns="0" bIns="0" rtlCol="0" anchor="ctr"/>
          <a:lstStyle/>
          <a:p>
            <a:pPr algn="ctr" defTabSz="761970"/>
            <a:r>
              <a:rPr lang="en-US" sz="1500">
                <a:solidFill>
                  <a:srgbClr val="64748B"/>
                </a:solidFill>
                <a:latin typeface="Aptos"/>
              </a:rPr>
              <a:t>compatibility and large topology tests</a:t>
            </a:r>
            <a:endParaRPr lang="en-US" sz="1500">
              <a:solidFill>
                <a:prstClr val="black"/>
              </a:solidFill>
              <a:latin typeface="Aptos"/>
            </a:endParaRPr>
          </a:p>
        </p:txBody>
      </p:sp>
      <p:sp>
        <p:nvSpPr>
          <p:cNvPr id="54" name="Shape 20">
            <a:extLst>
              <a:ext uri="{FF2B5EF4-FFF2-40B4-BE49-F238E27FC236}">
                <a16:creationId xmlns:a16="http://schemas.microsoft.com/office/drawing/2014/main" id="{71B0CC2D-DE83-FB89-84BE-1641F629B34A}"/>
              </a:ext>
            </a:extLst>
          </p:cNvPr>
          <p:cNvSpPr/>
          <p:nvPr/>
        </p:nvSpPr>
        <p:spPr>
          <a:xfrm>
            <a:off x="7507582" y="2595316"/>
            <a:ext cx="2667000" cy="3543300"/>
          </a:xfrm>
          <a:prstGeom prst="roundRect">
            <a:avLst/>
          </a:prstGeom>
          <a:solidFill>
            <a:srgbClr val="FFFFFF"/>
          </a:solidFill>
          <a:ln w="12700">
            <a:solidFill>
              <a:srgbClr val="2C9C91"/>
            </a:solidFill>
            <a:prstDash val="solid"/>
          </a:ln>
          <a:effectLst>
            <a:outerShdw blurRad="12700" dist="12700" dir="2700000" algn="bl" rotWithShape="0">
              <a:srgbClr val="000000">
                <a:alpha val="11000"/>
              </a:srgbClr>
            </a:outerShdw>
          </a:effectLst>
        </p:spPr>
        <p:txBody>
          <a:bodyPr/>
          <a:lstStyle/>
          <a:p>
            <a:pPr defTabSz="761970"/>
            <a:endParaRPr lang="en-US" sz="1500">
              <a:solidFill>
                <a:prstClr val="black"/>
              </a:solidFill>
              <a:latin typeface="Aptos"/>
            </a:endParaRPr>
          </a:p>
        </p:txBody>
      </p:sp>
      <p:sp>
        <p:nvSpPr>
          <p:cNvPr id="55" name="Shape 21">
            <a:extLst>
              <a:ext uri="{FF2B5EF4-FFF2-40B4-BE49-F238E27FC236}">
                <a16:creationId xmlns:a16="http://schemas.microsoft.com/office/drawing/2014/main" id="{289A333E-B99F-33EC-8B6B-87D6F120F1D1}"/>
              </a:ext>
            </a:extLst>
          </p:cNvPr>
          <p:cNvSpPr/>
          <p:nvPr/>
        </p:nvSpPr>
        <p:spPr>
          <a:xfrm>
            <a:off x="7621882" y="2747716"/>
            <a:ext cx="2438400" cy="441960"/>
          </a:xfrm>
          <a:prstGeom prst="roundRect">
            <a:avLst/>
          </a:prstGeom>
          <a:solidFill>
            <a:srgbClr val="2C9C91"/>
          </a:solidFill>
          <a:ln w="12700">
            <a:solidFill>
              <a:srgbClr val="2C9C91"/>
            </a:solidFill>
            <a:prstDash val="solid"/>
          </a:ln>
        </p:spPr>
        <p:txBody>
          <a:bodyPr/>
          <a:lstStyle/>
          <a:p>
            <a:pPr defTabSz="761970"/>
            <a:endParaRPr lang="en-US" sz="1500">
              <a:solidFill>
                <a:prstClr val="black"/>
              </a:solidFill>
              <a:latin typeface="Aptos"/>
            </a:endParaRPr>
          </a:p>
        </p:txBody>
      </p:sp>
      <p:sp>
        <p:nvSpPr>
          <p:cNvPr id="56" name="Text 22">
            <a:extLst>
              <a:ext uri="{FF2B5EF4-FFF2-40B4-BE49-F238E27FC236}">
                <a16:creationId xmlns:a16="http://schemas.microsoft.com/office/drawing/2014/main" id="{FB546397-F51A-E109-84D9-2762F8E55CD9}"/>
              </a:ext>
            </a:extLst>
          </p:cNvPr>
          <p:cNvSpPr/>
          <p:nvPr/>
        </p:nvSpPr>
        <p:spPr>
          <a:xfrm>
            <a:off x="7682842" y="2808676"/>
            <a:ext cx="2316480" cy="320040"/>
          </a:xfrm>
          <a:prstGeom prst="rect">
            <a:avLst/>
          </a:prstGeom>
          <a:noFill/>
          <a:ln/>
        </p:spPr>
        <p:txBody>
          <a:bodyPr wrap="square" lIns="0" tIns="0" rIns="0" bIns="0" rtlCol="0" anchor="ctr"/>
          <a:lstStyle/>
          <a:p>
            <a:pPr algn="ctr" defTabSz="761970"/>
            <a:r>
              <a:rPr lang="en-US" sz="2000" b="1">
                <a:solidFill>
                  <a:srgbClr val="FFFFFF"/>
                </a:solidFill>
                <a:latin typeface="Aptos"/>
              </a:rPr>
              <a:t>RDMA</a:t>
            </a:r>
            <a:endParaRPr lang="en-US" sz="2000">
              <a:solidFill>
                <a:prstClr val="black"/>
              </a:solidFill>
              <a:latin typeface="Aptos"/>
            </a:endParaRPr>
          </a:p>
        </p:txBody>
      </p:sp>
      <p:sp>
        <p:nvSpPr>
          <p:cNvPr id="57" name="Text 23">
            <a:extLst>
              <a:ext uri="{FF2B5EF4-FFF2-40B4-BE49-F238E27FC236}">
                <a16:creationId xmlns:a16="http://schemas.microsoft.com/office/drawing/2014/main" id="{98DE631C-C32E-E291-2EAF-B11053D7B144}"/>
              </a:ext>
            </a:extLst>
          </p:cNvPr>
          <p:cNvSpPr/>
          <p:nvPr/>
        </p:nvSpPr>
        <p:spPr>
          <a:xfrm>
            <a:off x="7644742" y="3429000"/>
            <a:ext cx="2324100" cy="571500"/>
          </a:xfrm>
          <a:prstGeom prst="rect">
            <a:avLst/>
          </a:prstGeom>
          <a:noFill/>
          <a:ln/>
        </p:spPr>
        <p:txBody>
          <a:bodyPr wrap="square" lIns="0" tIns="0" rIns="0" bIns="0" rtlCol="0" anchor="ctr"/>
          <a:lstStyle/>
          <a:p>
            <a:pPr algn="ctr" defTabSz="761970"/>
            <a:r>
              <a:rPr lang="en-US" sz="1667">
                <a:solidFill>
                  <a:srgbClr val="1E293B"/>
                </a:solidFill>
                <a:latin typeface="Aptos"/>
              </a:rPr>
              <a:t>READ/WRITE for data + SEND/RECV for coherence</a:t>
            </a:r>
            <a:endParaRPr lang="en-US" sz="1667">
              <a:solidFill>
                <a:prstClr val="black"/>
              </a:solidFill>
              <a:latin typeface="Aptos"/>
            </a:endParaRPr>
          </a:p>
        </p:txBody>
      </p:sp>
      <p:sp>
        <p:nvSpPr>
          <p:cNvPr id="69" name="Shape 24">
            <a:extLst>
              <a:ext uri="{FF2B5EF4-FFF2-40B4-BE49-F238E27FC236}">
                <a16:creationId xmlns:a16="http://schemas.microsoft.com/office/drawing/2014/main" id="{63E177BD-4AA7-B06E-B04B-4D6DF564BE27}"/>
              </a:ext>
            </a:extLst>
          </p:cNvPr>
          <p:cNvSpPr/>
          <p:nvPr/>
        </p:nvSpPr>
        <p:spPr>
          <a:xfrm>
            <a:off x="7926682" y="4271716"/>
            <a:ext cx="1828800" cy="365760"/>
          </a:xfrm>
          <a:prstGeom prst="roundRect">
            <a:avLst/>
          </a:prstGeom>
          <a:solidFill>
            <a:srgbClr val="F5F7FB"/>
          </a:solidFill>
          <a:ln w="12700">
            <a:solidFill>
              <a:srgbClr val="C9D4E5"/>
            </a:solidFill>
            <a:prstDash val="solid"/>
          </a:ln>
        </p:spPr>
        <p:txBody>
          <a:bodyPr/>
          <a:lstStyle/>
          <a:p>
            <a:pPr defTabSz="761970"/>
            <a:endParaRPr lang="en-US" sz="1500">
              <a:solidFill>
                <a:prstClr val="black"/>
              </a:solidFill>
              <a:latin typeface="Aptos"/>
            </a:endParaRPr>
          </a:p>
        </p:txBody>
      </p:sp>
      <p:sp>
        <p:nvSpPr>
          <p:cNvPr id="70" name="Text 25">
            <a:extLst>
              <a:ext uri="{FF2B5EF4-FFF2-40B4-BE49-F238E27FC236}">
                <a16:creationId xmlns:a16="http://schemas.microsoft.com/office/drawing/2014/main" id="{39112B0A-B7E3-BEFA-88EF-9C378C9F4795}"/>
              </a:ext>
            </a:extLst>
          </p:cNvPr>
          <p:cNvSpPr/>
          <p:nvPr/>
        </p:nvSpPr>
        <p:spPr>
          <a:xfrm>
            <a:off x="7987642" y="4332676"/>
            <a:ext cx="1706880" cy="243840"/>
          </a:xfrm>
          <a:prstGeom prst="rect">
            <a:avLst/>
          </a:prstGeom>
          <a:noFill/>
          <a:ln/>
        </p:spPr>
        <p:txBody>
          <a:bodyPr wrap="square" lIns="0" tIns="0" rIns="0" bIns="0" rtlCol="0" anchor="ctr"/>
          <a:lstStyle/>
          <a:p>
            <a:pPr algn="ctr" defTabSz="761970"/>
            <a:r>
              <a:rPr lang="en-US" sz="1667" b="1">
                <a:solidFill>
                  <a:srgbClr val="1E293B"/>
                </a:solidFill>
                <a:latin typeface="Aptos"/>
              </a:rPr>
              <a:t>near line rate</a:t>
            </a:r>
            <a:endParaRPr lang="en-US" sz="1667">
              <a:solidFill>
                <a:prstClr val="black"/>
              </a:solidFill>
              <a:latin typeface="Aptos"/>
            </a:endParaRPr>
          </a:p>
        </p:txBody>
      </p:sp>
      <p:sp>
        <p:nvSpPr>
          <p:cNvPr id="71" name="Text 26">
            <a:extLst>
              <a:ext uri="{FF2B5EF4-FFF2-40B4-BE49-F238E27FC236}">
                <a16:creationId xmlns:a16="http://schemas.microsoft.com/office/drawing/2014/main" id="{D28D7E30-1B02-39D1-34CE-A088801A410D}"/>
              </a:ext>
            </a:extLst>
          </p:cNvPr>
          <p:cNvSpPr/>
          <p:nvPr/>
        </p:nvSpPr>
        <p:spPr>
          <a:xfrm>
            <a:off x="7720942" y="4881316"/>
            <a:ext cx="2247900" cy="685800"/>
          </a:xfrm>
          <a:prstGeom prst="rect">
            <a:avLst/>
          </a:prstGeom>
          <a:noFill/>
          <a:ln/>
        </p:spPr>
        <p:txBody>
          <a:bodyPr wrap="square" lIns="0" tIns="0" rIns="0" bIns="0" rtlCol="0" anchor="ctr"/>
          <a:lstStyle/>
          <a:p>
            <a:pPr algn="ctr" defTabSz="761970"/>
            <a:r>
              <a:rPr lang="en-US" sz="1500">
                <a:solidFill>
                  <a:srgbClr val="64748B"/>
                </a:solidFill>
                <a:latin typeface="Aptos"/>
              </a:rPr>
              <a:t>performance evaluation</a:t>
            </a:r>
            <a:endParaRPr lang="en-US" sz="1500">
              <a:solidFill>
                <a:prstClr val="black"/>
              </a:solidFill>
              <a:latin typeface="Aptos"/>
            </a:endParaRPr>
          </a:p>
        </p:txBody>
      </p:sp>
    </p:spTree>
    <p:extLst>
      <p:ext uri="{BB962C8B-B14F-4D97-AF65-F5344CB8AC3E}">
        <p14:creationId xmlns:p14="http://schemas.microsoft.com/office/powerpoint/2010/main" val="3472445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71A9E7-1E28-FFA1-FB40-DC4CD806E6D9}"/>
            </a:ext>
          </a:extLst>
        </p:cNvPr>
        <p:cNvGrpSpPr/>
        <p:nvPr/>
      </p:nvGrpSpPr>
      <p:grpSpPr>
        <a:xfrm>
          <a:off x="0" y="0"/>
          <a:ext cx="0" cy="0"/>
          <a:chOff x="0" y="0"/>
          <a:chExt cx="0" cy="0"/>
        </a:xfrm>
      </p:grpSpPr>
      <p:pic>
        <p:nvPicPr>
          <p:cNvPr id="19" name="Picture 18" descr="A grey and white background&#10;&#10;Description automatically generated">
            <a:extLst>
              <a:ext uri="{FF2B5EF4-FFF2-40B4-BE49-F238E27FC236}">
                <a16:creationId xmlns:a16="http://schemas.microsoft.com/office/drawing/2014/main" id="{7923305E-65E3-CA5B-7A51-A439713D2571}"/>
              </a:ext>
            </a:extLst>
          </p:cNvPr>
          <p:cNvPicPr>
            <a:picLocks noChangeAspect="1"/>
          </p:cNvPicPr>
          <p:nvPr/>
        </p:nvPicPr>
        <p:blipFill rotWithShape="1">
          <a:blip r:embed="rId3">
            <a:duotone>
              <a:prstClr val="black"/>
              <a:schemeClr val="accent6">
                <a:tint val="45000"/>
                <a:satMod val="400000"/>
              </a:schemeClr>
            </a:duotone>
            <a:extLst>
              <a:ext uri="{BEBA8EAE-BF5A-486C-A8C5-ECC9F3942E4B}">
                <a14:imgProps xmlns:a14="http://schemas.microsoft.com/office/drawing/2010/main">
                  <a14:imgLayer r:embed="rId4">
                    <a14:imgEffect>
                      <a14:colorTemperature colorTemp="7500"/>
                    </a14:imgEffect>
                  </a14:imgLayer>
                </a14:imgProps>
              </a:ext>
            </a:extLst>
          </a:blip>
          <a:srcRect l="6812"/>
          <a:stretch/>
        </p:blipFill>
        <p:spPr>
          <a:xfrm>
            <a:off x="830580" y="0"/>
            <a:ext cx="11361421" cy="6858000"/>
          </a:xfrm>
          <a:prstGeom prst="rect">
            <a:avLst/>
          </a:prstGeom>
        </p:spPr>
      </p:pic>
      <p:sp>
        <p:nvSpPr>
          <p:cNvPr id="3" name="Slide Number Placeholder 2">
            <a:extLst>
              <a:ext uri="{FF2B5EF4-FFF2-40B4-BE49-F238E27FC236}">
                <a16:creationId xmlns:a16="http://schemas.microsoft.com/office/drawing/2014/main" id="{BF91BDEF-BC57-0A69-C8DE-B72D821E9E6E}"/>
              </a:ext>
            </a:extLst>
          </p:cNvPr>
          <p:cNvSpPr>
            <a:spLocks noGrp="1"/>
          </p:cNvSpPr>
          <p:nvPr>
            <p:ph type="sldNum" sz="quarter" idx="12"/>
          </p:nvPr>
        </p:nvSpPr>
        <p:spPr/>
        <p:txBody>
          <a:bodyPr/>
          <a:lstStyle/>
          <a:p>
            <a:fld id="{FE7A4BB3-E848-5A44-82DF-322201952CD8}" type="slidenum">
              <a:rPr lang="en-US" smtClean="0"/>
              <a:pPr/>
              <a:t>43</a:t>
            </a:fld>
            <a:endParaRPr lang="en-US"/>
          </a:p>
        </p:txBody>
      </p:sp>
      <p:pic>
        <p:nvPicPr>
          <p:cNvPr id="25" name="Graphic 24">
            <a:extLst>
              <a:ext uri="{FF2B5EF4-FFF2-40B4-BE49-F238E27FC236}">
                <a16:creationId xmlns:a16="http://schemas.microsoft.com/office/drawing/2014/main" id="{08847579-96E2-FA66-0B0E-AFACF3E8A30C}"/>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0858500" y="5715000"/>
            <a:ext cx="914400" cy="685800"/>
          </a:xfrm>
          <a:prstGeom prst="rect">
            <a:avLst/>
          </a:prstGeom>
          <a:effectLst>
            <a:outerShdw blurRad="63500" dist="25400" algn="ctr" rotWithShape="0">
              <a:prstClr val="black">
                <a:alpha val="30000"/>
              </a:prstClr>
            </a:outerShdw>
          </a:effectLst>
        </p:spPr>
      </p:pic>
      <p:sp>
        <p:nvSpPr>
          <p:cNvPr id="17" name="Shape 1">
            <a:extLst>
              <a:ext uri="{FF2B5EF4-FFF2-40B4-BE49-F238E27FC236}">
                <a16:creationId xmlns:a16="http://schemas.microsoft.com/office/drawing/2014/main" id="{E04FE6F8-ECDC-66A0-0125-7D0C9EB4AE62}"/>
              </a:ext>
            </a:extLst>
          </p:cNvPr>
          <p:cNvSpPr/>
          <p:nvPr/>
        </p:nvSpPr>
        <p:spPr>
          <a:xfrm>
            <a:off x="8343900" y="1485900"/>
            <a:ext cx="76200" cy="4229100"/>
          </a:xfrm>
          <a:prstGeom prst="rect">
            <a:avLst/>
          </a:prstGeom>
          <a:solidFill>
            <a:srgbClr val="F59E0B"/>
          </a:solidFill>
          <a:ln w="12700">
            <a:solidFill>
              <a:srgbClr val="F59E0B"/>
            </a:solidFill>
            <a:prstDash val="solid"/>
          </a:ln>
        </p:spPr>
        <p:txBody>
          <a:bodyPr/>
          <a:lstStyle/>
          <a:p>
            <a:pPr defTabSz="761970"/>
            <a:endParaRPr lang="en-US" sz="1500">
              <a:solidFill>
                <a:prstClr val="black"/>
              </a:solidFill>
              <a:latin typeface="Aptos"/>
            </a:endParaRPr>
          </a:p>
        </p:txBody>
      </p:sp>
      <p:sp>
        <p:nvSpPr>
          <p:cNvPr id="18" name="Shape 2">
            <a:extLst>
              <a:ext uri="{FF2B5EF4-FFF2-40B4-BE49-F238E27FC236}">
                <a16:creationId xmlns:a16="http://schemas.microsoft.com/office/drawing/2014/main" id="{187B614A-51CC-8C6B-98B5-3783AE48817D}"/>
              </a:ext>
            </a:extLst>
          </p:cNvPr>
          <p:cNvSpPr/>
          <p:nvPr/>
        </p:nvSpPr>
        <p:spPr>
          <a:xfrm>
            <a:off x="8648700" y="1790700"/>
            <a:ext cx="76200" cy="3619500"/>
          </a:xfrm>
          <a:prstGeom prst="rect">
            <a:avLst/>
          </a:prstGeom>
          <a:solidFill>
            <a:srgbClr val="23A6D5"/>
          </a:solidFill>
          <a:ln w="12700">
            <a:solidFill>
              <a:srgbClr val="23A6D5"/>
            </a:solidFill>
            <a:prstDash val="solid"/>
          </a:ln>
        </p:spPr>
        <p:txBody>
          <a:bodyPr/>
          <a:lstStyle/>
          <a:p>
            <a:pPr defTabSz="761970"/>
            <a:endParaRPr lang="en-US" sz="1500">
              <a:solidFill>
                <a:prstClr val="black"/>
              </a:solidFill>
              <a:latin typeface="Aptos"/>
            </a:endParaRPr>
          </a:p>
        </p:txBody>
      </p:sp>
      <p:sp>
        <p:nvSpPr>
          <p:cNvPr id="20" name="Shape 3">
            <a:extLst>
              <a:ext uri="{FF2B5EF4-FFF2-40B4-BE49-F238E27FC236}">
                <a16:creationId xmlns:a16="http://schemas.microsoft.com/office/drawing/2014/main" id="{DF8E9C24-CCB0-2212-F740-C8888F5D8EF9}"/>
              </a:ext>
            </a:extLst>
          </p:cNvPr>
          <p:cNvSpPr/>
          <p:nvPr/>
        </p:nvSpPr>
        <p:spPr>
          <a:xfrm>
            <a:off x="8953500" y="2095500"/>
            <a:ext cx="76200" cy="3009900"/>
          </a:xfrm>
          <a:prstGeom prst="rect">
            <a:avLst/>
          </a:prstGeom>
          <a:solidFill>
            <a:srgbClr val="F59E0B"/>
          </a:solidFill>
          <a:ln w="12700">
            <a:solidFill>
              <a:srgbClr val="F59E0B"/>
            </a:solidFill>
            <a:prstDash val="solid"/>
          </a:ln>
        </p:spPr>
        <p:txBody>
          <a:bodyPr/>
          <a:lstStyle/>
          <a:p>
            <a:pPr defTabSz="761970"/>
            <a:endParaRPr lang="en-US" sz="1500">
              <a:solidFill>
                <a:prstClr val="black"/>
              </a:solidFill>
              <a:latin typeface="Aptos"/>
            </a:endParaRPr>
          </a:p>
        </p:txBody>
      </p:sp>
      <p:sp>
        <p:nvSpPr>
          <p:cNvPr id="21" name="Text 4">
            <a:extLst>
              <a:ext uri="{FF2B5EF4-FFF2-40B4-BE49-F238E27FC236}">
                <a16:creationId xmlns:a16="http://schemas.microsoft.com/office/drawing/2014/main" id="{D38DA395-D712-8C86-CC6D-7078EC354859}"/>
              </a:ext>
            </a:extLst>
          </p:cNvPr>
          <p:cNvSpPr/>
          <p:nvPr/>
        </p:nvSpPr>
        <p:spPr>
          <a:xfrm>
            <a:off x="2133600" y="1600200"/>
            <a:ext cx="1752600" cy="228600"/>
          </a:xfrm>
          <a:prstGeom prst="rect">
            <a:avLst/>
          </a:prstGeom>
          <a:noFill/>
          <a:ln/>
        </p:spPr>
        <p:txBody>
          <a:bodyPr wrap="square" lIns="0" tIns="0" rIns="0" bIns="0" rtlCol="0" anchor="ctr"/>
          <a:lstStyle/>
          <a:p>
            <a:pPr defTabSz="761970"/>
            <a:endParaRPr lang="en-US" sz="1333" b="1">
              <a:solidFill>
                <a:srgbClr val="F59E0B"/>
              </a:solidFill>
              <a:latin typeface="Aptos"/>
            </a:endParaRPr>
          </a:p>
        </p:txBody>
      </p:sp>
      <p:sp>
        <p:nvSpPr>
          <p:cNvPr id="22" name="Text 5">
            <a:extLst>
              <a:ext uri="{FF2B5EF4-FFF2-40B4-BE49-F238E27FC236}">
                <a16:creationId xmlns:a16="http://schemas.microsoft.com/office/drawing/2014/main" id="{9FCB25DF-7CC2-2A67-663F-C3FC9B4F00D4}"/>
              </a:ext>
            </a:extLst>
          </p:cNvPr>
          <p:cNvSpPr/>
          <p:nvPr/>
        </p:nvSpPr>
        <p:spPr>
          <a:xfrm>
            <a:off x="2133600" y="2133600"/>
            <a:ext cx="5638800" cy="838200"/>
          </a:xfrm>
          <a:prstGeom prst="rect">
            <a:avLst/>
          </a:prstGeom>
          <a:noFill/>
          <a:ln/>
        </p:spPr>
        <p:txBody>
          <a:bodyPr wrap="square" lIns="0" tIns="0" rIns="0" bIns="0" rtlCol="0" anchor="ctr"/>
          <a:lstStyle/>
          <a:p>
            <a:pPr defTabSz="761970"/>
            <a:r>
              <a:rPr lang="en-US" sz="3000" b="1">
                <a:solidFill>
                  <a:srgbClr val="FFFFFF"/>
                </a:solidFill>
                <a:latin typeface="Aptos Display"/>
                <a:ea typeface="Aptos Display" pitchFamily="34" charset="-122"/>
                <a:cs typeface="Aptos Display" pitchFamily="34" charset="-120"/>
              </a:rPr>
              <a:t>Timing fidelity &amp; implementation</a:t>
            </a:r>
            <a:endParaRPr lang="en-US" sz="3000">
              <a:solidFill>
                <a:prstClr val="black"/>
              </a:solidFill>
              <a:latin typeface="Aptos Display"/>
            </a:endParaRPr>
          </a:p>
        </p:txBody>
      </p:sp>
      <p:sp>
        <p:nvSpPr>
          <p:cNvPr id="23" name="Text 6">
            <a:extLst>
              <a:ext uri="{FF2B5EF4-FFF2-40B4-BE49-F238E27FC236}">
                <a16:creationId xmlns:a16="http://schemas.microsoft.com/office/drawing/2014/main" id="{E724589D-B30F-66D5-6A69-FFC8B14E4C91}"/>
              </a:ext>
            </a:extLst>
          </p:cNvPr>
          <p:cNvSpPr/>
          <p:nvPr/>
        </p:nvSpPr>
        <p:spPr>
          <a:xfrm>
            <a:off x="2133600" y="3314700"/>
            <a:ext cx="5600700" cy="762000"/>
          </a:xfrm>
          <a:prstGeom prst="rect">
            <a:avLst/>
          </a:prstGeom>
          <a:noFill/>
          <a:ln/>
        </p:spPr>
        <p:txBody>
          <a:bodyPr wrap="square" lIns="0" tIns="0" rIns="0" bIns="0" rtlCol="0" anchor="ctr"/>
          <a:lstStyle/>
          <a:p>
            <a:pPr defTabSz="761970"/>
            <a:r>
              <a:rPr lang="en-US" sz="1667">
                <a:solidFill>
                  <a:srgbClr val="D6E4F2"/>
                </a:solidFill>
                <a:latin typeface="Aptos"/>
              </a:rPr>
              <a:t>The emulation is only useful if timing is visible to the guest, not just computed offline.</a:t>
            </a:r>
            <a:endParaRPr lang="en-US" sz="1667">
              <a:solidFill>
                <a:prstClr val="black"/>
              </a:solidFill>
              <a:latin typeface="Aptos"/>
            </a:endParaRPr>
          </a:p>
        </p:txBody>
      </p:sp>
      <p:sp>
        <p:nvSpPr>
          <p:cNvPr id="24" name="Shape 7">
            <a:extLst>
              <a:ext uri="{FF2B5EF4-FFF2-40B4-BE49-F238E27FC236}">
                <a16:creationId xmlns:a16="http://schemas.microsoft.com/office/drawing/2014/main" id="{0459EB35-8BED-D0DE-7366-CCA957C5D2B0}"/>
              </a:ext>
            </a:extLst>
          </p:cNvPr>
          <p:cNvSpPr/>
          <p:nvPr/>
        </p:nvSpPr>
        <p:spPr>
          <a:xfrm>
            <a:off x="9410700" y="2400300"/>
            <a:ext cx="1447800" cy="426720"/>
          </a:xfrm>
          <a:prstGeom prst="roundRect">
            <a:avLst/>
          </a:prstGeom>
          <a:solidFill>
            <a:srgbClr val="F59E0B"/>
          </a:solidFill>
          <a:ln w="12700">
            <a:solidFill>
              <a:srgbClr val="F59E0B"/>
            </a:solidFill>
            <a:prstDash val="solid"/>
          </a:ln>
        </p:spPr>
        <p:txBody>
          <a:bodyPr/>
          <a:lstStyle/>
          <a:p>
            <a:pPr defTabSz="761970"/>
            <a:endParaRPr lang="en-US" sz="1500">
              <a:solidFill>
                <a:prstClr val="black"/>
              </a:solidFill>
              <a:latin typeface="Aptos"/>
            </a:endParaRPr>
          </a:p>
        </p:txBody>
      </p:sp>
      <p:sp>
        <p:nvSpPr>
          <p:cNvPr id="26" name="Text 8">
            <a:extLst>
              <a:ext uri="{FF2B5EF4-FFF2-40B4-BE49-F238E27FC236}">
                <a16:creationId xmlns:a16="http://schemas.microsoft.com/office/drawing/2014/main" id="{851666B1-8B34-15D6-17A0-2A1EAC26B427}"/>
              </a:ext>
            </a:extLst>
          </p:cNvPr>
          <p:cNvSpPr/>
          <p:nvPr/>
        </p:nvSpPr>
        <p:spPr>
          <a:xfrm>
            <a:off x="9471660" y="2461260"/>
            <a:ext cx="1325880" cy="304800"/>
          </a:xfrm>
          <a:prstGeom prst="rect">
            <a:avLst/>
          </a:prstGeom>
          <a:noFill/>
          <a:ln/>
        </p:spPr>
        <p:txBody>
          <a:bodyPr wrap="square" lIns="0" tIns="0" rIns="0" bIns="0" rtlCol="0" anchor="ctr"/>
          <a:lstStyle/>
          <a:p>
            <a:pPr algn="ctr" defTabSz="761970"/>
            <a:r>
              <a:rPr lang="en-US" sz="1500" b="1">
                <a:solidFill>
                  <a:srgbClr val="FFFFFF"/>
                </a:solidFill>
                <a:latin typeface="Aptos"/>
              </a:rPr>
              <a:t>hosts</a:t>
            </a:r>
            <a:endParaRPr lang="en-US" sz="1500">
              <a:solidFill>
                <a:prstClr val="black"/>
              </a:solidFill>
              <a:latin typeface="Aptos"/>
            </a:endParaRPr>
          </a:p>
        </p:txBody>
      </p:sp>
      <p:sp>
        <p:nvSpPr>
          <p:cNvPr id="27" name="Shape 9">
            <a:extLst>
              <a:ext uri="{FF2B5EF4-FFF2-40B4-BE49-F238E27FC236}">
                <a16:creationId xmlns:a16="http://schemas.microsoft.com/office/drawing/2014/main" id="{12D616A9-2EE1-9D82-A201-21DEFB23DC12}"/>
              </a:ext>
            </a:extLst>
          </p:cNvPr>
          <p:cNvSpPr/>
          <p:nvPr/>
        </p:nvSpPr>
        <p:spPr>
          <a:xfrm>
            <a:off x="9410700" y="3314700"/>
            <a:ext cx="1447800" cy="426720"/>
          </a:xfrm>
          <a:prstGeom prst="roundRect">
            <a:avLst/>
          </a:prstGeom>
          <a:solidFill>
            <a:srgbClr val="7C5CE0"/>
          </a:solidFill>
          <a:ln w="12700">
            <a:solidFill>
              <a:srgbClr val="7C5CE0"/>
            </a:solidFill>
            <a:prstDash val="solid"/>
          </a:ln>
        </p:spPr>
        <p:txBody>
          <a:bodyPr/>
          <a:lstStyle/>
          <a:p>
            <a:pPr defTabSz="761970"/>
            <a:endParaRPr lang="en-US" sz="1500">
              <a:solidFill>
                <a:prstClr val="black"/>
              </a:solidFill>
              <a:latin typeface="Aptos"/>
            </a:endParaRPr>
          </a:p>
        </p:txBody>
      </p:sp>
      <p:sp>
        <p:nvSpPr>
          <p:cNvPr id="28" name="Text 10">
            <a:extLst>
              <a:ext uri="{FF2B5EF4-FFF2-40B4-BE49-F238E27FC236}">
                <a16:creationId xmlns:a16="http://schemas.microsoft.com/office/drawing/2014/main" id="{B75FBB88-A0D3-45DA-2217-12A965FA4D9C}"/>
              </a:ext>
            </a:extLst>
          </p:cNvPr>
          <p:cNvSpPr/>
          <p:nvPr/>
        </p:nvSpPr>
        <p:spPr>
          <a:xfrm>
            <a:off x="9471660" y="3375660"/>
            <a:ext cx="1325880" cy="304800"/>
          </a:xfrm>
          <a:prstGeom prst="rect">
            <a:avLst/>
          </a:prstGeom>
          <a:noFill/>
          <a:ln/>
        </p:spPr>
        <p:txBody>
          <a:bodyPr wrap="square" lIns="0" tIns="0" rIns="0" bIns="0" rtlCol="0" anchor="ctr"/>
          <a:lstStyle/>
          <a:p>
            <a:pPr algn="ctr" defTabSz="761970"/>
            <a:r>
              <a:rPr lang="en-US" sz="1500" b="1">
                <a:solidFill>
                  <a:srgbClr val="FFFFFF"/>
                </a:solidFill>
                <a:latin typeface="Aptos"/>
              </a:rPr>
              <a:t>switch</a:t>
            </a:r>
            <a:endParaRPr lang="en-US" sz="1500">
              <a:solidFill>
                <a:prstClr val="black"/>
              </a:solidFill>
              <a:latin typeface="Aptos"/>
            </a:endParaRPr>
          </a:p>
        </p:txBody>
      </p:sp>
      <p:sp>
        <p:nvSpPr>
          <p:cNvPr id="29" name="Shape 11">
            <a:extLst>
              <a:ext uri="{FF2B5EF4-FFF2-40B4-BE49-F238E27FC236}">
                <a16:creationId xmlns:a16="http://schemas.microsoft.com/office/drawing/2014/main" id="{60BB8BB9-7681-A270-9BF7-0331CF7465A0}"/>
              </a:ext>
            </a:extLst>
          </p:cNvPr>
          <p:cNvSpPr/>
          <p:nvPr/>
        </p:nvSpPr>
        <p:spPr>
          <a:xfrm>
            <a:off x="9410700" y="4229100"/>
            <a:ext cx="1447800" cy="426720"/>
          </a:xfrm>
          <a:prstGeom prst="roundRect">
            <a:avLst/>
          </a:prstGeom>
          <a:solidFill>
            <a:srgbClr val="F59E0B"/>
          </a:solidFill>
          <a:ln w="12700">
            <a:solidFill>
              <a:srgbClr val="F59E0B"/>
            </a:solidFill>
            <a:prstDash val="solid"/>
          </a:ln>
        </p:spPr>
        <p:txBody>
          <a:bodyPr/>
          <a:lstStyle/>
          <a:p>
            <a:pPr defTabSz="761970"/>
            <a:endParaRPr lang="en-US" sz="1500">
              <a:solidFill>
                <a:prstClr val="black"/>
              </a:solidFill>
              <a:latin typeface="Aptos"/>
            </a:endParaRPr>
          </a:p>
        </p:txBody>
      </p:sp>
      <p:sp>
        <p:nvSpPr>
          <p:cNvPr id="30" name="Text 12">
            <a:extLst>
              <a:ext uri="{FF2B5EF4-FFF2-40B4-BE49-F238E27FC236}">
                <a16:creationId xmlns:a16="http://schemas.microsoft.com/office/drawing/2014/main" id="{ECF551AE-D8D4-CC0C-AB8E-CCAA8A181A7D}"/>
              </a:ext>
            </a:extLst>
          </p:cNvPr>
          <p:cNvSpPr/>
          <p:nvPr/>
        </p:nvSpPr>
        <p:spPr>
          <a:xfrm>
            <a:off x="9471660" y="4290060"/>
            <a:ext cx="1325880" cy="304800"/>
          </a:xfrm>
          <a:prstGeom prst="rect">
            <a:avLst/>
          </a:prstGeom>
          <a:noFill/>
          <a:ln/>
        </p:spPr>
        <p:txBody>
          <a:bodyPr wrap="square" lIns="0" tIns="0" rIns="0" bIns="0" rtlCol="0" anchor="ctr"/>
          <a:lstStyle/>
          <a:p>
            <a:pPr algn="ctr" defTabSz="761970"/>
            <a:r>
              <a:rPr lang="en-US" sz="1500" b="1">
                <a:solidFill>
                  <a:srgbClr val="FFFFFF"/>
                </a:solidFill>
                <a:latin typeface="Aptos"/>
              </a:rPr>
              <a:t>memory</a:t>
            </a:r>
            <a:endParaRPr lang="en-US" sz="1500">
              <a:solidFill>
                <a:prstClr val="black"/>
              </a:solidFill>
              <a:latin typeface="Aptos"/>
            </a:endParaRPr>
          </a:p>
        </p:txBody>
      </p:sp>
      <p:sp>
        <p:nvSpPr>
          <p:cNvPr id="31" name="Shape 13">
            <a:extLst>
              <a:ext uri="{FF2B5EF4-FFF2-40B4-BE49-F238E27FC236}">
                <a16:creationId xmlns:a16="http://schemas.microsoft.com/office/drawing/2014/main" id="{A88C9681-D793-3F4C-0D77-E52BA02185B6}"/>
              </a:ext>
            </a:extLst>
          </p:cNvPr>
          <p:cNvSpPr/>
          <p:nvPr/>
        </p:nvSpPr>
        <p:spPr>
          <a:xfrm>
            <a:off x="10134600" y="2827020"/>
            <a:ext cx="0" cy="487680"/>
          </a:xfrm>
          <a:prstGeom prst="line">
            <a:avLst/>
          </a:prstGeom>
          <a:noFill/>
          <a:ln w="12700">
            <a:solidFill>
              <a:srgbClr val="FFFFFF"/>
            </a:solidFill>
            <a:prstDash val="solid"/>
            <a:tailEnd type="triangle"/>
          </a:ln>
        </p:spPr>
        <p:txBody>
          <a:bodyPr/>
          <a:lstStyle/>
          <a:p>
            <a:pPr defTabSz="761970"/>
            <a:endParaRPr lang="en-US" sz="1500">
              <a:solidFill>
                <a:prstClr val="black"/>
              </a:solidFill>
              <a:latin typeface="Aptos"/>
            </a:endParaRPr>
          </a:p>
        </p:txBody>
      </p:sp>
      <p:sp>
        <p:nvSpPr>
          <p:cNvPr id="32" name="Shape 14">
            <a:extLst>
              <a:ext uri="{FF2B5EF4-FFF2-40B4-BE49-F238E27FC236}">
                <a16:creationId xmlns:a16="http://schemas.microsoft.com/office/drawing/2014/main" id="{E65F50D7-557F-F1DE-58F0-358EDCF615E0}"/>
              </a:ext>
            </a:extLst>
          </p:cNvPr>
          <p:cNvSpPr/>
          <p:nvPr/>
        </p:nvSpPr>
        <p:spPr>
          <a:xfrm>
            <a:off x="10134600" y="3741420"/>
            <a:ext cx="0" cy="487680"/>
          </a:xfrm>
          <a:prstGeom prst="line">
            <a:avLst/>
          </a:prstGeom>
          <a:noFill/>
          <a:ln w="12700">
            <a:solidFill>
              <a:srgbClr val="FFFFFF"/>
            </a:solidFill>
            <a:prstDash val="solid"/>
            <a:tailEnd type="triangle"/>
          </a:ln>
        </p:spPr>
        <p:txBody>
          <a:bodyPr/>
          <a:lstStyle/>
          <a:p>
            <a:pPr defTabSz="761970"/>
            <a:endParaRPr lang="en-US" sz="1500">
              <a:solidFill>
                <a:prstClr val="black"/>
              </a:solidFill>
              <a:latin typeface="Aptos"/>
            </a:endParaRPr>
          </a:p>
        </p:txBody>
      </p:sp>
    </p:spTree>
    <p:extLst>
      <p:ext uri="{BB962C8B-B14F-4D97-AF65-F5344CB8AC3E}">
        <p14:creationId xmlns:p14="http://schemas.microsoft.com/office/powerpoint/2010/main" val="172737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E5E88-27D9-8761-5CE1-226F50F3217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3B54A9D-B89F-2DA0-072D-F344C456B4AD}"/>
              </a:ext>
            </a:extLst>
          </p:cNvPr>
          <p:cNvSpPr>
            <a:spLocks noGrp="1"/>
          </p:cNvSpPr>
          <p:nvPr>
            <p:ph type="title"/>
          </p:nvPr>
        </p:nvSpPr>
        <p:spPr/>
        <p:txBody>
          <a:bodyPr/>
          <a:lstStyle/>
          <a:p>
            <a:r>
              <a:rPr lang="en-US">
                <a:solidFill>
                  <a:srgbClr val="1E293B"/>
                </a:solidFill>
                <a:latin typeface="Aptos Display"/>
                <a:ea typeface="Aptos Display" pitchFamily="34" charset="-122"/>
                <a:cs typeface="Aptos Display" pitchFamily="34" charset="-120"/>
              </a:rPr>
              <a:t>Active latency injection</a:t>
            </a:r>
          </a:p>
        </p:txBody>
      </p:sp>
      <p:sp>
        <p:nvSpPr>
          <p:cNvPr id="15" name="Text 2">
            <a:extLst>
              <a:ext uri="{FF2B5EF4-FFF2-40B4-BE49-F238E27FC236}">
                <a16:creationId xmlns:a16="http://schemas.microsoft.com/office/drawing/2014/main" id="{381654B7-6CD3-13EA-B930-24C5310A2B35}"/>
              </a:ext>
            </a:extLst>
          </p:cNvPr>
          <p:cNvSpPr/>
          <p:nvPr/>
        </p:nvSpPr>
        <p:spPr>
          <a:xfrm>
            <a:off x="10517256" y="228599"/>
            <a:ext cx="1333500" cy="213360"/>
          </a:xfrm>
          <a:prstGeom prst="rect">
            <a:avLst/>
          </a:prstGeom>
          <a:solidFill>
            <a:srgbClr val="EAF2FF"/>
          </a:solidFill>
          <a:ln>
            <a:solidFill>
              <a:srgbClr val="1F5FBF"/>
            </a:solidFill>
          </a:ln>
        </p:spPr>
        <p:txBody>
          <a:bodyPr wrap="square" lIns="0" tIns="0" rIns="0" bIns="0" rtlCol="0" anchor="ctr"/>
          <a:lstStyle/>
          <a:p>
            <a:pPr algn="ctr"/>
            <a:r>
              <a:rPr lang="en-US" sz="833" b="1">
                <a:solidFill>
                  <a:srgbClr val="1F5FBF"/>
                </a:solidFill>
              </a:rPr>
              <a:t>TIMING</a:t>
            </a:r>
          </a:p>
        </p:txBody>
      </p:sp>
      <p:sp>
        <p:nvSpPr>
          <p:cNvPr id="65" name="Slide Number Placeholder 1">
            <a:extLst>
              <a:ext uri="{FF2B5EF4-FFF2-40B4-BE49-F238E27FC236}">
                <a16:creationId xmlns:a16="http://schemas.microsoft.com/office/drawing/2014/main" id="{C598424C-61BB-44AC-B693-25BBFC0234D2}"/>
              </a:ext>
            </a:extLst>
          </p:cNvPr>
          <p:cNvSpPr>
            <a:spLocks noGrp="1"/>
          </p:cNvSpPr>
          <p:nvPr>
            <p:ph type="sldNum" sz="quarter" idx="12"/>
          </p:nvPr>
        </p:nvSpPr>
        <p:spPr>
          <a:xfrm>
            <a:off x="11661914" y="6477000"/>
            <a:ext cx="377686" cy="381000"/>
          </a:xfrm>
        </p:spPr>
        <p:txBody>
          <a:bodyPr/>
          <a:lstStyle/>
          <a:p>
            <a:fld id="{FE7A4BB3-E848-5A44-82DF-322201952CD8}" type="slidenum">
              <a:rPr lang="en-US" smtClean="0"/>
              <a:pPr/>
              <a:t>44</a:t>
            </a:fld>
            <a:endParaRPr lang="en-US"/>
          </a:p>
        </p:txBody>
      </p:sp>
      <p:sp>
        <p:nvSpPr>
          <p:cNvPr id="23" name="Text 5">
            <a:extLst>
              <a:ext uri="{FF2B5EF4-FFF2-40B4-BE49-F238E27FC236}">
                <a16:creationId xmlns:a16="http://schemas.microsoft.com/office/drawing/2014/main" id="{51747620-204F-DF37-730B-84FD27FA34BA}"/>
              </a:ext>
            </a:extLst>
          </p:cNvPr>
          <p:cNvSpPr/>
          <p:nvPr/>
        </p:nvSpPr>
        <p:spPr>
          <a:xfrm>
            <a:off x="1171967" y="1876488"/>
            <a:ext cx="8991600" cy="342900"/>
          </a:xfrm>
          <a:prstGeom prst="rect">
            <a:avLst/>
          </a:prstGeom>
          <a:noFill/>
          <a:ln/>
        </p:spPr>
        <p:txBody>
          <a:bodyPr wrap="square" lIns="0" tIns="0" rIns="0" bIns="0" rtlCol="0" anchor="ctr"/>
          <a:lstStyle/>
          <a:p>
            <a:pPr defTabSz="761970"/>
            <a:r>
              <a:rPr lang="en-US" sz="2000">
                <a:solidFill>
                  <a:srgbClr val="1E293B"/>
                </a:solidFill>
                <a:latin typeface="Aptos"/>
              </a:rPr>
              <a:t>The key idea: stall the vCPU thread for exactly the extra time needed after accounting for IPC overhead already spent in real time.</a:t>
            </a:r>
            <a:endParaRPr lang="en-US" sz="2000">
              <a:solidFill>
                <a:prstClr val="black"/>
              </a:solidFill>
              <a:latin typeface="Aptos"/>
            </a:endParaRPr>
          </a:p>
        </p:txBody>
      </p:sp>
      <p:sp>
        <p:nvSpPr>
          <p:cNvPr id="24" name="Text 6">
            <a:extLst>
              <a:ext uri="{FF2B5EF4-FFF2-40B4-BE49-F238E27FC236}">
                <a16:creationId xmlns:a16="http://schemas.microsoft.com/office/drawing/2014/main" id="{F6A3753C-D1D5-19F3-2734-F1090DE4C19D}"/>
              </a:ext>
            </a:extLst>
          </p:cNvPr>
          <p:cNvSpPr/>
          <p:nvPr/>
        </p:nvSpPr>
        <p:spPr>
          <a:xfrm>
            <a:off x="1494041" y="2521902"/>
            <a:ext cx="1731947" cy="215496"/>
          </a:xfrm>
          <a:prstGeom prst="rect">
            <a:avLst/>
          </a:prstGeom>
          <a:noFill/>
          <a:ln/>
        </p:spPr>
        <p:txBody>
          <a:bodyPr wrap="square" lIns="0" tIns="0" rIns="0" bIns="0" rtlCol="0" anchor="ctr"/>
          <a:lstStyle/>
          <a:p>
            <a:pPr defTabSz="761970"/>
            <a:r>
              <a:rPr lang="en-US" sz="1600" b="1">
                <a:solidFill>
                  <a:srgbClr val="64748B"/>
                </a:solidFill>
                <a:latin typeface="Aptos"/>
              </a:rPr>
              <a:t>Wall-clock time</a:t>
            </a:r>
            <a:endParaRPr lang="en-US" sz="1600">
              <a:solidFill>
                <a:prstClr val="black"/>
              </a:solidFill>
              <a:latin typeface="Aptos"/>
            </a:endParaRPr>
          </a:p>
        </p:txBody>
      </p:sp>
      <p:sp>
        <p:nvSpPr>
          <p:cNvPr id="25" name="Shape 7">
            <a:extLst>
              <a:ext uri="{FF2B5EF4-FFF2-40B4-BE49-F238E27FC236}">
                <a16:creationId xmlns:a16="http://schemas.microsoft.com/office/drawing/2014/main" id="{2E13EDA6-6CFD-C6B8-A7CA-ECE894FBD9F9}"/>
              </a:ext>
            </a:extLst>
          </p:cNvPr>
          <p:cNvSpPr/>
          <p:nvPr/>
        </p:nvSpPr>
        <p:spPr>
          <a:xfrm>
            <a:off x="1513268" y="3027954"/>
            <a:ext cx="8305800" cy="0"/>
          </a:xfrm>
          <a:prstGeom prst="line">
            <a:avLst/>
          </a:prstGeom>
          <a:noFill/>
          <a:ln w="12700">
            <a:solidFill>
              <a:srgbClr val="C9D4E5"/>
            </a:solidFill>
            <a:prstDash val="solid"/>
          </a:ln>
        </p:spPr>
        <p:txBody>
          <a:bodyPr/>
          <a:lstStyle/>
          <a:p>
            <a:pPr defTabSz="761970"/>
            <a:endParaRPr lang="en-US" sz="1500">
              <a:solidFill>
                <a:prstClr val="black"/>
              </a:solidFill>
              <a:latin typeface="Aptos"/>
            </a:endParaRPr>
          </a:p>
        </p:txBody>
      </p:sp>
      <p:sp>
        <p:nvSpPr>
          <p:cNvPr id="27" name="Shape 8">
            <a:extLst>
              <a:ext uri="{FF2B5EF4-FFF2-40B4-BE49-F238E27FC236}">
                <a16:creationId xmlns:a16="http://schemas.microsoft.com/office/drawing/2014/main" id="{FD8D7139-E039-CED6-1EB0-F09BF962F790}"/>
              </a:ext>
            </a:extLst>
          </p:cNvPr>
          <p:cNvSpPr/>
          <p:nvPr/>
        </p:nvSpPr>
        <p:spPr>
          <a:xfrm>
            <a:off x="1665668" y="2837454"/>
            <a:ext cx="1943100" cy="381000"/>
          </a:xfrm>
          <a:prstGeom prst="rect">
            <a:avLst/>
          </a:prstGeom>
          <a:solidFill>
            <a:srgbClr val="EAF2FF"/>
          </a:solidFill>
          <a:ln w="12700">
            <a:solidFill>
              <a:srgbClr val="1F5FBF"/>
            </a:solidFill>
            <a:prstDash val="solid"/>
          </a:ln>
        </p:spPr>
        <p:txBody>
          <a:bodyPr/>
          <a:lstStyle/>
          <a:p>
            <a:pPr defTabSz="761970"/>
            <a:endParaRPr lang="en-US" sz="1500">
              <a:solidFill>
                <a:prstClr val="black"/>
              </a:solidFill>
              <a:latin typeface="Aptos"/>
            </a:endParaRPr>
          </a:p>
        </p:txBody>
      </p:sp>
      <p:sp>
        <p:nvSpPr>
          <p:cNvPr id="28" name="Text 9">
            <a:extLst>
              <a:ext uri="{FF2B5EF4-FFF2-40B4-BE49-F238E27FC236}">
                <a16:creationId xmlns:a16="http://schemas.microsoft.com/office/drawing/2014/main" id="{74C170E5-8448-1AB3-3433-D336301C30FC}"/>
              </a:ext>
            </a:extLst>
          </p:cNvPr>
          <p:cNvSpPr/>
          <p:nvPr/>
        </p:nvSpPr>
        <p:spPr>
          <a:xfrm>
            <a:off x="1567361" y="2967652"/>
            <a:ext cx="2144418" cy="113642"/>
          </a:xfrm>
          <a:prstGeom prst="rect">
            <a:avLst/>
          </a:prstGeom>
          <a:noFill/>
          <a:ln/>
        </p:spPr>
        <p:txBody>
          <a:bodyPr wrap="square" lIns="0" tIns="0" rIns="0" bIns="0" rtlCol="0" anchor="ctr"/>
          <a:lstStyle/>
          <a:p>
            <a:pPr algn="ctr" defTabSz="761970"/>
            <a:r>
              <a:rPr lang="en-US" sz="1500" b="1">
                <a:solidFill>
                  <a:srgbClr val="1F5FBF"/>
                </a:solidFill>
                <a:latin typeface="Aptos"/>
              </a:rPr>
              <a:t>TIPC already elapsed</a:t>
            </a:r>
            <a:endParaRPr lang="en-US" sz="1500">
              <a:solidFill>
                <a:prstClr val="black"/>
              </a:solidFill>
              <a:latin typeface="Aptos"/>
            </a:endParaRPr>
          </a:p>
        </p:txBody>
      </p:sp>
      <p:sp>
        <p:nvSpPr>
          <p:cNvPr id="29" name="Shape 10">
            <a:extLst>
              <a:ext uri="{FF2B5EF4-FFF2-40B4-BE49-F238E27FC236}">
                <a16:creationId xmlns:a16="http://schemas.microsoft.com/office/drawing/2014/main" id="{FB5CB659-DBFE-E6FC-313C-845442ED4911}"/>
              </a:ext>
            </a:extLst>
          </p:cNvPr>
          <p:cNvSpPr/>
          <p:nvPr/>
        </p:nvSpPr>
        <p:spPr>
          <a:xfrm>
            <a:off x="3608768" y="2837454"/>
            <a:ext cx="2476500" cy="381000"/>
          </a:xfrm>
          <a:prstGeom prst="rect">
            <a:avLst/>
          </a:prstGeom>
          <a:solidFill>
            <a:srgbClr val="FFF4DD"/>
          </a:solidFill>
          <a:ln w="12700">
            <a:solidFill>
              <a:srgbClr val="F59E0B"/>
            </a:solidFill>
            <a:prstDash val="solid"/>
          </a:ln>
        </p:spPr>
        <p:txBody>
          <a:bodyPr/>
          <a:lstStyle/>
          <a:p>
            <a:pPr defTabSz="761970"/>
            <a:endParaRPr lang="en-US" sz="1500">
              <a:solidFill>
                <a:prstClr val="black"/>
              </a:solidFill>
              <a:latin typeface="Aptos"/>
            </a:endParaRPr>
          </a:p>
        </p:txBody>
      </p:sp>
      <p:sp>
        <p:nvSpPr>
          <p:cNvPr id="30" name="Text 11">
            <a:extLst>
              <a:ext uri="{FF2B5EF4-FFF2-40B4-BE49-F238E27FC236}">
                <a16:creationId xmlns:a16="http://schemas.microsoft.com/office/drawing/2014/main" id="{58491089-2680-2B63-DC74-5DF85911FA46}"/>
              </a:ext>
            </a:extLst>
          </p:cNvPr>
          <p:cNvSpPr/>
          <p:nvPr/>
        </p:nvSpPr>
        <p:spPr>
          <a:xfrm>
            <a:off x="3631628" y="2944134"/>
            <a:ext cx="2438400" cy="137160"/>
          </a:xfrm>
          <a:prstGeom prst="rect">
            <a:avLst/>
          </a:prstGeom>
          <a:noFill/>
          <a:ln/>
        </p:spPr>
        <p:txBody>
          <a:bodyPr wrap="square" lIns="0" tIns="0" rIns="0" bIns="0" rtlCol="0" anchor="ctr"/>
          <a:lstStyle/>
          <a:p>
            <a:pPr algn="ctr" defTabSz="761970"/>
            <a:r>
              <a:rPr lang="en-US" sz="1500" b="1">
                <a:solidFill>
                  <a:srgbClr val="F59E0B"/>
                </a:solidFill>
                <a:latin typeface="Aptos"/>
              </a:rPr>
              <a:t>inject extra stall</a:t>
            </a:r>
            <a:endParaRPr lang="en-US" sz="1500">
              <a:solidFill>
                <a:prstClr val="black"/>
              </a:solidFill>
              <a:latin typeface="Aptos"/>
            </a:endParaRPr>
          </a:p>
        </p:txBody>
      </p:sp>
      <p:sp>
        <p:nvSpPr>
          <p:cNvPr id="31" name="Shape 12">
            <a:extLst>
              <a:ext uri="{FF2B5EF4-FFF2-40B4-BE49-F238E27FC236}">
                <a16:creationId xmlns:a16="http://schemas.microsoft.com/office/drawing/2014/main" id="{5EC66D43-E320-378B-F002-C0E89BD4237E}"/>
              </a:ext>
            </a:extLst>
          </p:cNvPr>
          <p:cNvSpPr/>
          <p:nvPr/>
        </p:nvSpPr>
        <p:spPr>
          <a:xfrm>
            <a:off x="6085268" y="2837454"/>
            <a:ext cx="2057400" cy="381000"/>
          </a:xfrm>
          <a:prstGeom prst="rect">
            <a:avLst/>
          </a:prstGeom>
          <a:solidFill>
            <a:srgbClr val="EAF9F6"/>
          </a:solidFill>
          <a:ln w="12700">
            <a:solidFill>
              <a:srgbClr val="2C9C91"/>
            </a:solidFill>
            <a:prstDash val="solid"/>
          </a:ln>
        </p:spPr>
        <p:txBody>
          <a:bodyPr/>
          <a:lstStyle/>
          <a:p>
            <a:pPr defTabSz="761970"/>
            <a:endParaRPr lang="en-US" sz="1500">
              <a:solidFill>
                <a:prstClr val="black"/>
              </a:solidFill>
              <a:latin typeface="Aptos"/>
            </a:endParaRPr>
          </a:p>
        </p:txBody>
      </p:sp>
      <p:sp>
        <p:nvSpPr>
          <p:cNvPr id="32" name="Text 13">
            <a:extLst>
              <a:ext uri="{FF2B5EF4-FFF2-40B4-BE49-F238E27FC236}">
                <a16:creationId xmlns:a16="http://schemas.microsoft.com/office/drawing/2014/main" id="{4806CD19-8D7E-3BFE-316D-D9A4F240475A}"/>
              </a:ext>
            </a:extLst>
          </p:cNvPr>
          <p:cNvSpPr/>
          <p:nvPr/>
        </p:nvSpPr>
        <p:spPr>
          <a:xfrm>
            <a:off x="6108128" y="2944134"/>
            <a:ext cx="2019300" cy="137160"/>
          </a:xfrm>
          <a:prstGeom prst="rect">
            <a:avLst/>
          </a:prstGeom>
          <a:noFill/>
          <a:ln/>
        </p:spPr>
        <p:txBody>
          <a:bodyPr wrap="square" lIns="0" tIns="0" rIns="0" bIns="0" rtlCol="0" anchor="ctr"/>
          <a:lstStyle/>
          <a:p>
            <a:pPr algn="ctr" defTabSz="761970"/>
            <a:r>
              <a:rPr lang="en-US" sz="1500" b="1">
                <a:solidFill>
                  <a:srgbClr val="2C9C91"/>
                </a:solidFill>
                <a:latin typeface="Aptos"/>
              </a:rPr>
              <a:t>instruction retires</a:t>
            </a:r>
            <a:endParaRPr lang="en-US" sz="1500">
              <a:solidFill>
                <a:prstClr val="black"/>
              </a:solidFill>
              <a:latin typeface="Aptos"/>
            </a:endParaRPr>
          </a:p>
        </p:txBody>
      </p:sp>
      <p:pic>
        <p:nvPicPr>
          <p:cNvPr id="33" name="Image 0" descr="preencoded.png">
            <a:extLst>
              <a:ext uri="{FF2B5EF4-FFF2-40B4-BE49-F238E27FC236}">
                <a16:creationId xmlns:a16="http://schemas.microsoft.com/office/drawing/2014/main" id="{CD562D0B-D4F6-C1E2-EDD2-21E499FCF9C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154382" y="5729479"/>
            <a:ext cx="2476500" cy="227392"/>
          </a:xfrm>
          <a:prstGeom prst="rect">
            <a:avLst/>
          </a:prstGeom>
        </p:spPr>
      </p:pic>
      <p:sp>
        <p:nvSpPr>
          <p:cNvPr id="34" name="Text 14">
            <a:extLst>
              <a:ext uri="{FF2B5EF4-FFF2-40B4-BE49-F238E27FC236}">
                <a16:creationId xmlns:a16="http://schemas.microsoft.com/office/drawing/2014/main" id="{CF6423A2-81F0-0B3A-DCB5-EBBAE21F59BA}"/>
              </a:ext>
            </a:extLst>
          </p:cNvPr>
          <p:cNvSpPr/>
          <p:nvPr/>
        </p:nvSpPr>
        <p:spPr>
          <a:xfrm>
            <a:off x="1263500" y="3675654"/>
            <a:ext cx="2133600" cy="167640"/>
          </a:xfrm>
          <a:prstGeom prst="rect">
            <a:avLst/>
          </a:prstGeom>
          <a:noFill/>
          <a:ln/>
        </p:spPr>
        <p:txBody>
          <a:bodyPr wrap="square" lIns="0" tIns="0" rIns="0" bIns="0" rtlCol="0" anchor="ctr"/>
          <a:lstStyle/>
          <a:p>
            <a:pPr defTabSz="761970"/>
            <a:r>
              <a:rPr lang="en-US" sz="1600" b="1">
                <a:solidFill>
                  <a:srgbClr val="F59E0B"/>
                </a:solidFill>
                <a:latin typeface="Aptos"/>
              </a:rPr>
              <a:t>Implementation details from the paper</a:t>
            </a:r>
            <a:endParaRPr lang="en-US" sz="1600">
              <a:solidFill>
                <a:prstClr val="black"/>
              </a:solidFill>
              <a:latin typeface="Aptos"/>
            </a:endParaRPr>
          </a:p>
        </p:txBody>
      </p:sp>
      <p:sp>
        <p:nvSpPr>
          <p:cNvPr id="35" name="Shape 15">
            <a:extLst>
              <a:ext uri="{FF2B5EF4-FFF2-40B4-BE49-F238E27FC236}">
                <a16:creationId xmlns:a16="http://schemas.microsoft.com/office/drawing/2014/main" id="{ED482D17-6C45-3080-9986-94C6C5029B08}"/>
              </a:ext>
            </a:extLst>
          </p:cNvPr>
          <p:cNvSpPr/>
          <p:nvPr/>
        </p:nvSpPr>
        <p:spPr>
          <a:xfrm>
            <a:off x="1320415" y="4194191"/>
            <a:ext cx="83820" cy="83820"/>
          </a:xfrm>
          <a:prstGeom prst="ellipse">
            <a:avLst/>
          </a:prstGeom>
          <a:solidFill>
            <a:srgbClr val="F59E0B"/>
          </a:solidFill>
          <a:ln w="12700">
            <a:solidFill>
              <a:srgbClr val="F59E0B"/>
            </a:solidFill>
            <a:prstDash val="solid"/>
          </a:ln>
        </p:spPr>
        <p:txBody>
          <a:bodyPr/>
          <a:lstStyle/>
          <a:p>
            <a:pPr defTabSz="761970"/>
            <a:endParaRPr lang="en-US" sz="1500">
              <a:solidFill>
                <a:prstClr val="black"/>
              </a:solidFill>
              <a:latin typeface="Aptos"/>
            </a:endParaRPr>
          </a:p>
        </p:txBody>
      </p:sp>
      <p:sp>
        <p:nvSpPr>
          <p:cNvPr id="36" name="Text 16">
            <a:extLst>
              <a:ext uri="{FF2B5EF4-FFF2-40B4-BE49-F238E27FC236}">
                <a16:creationId xmlns:a16="http://schemas.microsoft.com/office/drawing/2014/main" id="{0F2E2F88-51C1-9918-723F-4C7C8990B67A}"/>
              </a:ext>
            </a:extLst>
          </p:cNvPr>
          <p:cNvSpPr/>
          <p:nvPr/>
        </p:nvSpPr>
        <p:spPr>
          <a:xfrm>
            <a:off x="1472815" y="4140851"/>
            <a:ext cx="4648200" cy="320040"/>
          </a:xfrm>
          <a:prstGeom prst="rect">
            <a:avLst/>
          </a:prstGeom>
          <a:noFill/>
          <a:ln/>
        </p:spPr>
        <p:txBody>
          <a:bodyPr wrap="square" lIns="0" tIns="0" rIns="0" bIns="0" rtlCol="0" anchor="ctr"/>
          <a:lstStyle/>
          <a:p>
            <a:pPr defTabSz="761970"/>
            <a:r>
              <a:rPr lang="en-US" sz="1600">
                <a:solidFill>
                  <a:srgbClr val="1E293B"/>
                </a:solidFill>
                <a:latin typeface="Aptos"/>
              </a:rPr>
              <a:t>spin-wait for short delays</a:t>
            </a:r>
            <a:endParaRPr lang="en-US" sz="1600">
              <a:solidFill>
                <a:prstClr val="black"/>
              </a:solidFill>
              <a:latin typeface="Aptos"/>
            </a:endParaRPr>
          </a:p>
        </p:txBody>
      </p:sp>
      <p:sp>
        <p:nvSpPr>
          <p:cNvPr id="37" name="Shape 17">
            <a:extLst>
              <a:ext uri="{FF2B5EF4-FFF2-40B4-BE49-F238E27FC236}">
                <a16:creationId xmlns:a16="http://schemas.microsoft.com/office/drawing/2014/main" id="{67A139A4-35AA-81BD-FC89-DF2122E2A866}"/>
              </a:ext>
            </a:extLst>
          </p:cNvPr>
          <p:cNvSpPr/>
          <p:nvPr/>
        </p:nvSpPr>
        <p:spPr>
          <a:xfrm>
            <a:off x="1320415" y="4610243"/>
            <a:ext cx="83820" cy="83820"/>
          </a:xfrm>
          <a:prstGeom prst="ellipse">
            <a:avLst/>
          </a:prstGeom>
          <a:solidFill>
            <a:srgbClr val="F59E0B"/>
          </a:solidFill>
          <a:ln w="12700">
            <a:solidFill>
              <a:srgbClr val="F59E0B"/>
            </a:solidFill>
            <a:prstDash val="solid"/>
          </a:ln>
        </p:spPr>
        <p:txBody>
          <a:bodyPr/>
          <a:lstStyle/>
          <a:p>
            <a:pPr defTabSz="761970"/>
            <a:endParaRPr lang="en-US" sz="1500">
              <a:solidFill>
                <a:prstClr val="black"/>
              </a:solidFill>
              <a:latin typeface="Aptos"/>
            </a:endParaRPr>
          </a:p>
        </p:txBody>
      </p:sp>
      <p:sp>
        <p:nvSpPr>
          <p:cNvPr id="38" name="Text 18">
            <a:extLst>
              <a:ext uri="{FF2B5EF4-FFF2-40B4-BE49-F238E27FC236}">
                <a16:creationId xmlns:a16="http://schemas.microsoft.com/office/drawing/2014/main" id="{47F3CA5B-1FF5-ADC6-AEC1-C76750EC973D}"/>
              </a:ext>
            </a:extLst>
          </p:cNvPr>
          <p:cNvSpPr/>
          <p:nvPr/>
        </p:nvSpPr>
        <p:spPr>
          <a:xfrm>
            <a:off x="1472815" y="4556903"/>
            <a:ext cx="4648200" cy="320040"/>
          </a:xfrm>
          <a:prstGeom prst="rect">
            <a:avLst/>
          </a:prstGeom>
          <a:noFill/>
          <a:ln/>
        </p:spPr>
        <p:txBody>
          <a:bodyPr wrap="square" lIns="0" tIns="0" rIns="0" bIns="0" rtlCol="0" anchor="ctr"/>
          <a:lstStyle/>
          <a:p>
            <a:pPr defTabSz="761970"/>
            <a:r>
              <a:rPr lang="en-US" sz="1600">
                <a:solidFill>
                  <a:srgbClr val="1E293B"/>
                </a:solidFill>
                <a:latin typeface="Aptos"/>
              </a:rPr>
              <a:t>nanosleep for long delays, spin for the tail</a:t>
            </a:r>
            <a:endParaRPr lang="en-US" sz="1600">
              <a:solidFill>
                <a:prstClr val="black"/>
              </a:solidFill>
              <a:latin typeface="Aptos"/>
            </a:endParaRPr>
          </a:p>
        </p:txBody>
      </p:sp>
      <p:sp>
        <p:nvSpPr>
          <p:cNvPr id="39" name="Shape 19">
            <a:extLst>
              <a:ext uri="{FF2B5EF4-FFF2-40B4-BE49-F238E27FC236}">
                <a16:creationId xmlns:a16="http://schemas.microsoft.com/office/drawing/2014/main" id="{7C98B62B-59BC-EE1A-8768-2E4B993D1359}"/>
              </a:ext>
            </a:extLst>
          </p:cNvPr>
          <p:cNvSpPr/>
          <p:nvPr/>
        </p:nvSpPr>
        <p:spPr>
          <a:xfrm>
            <a:off x="1320415" y="5083267"/>
            <a:ext cx="83820" cy="83820"/>
          </a:xfrm>
          <a:prstGeom prst="ellipse">
            <a:avLst/>
          </a:prstGeom>
          <a:solidFill>
            <a:srgbClr val="F59E0B"/>
          </a:solidFill>
          <a:ln w="12700">
            <a:solidFill>
              <a:srgbClr val="F59E0B"/>
            </a:solidFill>
            <a:prstDash val="solid"/>
          </a:ln>
        </p:spPr>
        <p:txBody>
          <a:bodyPr/>
          <a:lstStyle/>
          <a:p>
            <a:pPr defTabSz="761970"/>
            <a:endParaRPr lang="en-US" sz="1500">
              <a:solidFill>
                <a:prstClr val="black"/>
              </a:solidFill>
              <a:latin typeface="Aptos"/>
            </a:endParaRPr>
          </a:p>
        </p:txBody>
      </p:sp>
      <p:sp>
        <p:nvSpPr>
          <p:cNvPr id="58" name="Text 20">
            <a:extLst>
              <a:ext uri="{FF2B5EF4-FFF2-40B4-BE49-F238E27FC236}">
                <a16:creationId xmlns:a16="http://schemas.microsoft.com/office/drawing/2014/main" id="{5327577B-79E3-9B90-8265-AA13DE791B99}"/>
              </a:ext>
            </a:extLst>
          </p:cNvPr>
          <p:cNvSpPr/>
          <p:nvPr/>
        </p:nvSpPr>
        <p:spPr>
          <a:xfrm>
            <a:off x="1472815" y="5029927"/>
            <a:ext cx="4648200" cy="320040"/>
          </a:xfrm>
          <a:prstGeom prst="rect">
            <a:avLst/>
          </a:prstGeom>
          <a:noFill/>
          <a:ln/>
        </p:spPr>
        <p:txBody>
          <a:bodyPr wrap="square" lIns="0" tIns="0" rIns="0" bIns="0" rtlCol="0" anchor="ctr"/>
          <a:lstStyle/>
          <a:p>
            <a:pPr defTabSz="761970"/>
            <a:r>
              <a:rPr lang="en-US" sz="1600">
                <a:solidFill>
                  <a:srgbClr val="1E293B"/>
                </a:solidFill>
                <a:latin typeface="Aptos"/>
              </a:rPr>
              <a:t>latency injection can be disabled below a minimum threshold</a:t>
            </a:r>
            <a:endParaRPr lang="en-US" sz="1600">
              <a:solidFill>
                <a:prstClr val="black"/>
              </a:solidFill>
              <a:latin typeface="Aptos"/>
            </a:endParaRPr>
          </a:p>
        </p:txBody>
      </p:sp>
      <p:sp>
        <p:nvSpPr>
          <p:cNvPr id="59" name="Shape 21">
            <a:extLst>
              <a:ext uri="{FF2B5EF4-FFF2-40B4-BE49-F238E27FC236}">
                <a16:creationId xmlns:a16="http://schemas.microsoft.com/office/drawing/2014/main" id="{E2769F48-1B5B-BE17-774C-434875F5DC1F}"/>
              </a:ext>
            </a:extLst>
          </p:cNvPr>
          <p:cNvSpPr/>
          <p:nvPr/>
        </p:nvSpPr>
        <p:spPr>
          <a:xfrm>
            <a:off x="6222145" y="3685071"/>
            <a:ext cx="4114800" cy="912876"/>
          </a:xfrm>
          <a:prstGeom prst="roundRect">
            <a:avLst/>
          </a:prstGeom>
          <a:solidFill>
            <a:srgbClr val="0B1F33"/>
          </a:solidFill>
          <a:ln w="12700">
            <a:solidFill>
              <a:srgbClr val="0B1F33"/>
            </a:solidFill>
            <a:prstDash val="solid"/>
          </a:ln>
        </p:spPr>
        <p:txBody>
          <a:bodyPr/>
          <a:lstStyle/>
          <a:p>
            <a:pPr defTabSz="761970"/>
            <a:endParaRPr lang="en-US" sz="1500">
              <a:solidFill>
                <a:prstClr val="black"/>
              </a:solidFill>
              <a:latin typeface="Aptos"/>
            </a:endParaRPr>
          </a:p>
        </p:txBody>
      </p:sp>
      <p:sp>
        <p:nvSpPr>
          <p:cNvPr id="60" name="Text 22">
            <a:extLst>
              <a:ext uri="{FF2B5EF4-FFF2-40B4-BE49-F238E27FC236}">
                <a16:creationId xmlns:a16="http://schemas.microsoft.com/office/drawing/2014/main" id="{CC202BCE-CCDA-E343-4E30-0C738EA6F69D}"/>
              </a:ext>
            </a:extLst>
          </p:cNvPr>
          <p:cNvSpPr/>
          <p:nvPr/>
        </p:nvSpPr>
        <p:spPr>
          <a:xfrm>
            <a:off x="6245005" y="3730029"/>
            <a:ext cx="3992880" cy="826008"/>
          </a:xfrm>
          <a:prstGeom prst="rect">
            <a:avLst/>
          </a:prstGeom>
          <a:noFill/>
          <a:ln/>
        </p:spPr>
        <p:txBody>
          <a:bodyPr wrap="square" lIns="0" tIns="0" rIns="0" bIns="0" rtlCol="0" anchor="ctr"/>
          <a:lstStyle/>
          <a:p>
            <a:pPr algn="ctr" defTabSz="761970"/>
            <a:r>
              <a:rPr lang="en-US" sz="1667" b="1">
                <a:solidFill>
                  <a:srgbClr val="FFFFFF"/>
                </a:solidFill>
                <a:latin typeface="Aptos"/>
              </a:rPr>
              <a:t>Guest-visible timing is the point: the application cannot retire the load/store until the simulated access completes.</a:t>
            </a:r>
            <a:endParaRPr lang="en-US" sz="1667">
              <a:solidFill>
                <a:prstClr val="black"/>
              </a:solidFill>
              <a:latin typeface="Aptos"/>
            </a:endParaRPr>
          </a:p>
        </p:txBody>
      </p:sp>
    </p:spTree>
    <p:extLst>
      <p:ext uri="{BB962C8B-B14F-4D97-AF65-F5344CB8AC3E}">
        <p14:creationId xmlns:p14="http://schemas.microsoft.com/office/powerpoint/2010/main" val="2119676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3FF8E-53BE-37D2-2801-513BF814CD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7BD0F76-45EC-7160-94AE-9F114A0E663C}"/>
              </a:ext>
            </a:extLst>
          </p:cNvPr>
          <p:cNvSpPr>
            <a:spLocks noGrp="1"/>
          </p:cNvSpPr>
          <p:nvPr>
            <p:ph type="title"/>
          </p:nvPr>
        </p:nvSpPr>
        <p:spPr/>
        <p:txBody>
          <a:bodyPr/>
          <a:lstStyle/>
          <a:p>
            <a:r>
              <a:rPr lang="en-US">
                <a:solidFill>
                  <a:srgbClr val="1E293B"/>
                </a:solidFill>
                <a:latin typeface="Aptos Display"/>
                <a:ea typeface="Aptos Display" pitchFamily="34" charset="-122"/>
                <a:cs typeface="Aptos Display" pitchFamily="34" charset="-120"/>
              </a:rPr>
              <a:t>Bandwidth ceilings + extended </a:t>
            </a:r>
            <a:r>
              <a:rPr lang="en-US" err="1">
                <a:solidFill>
                  <a:srgbClr val="1E293B"/>
                </a:solidFill>
                <a:latin typeface="Aptos Display"/>
                <a:ea typeface="Aptos Display" pitchFamily="34" charset="-122"/>
                <a:cs typeface="Aptos Display" pitchFamily="34" charset="-120"/>
              </a:rPr>
              <a:t>LogP</a:t>
            </a:r>
            <a:endParaRPr lang="en-US">
              <a:solidFill>
                <a:srgbClr val="1E293B"/>
              </a:solidFill>
              <a:latin typeface="Aptos Display"/>
              <a:ea typeface="Aptos Display" pitchFamily="34" charset="-122"/>
              <a:cs typeface="Aptos Display" pitchFamily="34" charset="-120"/>
            </a:endParaRPr>
          </a:p>
        </p:txBody>
      </p:sp>
      <p:sp>
        <p:nvSpPr>
          <p:cNvPr id="15" name="Text 2">
            <a:extLst>
              <a:ext uri="{FF2B5EF4-FFF2-40B4-BE49-F238E27FC236}">
                <a16:creationId xmlns:a16="http://schemas.microsoft.com/office/drawing/2014/main" id="{3571CF16-D6CE-1FEA-5765-42FD9E281EC0}"/>
              </a:ext>
            </a:extLst>
          </p:cNvPr>
          <p:cNvSpPr/>
          <p:nvPr/>
        </p:nvSpPr>
        <p:spPr>
          <a:xfrm>
            <a:off x="10517256" y="228599"/>
            <a:ext cx="1333500" cy="213360"/>
          </a:xfrm>
          <a:prstGeom prst="rect">
            <a:avLst/>
          </a:prstGeom>
          <a:solidFill>
            <a:srgbClr val="EAF2FF"/>
          </a:solidFill>
          <a:ln>
            <a:solidFill>
              <a:srgbClr val="1F5FBF"/>
            </a:solidFill>
          </a:ln>
        </p:spPr>
        <p:txBody>
          <a:bodyPr wrap="square" lIns="0" tIns="0" rIns="0" bIns="0" rtlCol="0" anchor="ctr"/>
          <a:lstStyle/>
          <a:p>
            <a:pPr algn="ctr"/>
            <a:r>
              <a:rPr lang="en-US" sz="833" b="1">
                <a:solidFill>
                  <a:srgbClr val="1F5FBF"/>
                </a:solidFill>
              </a:rPr>
              <a:t>TIMING</a:t>
            </a:r>
          </a:p>
        </p:txBody>
      </p:sp>
      <p:sp>
        <p:nvSpPr>
          <p:cNvPr id="65" name="Slide Number Placeholder 1">
            <a:extLst>
              <a:ext uri="{FF2B5EF4-FFF2-40B4-BE49-F238E27FC236}">
                <a16:creationId xmlns:a16="http://schemas.microsoft.com/office/drawing/2014/main" id="{002C8CA4-E678-62D6-5320-E9A397842E3C}"/>
              </a:ext>
            </a:extLst>
          </p:cNvPr>
          <p:cNvSpPr>
            <a:spLocks noGrp="1"/>
          </p:cNvSpPr>
          <p:nvPr>
            <p:ph type="sldNum" sz="quarter" idx="12"/>
          </p:nvPr>
        </p:nvSpPr>
        <p:spPr>
          <a:xfrm>
            <a:off x="11661914" y="6477000"/>
            <a:ext cx="377686" cy="381000"/>
          </a:xfrm>
        </p:spPr>
        <p:txBody>
          <a:bodyPr/>
          <a:lstStyle/>
          <a:p>
            <a:fld id="{FE7A4BB3-E848-5A44-82DF-322201952CD8}" type="slidenum">
              <a:rPr lang="en-US" smtClean="0"/>
              <a:pPr/>
              <a:t>45</a:t>
            </a:fld>
            <a:endParaRPr lang="en-US"/>
          </a:p>
        </p:txBody>
      </p:sp>
      <p:sp>
        <p:nvSpPr>
          <p:cNvPr id="54" name="Text 5">
            <a:extLst>
              <a:ext uri="{FF2B5EF4-FFF2-40B4-BE49-F238E27FC236}">
                <a16:creationId xmlns:a16="http://schemas.microsoft.com/office/drawing/2014/main" id="{B7C4D91A-6AFB-86F3-E050-7E1B765764C0}"/>
              </a:ext>
            </a:extLst>
          </p:cNvPr>
          <p:cNvSpPr/>
          <p:nvPr/>
        </p:nvSpPr>
        <p:spPr>
          <a:xfrm>
            <a:off x="1197735" y="1824508"/>
            <a:ext cx="8991600" cy="342900"/>
          </a:xfrm>
          <a:prstGeom prst="rect">
            <a:avLst/>
          </a:prstGeom>
          <a:noFill/>
          <a:ln/>
        </p:spPr>
        <p:txBody>
          <a:bodyPr wrap="square" lIns="0" tIns="0" rIns="0" bIns="0" rtlCol="0" anchor="ctr"/>
          <a:lstStyle/>
          <a:p>
            <a:pPr defTabSz="761970"/>
            <a:r>
              <a:rPr lang="en-US" sz="2000">
                <a:solidFill>
                  <a:srgbClr val="1E293B"/>
                </a:solidFill>
                <a:latin typeface="Aptos"/>
              </a:rPr>
              <a:t>Latency fidelity alone is not enough. OCEAN also caps throughput and models hop count, coherence work, and contention.</a:t>
            </a:r>
            <a:endParaRPr lang="en-US" sz="2000">
              <a:solidFill>
                <a:prstClr val="black"/>
              </a:solidFill>
              <a:latin typeface="Aptos"/>
            </a:endParaRPr>
          </a:p>
        </p:txBody>
      </p:sp>
      <p:sp>
        <p:nvSpPr>
          <p:cNvPr id="55" name="Shape 6">
            <a:extLst>
              <a:ext uri="{FF2B5EF4-FFF2-40B4-BE49-F238E27FC236}">
                <a16:creationId xmlns:a16="http://schemas.microsoft.com/office/drawing/2014/main" id="{27F7E970-A038-C19B-F713-0CD8CEF6F33E}"/>
              </a:ext>
            </a:extLst>
          </p:cNvPr>
          <p:cNvSpPr/>
          <p:nvPr/>
        </p:nvSpPr>
        <p:spPr>
          <a:xfrm>
            <a:off x="1388235" y="2434108"/>
            <a:ext cx="4343400" cy="3771900"/>
          </a:xfrm>
          <a:prstGeom prst="roundRect">
            <a:avLst/>
          </a:prstGeom>
          <a:solidFill>
            <a:srgbClr val="FFF4DD"/>
          </a:solidFill>
          <a:ln w="12700">
            <a:solidFill>
              <a:srgbClr val="F59E0B"/>
            </a:solidFill>
            <a:prstDash val="solid"/>
          </a:ln>
        </p:spPr>
        <p:txBody>
          <a:bodyPr/>
          <a:lstStyle/>
          <a:p>
            <a:pPr defTabSz="761970"/>
            <a:endParaRPr lang="en-US" sz="1500">
              <a:solidFill>
                <a:prstClr val="black"/>
              </a:solidFill>
              <a:latin typeface="Aptos"/>
            </a:endParaRPr>
          </a:p>
        </p:txBody>
      </p:sp>
      <p:sp>
        <p:nvSpPr>
          <p:cNvPr id="56" name="Text 7">
            <a:extLst>
              <a:ext uri="{FF2B5EF4-FFF2-40B4-BE49-F238E27FC236}">
                <a16:creationId xmlns:a16="http://schemas.microsoft.com/office/drawing/2014/main" id="{E23AB8EB-F5D5-664E-FC62-D3F00D5B3AC8}"/>
              </a:ext>
            </a:extLst>
          </p:cNvPr>
          <p:cNvSpPr/>
          <p:nvPr/>
        </p:nvSpPr>
        <p:spPr>
          <a:xfrm>
            <a:off x="1578735" y="2624608"/>
            <a:ext cx="3962400" cy="213360"/>
          </a:xfrm>
          <a:prstGeom prst="rect">
            <a:avLst/>
          </a:prstGeom>
          <a:noFill/>
          <a:ln/>
        </p:spPr>
        <p:txBody>
          <a:bodyPr wrap="square" lIns="0" tIns="0" rIns="0" bIns="0" rtlCol="0" anchor="ctr"/>
          <a:lstStyle/>
          <a:p>
            <a:pPr algn="ctr" defTabSz="761970"/>
            <a:r>
              <a:rPr lang="en-US" sz="1833" b="1">
                <a:solidFill>
                  <a:srgbClr val="F59E0B"/>
                </a:solidFill>
                <a:latin typeface="Aptos"/>
              </a:rPr>
              <a:t>Token bucket for per-device bandwidth</a:t>
            </a:r>
            <a:endParaRPr lang="en-US" sz="1833">
              <a:solidFill>
                <a:prstClr val="black"/>
              </a:solidFill>
              <a:latin typeface="Aptos"/>
            </a:endParaRPr>
          </a:p>
        </p:txBody>
      </p:sp>
      <p:sp>
        <p:nvSpPr>
          <p:cNvPr id="57" name="Shape 8">
            <a:extLst>
              <a:ext uri="{FF2B5EF4-FFF2-40B4-BE49-F238E27FC236}">
                <a16:creationId xmlns:a16="http://schemas.microsoft.com/office/drawing/2014/main" id="{52ABA205-C09E-257B-BF7B-DF021C288A9C}"/>
              </a:ext>
            </a:extLst>
          </p:cNvPr>
          <p:cNvSpPr/>
          <p:nvPr/>
        </p:nvSpPr>
        <p:spPr>
          <a:xfrm>
            <a:off x="1731135" y="3196108"/>
            <a:ext cx="990600" cy="1295400"/>
          </a:xfrm>
          <a:prstGeom prst="roundRect">
            <a:avLst/>
          </a:prstGeom>
          <a:solidFill>
            <a:srgbClr val="F59E0B"/>
          </a:solidFill>
          <a:ln w="12700">
            <a:solidFill>
              <a:srgbClr val="F59E0B"/>
            </a:solidFill>
            <a:prstDash val="solid"/>
          </a:ln>
        </p:spPr>
        <p:txBody>
          <a:bodyPr/>
          <a:lstStyle/>
          <a:p>
            <a:pPr defTabSz="761970"/>
            <a:endParaRPr lang="en-US" sz="1500">
              <a:solidFill>
                <a:prstClr val="black"/>
              </a:solidFill>
              <a:latin typeface="Aptos"/>
            </a:endParaRPr>
          </a:p>
        </p:txBody>
      </p:sp>
      <p:sp>
        <p:nvSpPr>
          <p:cNvPr id="61" name="Text 9">
            <a:extLst>
              <a:ext uri="{FF2B5EF4-FFF2-40B4-BE49-F238E27FC236}">
                <a16:creationId xmlns:a16="http://schemas.microsoft.com/office/drawing/2014/main" id="{D5673CA8-179D-64E4-5D86-DA4DB59145C0}"/>
              </a:ext>
            </a:extLst>
          </p:cNvPr>
          <p:cNvSpPr/>
          <p:nvPr/>
        </p:nvSpPr>
        <p:spPr>
          <a:xfrm>
            <a:off x="1792095" y="4011448"/>
            <a:ext cx="868680" cy="419100"/>
          </a:xfrm>
          <a:prstGeom prst="rect">
            <a:avLst/>
          </a:prstGeom>
          <a:noFill/>
          <a:ln/>
        </p:spPr>
        <p:txBody>
          <a:bodyPr wrap="square" lIns="0" tIns="0" rIns="0" bIns="0" rtlCol="0" anchor="ctr"/>
          <a:lstStyle/>
          <a:p>
            <a:pPr algn="ctr" defTabSz="761970"/>
            <a:r>
              <a:rPr lang="en-US" sz="1833" b="1">
                <a:solidFill>
                  <a:srgbClr val="FFFFFF"/>
                </a:solidFill>
                <a:latin typeface="Aptos"/>
              </a:rPr>
              <a:t>bucket</a:t>
            </a:r>
            <a:endParaRPr lang="en-US" sz="1833">
              <a:solidFill>
                <a:prstClr val="black"/>
              </a:solidFill>
              <a:latin typeface="Aptos"/>
            </a:endParaRPr>
          </a:p>
        </p:txBody>
      </p:sp>
      <p:sp>
        <p:nvSpPr>
          <p:cNvPr id="62" name="Shape 10">
            <a:extLst>
              <a:ext uri="{FF2B5EF4-FFF2-40B4-BE49-F238E27FC236}">
                <a16:creationId xmlns:a16="http://schemas.microsoft.com/office/drawing/2014/main" id="{90902045-30CB-22D5-BE01-2DA5F9A9D5C0}"/>
              </a:ext>
            </a:extLst>
          </p:cNvPr>
          <p:cNvSpPr/>
          <p:nvPr/>
        </p:nvSpPr>
        <p:spPr>
          <a:xfrm>
            <a:off x="1906395" y="3424708"/>
            <a:ext cx="137160" cy="137160"/>
          </a:xfrm>
          <a:prstGeom prst="ellipse">
            <a:avLst/>
          </a:prstGeom>
          <a:solidFill>
            <a:srgbClr val="FFE8B0"/>
          </a:solidFill>
          <a:ln w="12700">
            <a:solidFill>
              <a:srgbClr val="FFE8B0"/>
            </a:solidFill>
            <a:prstDash val="solid"/>
          </a:ln>
        </p:spPr>
        <p:txBody>
          <a:bodyPr/>
          <a:lstStyle/>
          <a:p>
            <a:pPr defTabSz="761970"/>
            <a:endParaRPr lang="en-US" sz="1500">
              <a:solidFill>
                <a:prstClr val="black"/>
              </a:solidFill>
              <a:latin typeface="Aptos"/>
            </a:endParaRPr>
          </a:p>
        </p:txBody>
      </p:sp>
      <p:sp>
        <p:nvSpPr>
          <p:cNvPr id="63" name="Shape 11">
            <a:extLst>
              <a:ext uri="{FF2B5EF4-FFF2-40B4-BE49-F238E27FC236}">
                <a16:creationId xmlns:a16="http://schemas.microsoft.com/office/drawing/2014/main" id="{5B51C036-82BE-5FF0-6BEF-81C2217CA968}"/>
              </a:ext>
            </a:extLst>
          </p:cNvPr>
          <p:cNvSpPr/>
          <p:nvPr/>
        </p:nvSpPr>
        <p:spPr>
          <a:xfrm>
            <a:off x="2150235" y="3424708"/>
            <a:ext cx="137160" cy="137160"/>
          </a:xfrm>
          <a:prstGeom prst="ellipse">
            <a:avLst/>
          </a:prstGeom>
          <a:solidFill>
            <a:srgbClr val="FFE8B0"/>
          </a:solidFill>
          <a:ln w="12700">
            <a:solidFill>
              <a:srgbClr val="FFE8B0"/>
            </a:solidFill>
            <a:prstDash val="solid"/>
          </a:ln>
        </p:spPr>
        <p:txBody>
          <a:bodyPr/>
          <a:lstStyle/>
          <a:p>
            <a:pPr defTabSz="761970"/>
            <a:endParaRPr lang="en-US" sz="1500">
              <a:solidFill>
                <a:prstClr val="black"/>
              </a:solidFill>
              <a:latin typeface="Aptos"/>
            </a:endParaRPr>
          </a:p>
        </p:txBody>
      </p:sp>
      <p:sp>
        <p:nvSpPr>
          <p:cNvPr id="64" name="Shape 12">
            <a:extLst>
              <a:ext uri="{FF2B5EF4-FFF2-40B4-BE49-F238E27FC236}">
                <a16:creationId xmlns:a16="http://schemas.microsoft.com/office/drawing/2014/main" id="{A0136FE6-43F1-8449-98AA-66C5E0EB89F3}"/>
              </a:ext>
            </a:extLst>
          </p:cNvPr>
          <p:cNvSpPr/>
          <p:nvPr/>
        </p:nvSpPr>
        <p:spPr>
          <a:xfrm>
            <a:off x="1906395" y="3683788"/>
            <a:ext cx="137160" cy="137160"/>
          </a:xfrm>
          <a:prstGeom prst="ellipse">
            <a:avLst/>
          </a:prstGeom>
          <a:solidFill>
            <a:srgbClr val="FFE8B0"/>
          </a:solidFill>
          <a:ln w="12700">
            <a:solidFill>
              <a:srgbClr val="FFE8B0"/>
            </a:solidFill>
            <a:prstDash val="solid"/>
          </a:ln>
        </p:spPr>
        <p:txBody>
          <a:bodyPr/>
          <a:lstStyle/>
          <a:p>
            <a:pPr defTabSz="761970"/>
            <a:endParaRPr lang="en-US" sz="1500">
              <a:solidFill>
                <a:prstClr val="black"/>
              </a:solidFill>
              <a:latin typeface="Aptos"/>
            </a:endParaRPr>
          </a:p>
        </p:txBody>
      </p:sp>
      <p:sp>
        <p:nvSpPr>
          <p:cNvPr id="66" name="Shape 13">
            <a:extLst>
              <a:ext uri="{FF2B5EF4-FFF2-40B4-BE49-F238E27FC236}">
                <a16:creationId xmlns:a16="http://schemas.microsoft.com/office/drawing/2014/main" id="{17DFC0E3-8DC5-DDAA-E7FE-93B4BB437D9D}"/>
              </a:ext>
            </a:extLst>
          </p:cNvPr>
          <p:cNvSpPr/>
          <p:nvPr/>
        </p:nvSpPr>
        <p:spPr>
          <a:xfrm>
            <a:off x="2150235" y="3683788"/>
            <a:ext cx="137160" cy="137160"/>
          </a:xfrm>
          <a:prstGeom prst="ellipse">
            <a:avLst/>
          </a:prstGeom>
          <a:solidFill>
            <a:srgbClr val="FFE8B0"/>
          </a:solidFill>
          <a:ln w="12700">
            <a:solidFill>
              <a:srgbClr val="FFE8B0"/>
            </a:solidFill>
            <a:prstDash val="solid"/>
          </a:ln>
        </p:spPr>
        <p:txBody>
          <a:bodyPr/>
          <a:lstStyle/>
          <a:p>
            <a:pPr defTabSz="761970"/>
            <a:endParaRPr lang="en-US" sz="1500">
              <a:solidFill>
                <a:prstClr val="black"/>
              </a:solidFill>
              <a:latin typeface="Aptos"/>
            </a:endParaRPr>
          </a:p>
        </p:txBody>
      </p:sp>
      <p:sp>
        <p:nvSpPr>
          <p:cNvPr id="67" name="Shape 14">
            <a:extLst>
              <a:ext uri="{FF2B5EF4-FFF2-40B4-BE49-F238E27FC236}">
                <a16:creationId xmlns:a16="http://schemas.microsoft.com/office/drawing/2014/main" id="{47B33068-785D-6A77-9E32-AB58D530A523}"/>
              </a:ext>
            </a:extLst>
          </p:cNvPr>
          <p:cNvSpPr/>
          <p:nvPr/>
        </p:nvSpPr>
        <p:spPr>
          <a:xfrm>
            <a:off x="1906395" y="3942868"/>
            <a:ext cx="137160" cy="137160"/>
          </a:xfrm>
          <a:prstGeom prst="ellipse">
            <a:avLst/>
          </a:prstGeom>
          <a:solidFill>
            <a:srgbClr val="FFE8B0"/>
          </a:solidFill>
          <a:ln w="12700">
            <a:solidFill>
              <a:srgbClr val="FFE8B0"/>
            </a:solidFill>
            <a:prstDash val="solid"/>
          </a:ln>
        </p:spPr>
        <p:txBody>
          <a:bodyPr/>
          <a:lstStyle/>
          <a:p>
            <a:pPr defTabSz="761970"/>
            <a:endParaRPr lang="en-US" sz="1500">
              <a:solidFill>
                <a:prstClr val="black"/>
              </a:solidFill>
              <a:latin typeface="Aptos"/>
            </a:endParaRPr>
          </a:p>
        </p:txBody>
      </p:sp>
      <p:sp>
        <p:nvSpPr>
          <p:cNvPr id="68" name="Shape 15">
            <a:extLst>
              <a:ext uri="{FF2B5EF4-FFF2-40B4-BE49-F238E27FC236}">
                <a16:creationId xmlns:a16="http://schemas.microsoft.com/office/drawing/2014/main" id="{E32A78CB-5917-F672-CEB9-0A8D12956995}"/>
              </a:ext>
            </a:extLst>
          </p:cNvPr>
          <p:cNvSpPr/>
          <p:nvPr/>
        </p:nvSpPr>
        <p:spPr>
          <a:xfrm>
            <a:off x="2721735" y="3843808"/>
            <a:ext cx="723900" cy="0"/>
          </a:xfrm>
          <a:prstGeom prst="line">
            <a:avLst/>
          </a:prstGeom>
          <a:noFill/>
          <a:ln w="12700">
            <a:solidFill>
              <a:srgbClr val="F59E0B"/>
            </a:solidFill>
            <a:prstDash val="solid"/>
            <a:tailEnd type="triangle"/>
          </a:ln>
        </p:spPr>
        <p:txBody>
          <a:bodyPr/>
          <a:lstStyle/>
          <a:p>
            <a:pPr defTabSz="761970"/>
            <a:endParaRPr lang="en-US" sz="1500">
              <a:solidFill>
                <a:prstClr val="black"/>
              </a:solidFill>
              <a:latin typeface="Aptos"/>
            </a:endParaRPr>
          </a:p>
        </p:txBody>
      </p:sp>
      <p:sp>
        <p:nvSpPr>
          <p:cNvPr id="69" name="Shape 16">
            <a:extLst>
              <a:ext uri="{FF2B5EF4-FFF2-40B4-BE49-F238E27FC236}">
                <a16:creationId xmlns:a16="http://schemas.microsoft.com/office/drawing/2014/main" id="{689E3989-048C-B379-6064-58589F6CDFD3}"/>
              </a:ext>
            </a:extLst>
          </p:cNvPr>
          <p:cNvSpPr/>
          <p:nvPr/>
        </p:nvSpPr>
        <p:spPr>
          <a:xfrm>
            <a:off x="3445635" y="3577108"/>
            <a:ext cx="1333500" cy="495300"/>
          </a:xfrm>
          <a:prstGeom prst="roundRect">
            <a:avLst/>
          </a:prstGeom>
          <a:solidFill>
            <a:srgbClr val="FFFFFF"/>
          </a:solidFill>
          <a:ln w="12700">
            <a:solidFill>
              <a:srgbClr val="C9D4E5"/>
            </a:solidFill>
            <a:prstDash val="solid"/>
          </a:ln>
        </p:spPr>
        <p:txBody>
          <a:bodyPr/>
          <a:lstStyle/>
          <a:p>
            <a:pPr defTabSz="761970"/>
            <a:endParaRPr lang="en-US" sz="1500">
              <a:solidFill>
                <a:prstClr val="black"/>
              </a:solidFill>
              <a:latin typeface="Aptos"/>
            </a:endParaRPr>
          </a:p>
        </p:txBody>
      </p:sp>
      <p:sp>
        <p:nvSpPr>
          <p:cNvPr id="70" name="Text 17">
            <a:extLst>
              <a:ext uri="{FF2B5EF4-FFF2-40B4-BE49-F238E27FC236}">
                <a16:creationId xmlns:a16="http://schemas.microsoft.com/office/drawing/2014/main" id="{AECBA236-8370-0CC4-0DC5-B640E90B7E2B}"/>
              </a:ext>
            </a:extLst>
          </p:cNvPr>
          <p:cNvSpPr/>
          <p:nvPr/>
        </p:nvSpPr>
        <p:spPr>
          <a:xfrm>
            <a:off x="3506595" y="3638068"/>
            <a:ext cx="1211580" cy="373380"/>
          </a:xfrm>
          <a:prstGeom prst="rect">
            <a:avLst/>
          </a:prstGeom>
          <a:noFill/>
          <a:ln/>
        </p:spPr>
        <p:txBody>
          <a:bodyPr wrap="square" lIns="0" tIns="0" rIns="0" bIns="0" rtlCol="0" anchor="ctr"/>
          <a:lstStyle/>
          <a:p>
            <a:pPr algn="ctr" defTabSz="761970"/>
            <a:r>
              <a:rPr lang="en-US" sz="1500" b="1">
                <a:solidFill>
                  <a:srgbClr val="1E293B"/>
                </a:solidFill>
                <a:latin typeface="Aptos"/>
              </a:rPr>
              <a:t>request size s</a:t>
            </a:r>
            <a:endParaRPr lang="en-US" sz="1500">
              <a:solidFill>
                <a:prstClr val="black"/>
              </a:solidFill>
              <a:latin typeface="Aptos"/>
            </a:endParaRPr>
          </a:p>
        </p:txBody>
      </p:sp>
      <p:sp>
        <p:nvSpPr>
          <p:cNvPr id="71" name="Shape 18">
            <a:extLst>
              <a:ext uri="{FF2B5EF4-FFF2-40B4-BE49-F238E27FC236}">
                <a16:creationId xmlns:a16="http://schemas.microsoft.com/office/drawing/2014/main" id="{1C21796B-BFC9-E653-EC60-B144E1EC4C93}"/>
              </a:ext>
            </a:extLst>
          </p:cNvPr>
          <p:cNvSpPr/>
          <p:nvPr/>
        </p:nvSpPr>
        <p:spPr>
          <a:xfrm>
            <a:off x="3445635" y="4453408"/>
            <a:ext cx="1333500" cy="495300"/>
          </a:xfrm>
          <a:prstGeom prst="roundRect">
            <a:avLst/>
          </a:prstGeom>
          <a:solidFill>
            <a:srgbClr val="FFFFFF"/>
          </a:solidFill>
          <a:ln w="12700">
            <a:solidFill>
              <a:srgbClr val="C9D4E5"/>
            </a:solidFill>
            <a:prstDash val="solid"/>
          </a:ln>
        </p:spPr>
        <p:txBody>
          <a:bodyPr/>
          <a:lstStyle/>
          <a:p>
            <a:pPr defTabSz="761970"/>
            <a:endParaRPr lang="en-US" sz="1500">
              <a:solidFill>
                <a:prstClr val="black"/>
              </a:solidFill>
              <a:latin typeface="Aptos"/>
            </a:endParaRPr>
          </a:p>
        </p:txBody>
      </p:sp>
      <p:sp>
        <p:nvSpPr>
          <p:cNvPr id="72" name="Text 19">
            <a:extLst>
              <a:ext uri="{FF2B5EF4-FFF2-40B4-BE49-F238E27FC236}">
                <a16:creationId xmlns:a16="http://schemas.microsoft.com/office/drawing/2014/main" id="{D5A2C8E2-3BED-2E95-13ED-CE3ACAEDC7AF}"/>
              </a:ext>
            </a:extLst>
          </p:cNvPr>
          <p:cNvSpPr/>
          <p:nvPr/>
        </p:nvSpPr>
        <p:spPr>
          <a:xfrm>
            <a:off x="3506595" y="4514368"/>
            <a:ext cx="1211580" cy="373380"/>
          </a:xfrm>
          <a:prstGeom prst="rect">
            <a:avLst/>
          </a:prstGeom>
          <a:noFill/>
          <a:ln/>
        </p:spPr>
        <p:txBody>
          <a:bodyPr wrap="square" lIns="0" tIns="0" rIns="0" bIns="0" rtlCol="0" anchor="ctr"/>
          <a:lstStyle/>
          <a:p>
            <a:pPr algn="ctr" defTabSz="761970"/>
            <a:r>
              <a:rPr lang="en-US" sz="1500" b="1">
                <a:solidFill>
                  <a:srgbClr val="1E293B"/>
                </a:solidFill>
                <a:latin typeface="Aptos"/>
              </a:rPr>
              <a:t>wait if empty</a:t>
            </a:r>
            <a:endParaRPr lang="en-US" sz="1500">
              <a:solidFill>
                <a:prstClr val="black"/>
              </a:solidFill>
              <a:latin typeface="Aptos"/>
            </a:endParaRPr>
          </a:p>
        </p:txBody>
      </p:sp>
      <p:sp>
        <p:nvSpPr>
          <p:cNvPr id="73" name="Shape 20">
            <a:extLst>
              <a:ext uri="{FF2B5EF4-FFF2-40B4-BE49-F238E27FC236}">
                <a16:creationId xmlns:a16="http://schemas.microsoft.com/office/drawing/2014/main" id="{D9D4463D-6234-48CC-8433-F325E537B396}"/>
              </a:ext>
            </a:extLst>
          </p:cNvPr>
          <p:cNvSpPr/>
          <p:nvPr/>
        </p:nvSpPr>
        <p:spPr>
          <a:xfrm>
            <a:off x="4108575" y="4072408"/>
            <a:ext cx="0" cy="381000"/>
          </a:xfrm>
          <a:prstGeom prst="line">
            <a:avLst/>
          </a:prstGeom>
          <a:noFill/>
          <a:ln w="12700">
            <a:solidFill>
              <a:srgbClr val="C9D4E5"/>
            </a:solidFill>
            <a:prstDash val="solid"/>
            <a:tailEnd type="triangle"/>
          </a:ln>
        </p:spPr>
        <p:txBody>
          <a:bodyPr/>
          <a:lstStyle/>
          <a:p>
            <a:pPr defTabSz="761970"/>
            <a:endParaRPr lang="en-US" sz="1500">
              <a:solidFill>
                <a:prstClr val="black"/>
              </a:solidFill>
              <a:latin typeface="Aptos"/>
            </a:endParaRPr>
          </a:p>
        </p:txBody>
      </p:sp>
      <p:sp>
        <p:nvSpPr>
          <p:cNvPr id="74" name="Shape 21">
            <a:extLst>
              <a:ext uri="{FF2B5EF4-FFF2-40B4-BE49-F238E27FC236}">
                <a16:creationId xmlns:a16="http://schemas.microsoft.com/office/drawing/2014/main" id="{A2A7B9DA-4A9E-A127-DFF5-1F72ECAE9FC5}"/>
              </a:ext>
            </a:extLst>
          </p:cNvPr>
          <p:cNvSpPr/>
          <p:nvPr/>
        </p:nvSpPr>
        <p:spPr>
          <a:xfrm>
            <a:off x="5960235" y="2434108"/>
            <a:ext cx="4343400" cy="3771900"/>
          </a:xfrm>
          <a:prstGeom prst="roundRect">
            <a:avLst/>
          </a:prstGeom>
          <a:solidFill>
            <a:srgbClr val="EAF2FF"/>
          </a:solidFill>
          <a:ln w="12700">
            <a:solidFill>
              <a:srgbClr val="1F5FBF"/>
            </a:solidFill>
            <a:prstDash val="solid"/>
          </a:ln>
        </p:spPr>
        <p:txBody>
          <a:bodyPr/>
          <a:lstStyle/>
          <a:p>
            <a:pPr defTabSz="761970"/>
            <a:endParaRPr lang="en-US" sz="1600">
              <a:solidFill>
                <a:prstClr val="black"/>
              </a:solidFill>
              <a:latin typeface="Aptos"/>
            </a:endParaRPr>
          </a:p>
        </p:txBody>
      </p:sp>
      <p:sp>
        <p:nvSpPr>
          <p:cNvPr id="75" name="Text 22">
            <a:extLst>
              <a:ext uri="{FF2B5EF4-FFF2-40B4-BE49-F238E27FC236}">
                <a16:creationId xmlns:a16="http://schemas.microsoft.com/office/drawing/2014/main" id="{5395BFF5-4314-38A4-8755-0099E844882B}"/>
              </a:ext>
            </a:extLst>
          </p:cNvPr>
          <p:cNvSpPr/>
          <p:nvPr/>
        </p:nvSpPr>
        <p:spPr>
          <a:xfrm>
            <a:off x="6188835" y="2624608"/>
            <a:ext cx="3886200" cy="213360"/>
          </a:xfrm>
          <a:prstGeom prst="rect">
            <a:avLst/>
          </a:prstGeom>
          <a:noFill/>
          <a:ln/>
        </p:spPr>
        <p:txBody>
          <a:bodyPr wrap="square" lIns="0" tIns="0" rIns="0" bIns="0" rtlCol="0" anchor="ctr"/>
          <a:lstStyle/>
          <a:p>
            <a:pPr algn="ctr" defTabSz="761970"/>
            <a:r>
              <a:rPr lang="en-US" sz="1833" b="1">
                <a:solidFill>
                  <a:srgbClr val="1F5FBF"/>
                </a:solidFill>
                <a:latin typeface="Aptos"/>
              </a:rPr>
              <a:t>Extended LogP view of one access</a:t>
            </a:r>
            <a:endParaRPr lang="en-US" sz="1833">
              <a:solidFill>
                <a:prstClr val="black"/>
              </a:solidFill>
              <a:latin typeface="Aptos"/>
            </a:endParaRPr>
          </a:p>
        </p:txBody>
      </p:sp>
      <p:sp>
        <p:nvSpPr>
          <p:cNvPr id="76" name="Shape 23">
            <a:extLst>
              <a:ext uri="{FF2B5EF4-FFF2-40B4-BE49-F238E27FC236}">
                <a16:creationId xmlns:a16="http://schemas.microsoft.com/office/drawing/2014/main" id="{E298D7CC-5EE3-1186-8792-100ED97C40A3}"/>
              </a:ext>
            </a:extLst>
          </p:cNvPr>
          <p:cNvSpPr/>
          <p:nvPr/>
        </p:nvSpPr>
        <p:spPr>
          <a:xfrm>
            <a:off x="6188835" y="3539008"/>
            <a:ext cx="457200" cy="457200"/>
          </a:xfrm>
          <a:prstGeom prst="roundRect">
            <a:avLst/>
          </a:prstGeom>
          <a:solidFill>
            <a:srgbClr val="64748B"/>
          </a:solidFill>
          <a:ln w="12700">
            <a:solidFill>
              <a:srgbClr val="64748B"/>
            </a:solidFill>
            <a:prstDash val="solid"/>
          </a:ln>
        </p:spPr>
        <p:txBody>
          <a:bodyPr/>
          <a:lstStyle/>
          <a:p>
            <a:pPr defTabSz="761970"/>
            <a:endParaRPr lang="en-US" sz="1600">
              <a:solidFill>
                <a:prstClr val="black"/>
              </a:solidFill>
              <a:latin typeface="Aptos"/>
            </a:endParaRPr>
          </a:p>
        </p:txBody>
      </p:sp>
      <p:sp>
        <p:nvSpPr>
          <p:cNvPr id="77" name="Text 24">
            <a:extLst>
              <a:ext uri="{FF2B5EF4-FFF2-40B4-BE49-F238E27FC236}">
                <a16:creationId xmlns:a16="http://schemas.microsoft.com/office/drawing/2014/main" id="{BAC5266E-CE4A-0A69-22A3-71D020EBB974}"/>
              </a:ext>
            </a:extLst>
          </p:cNvPr>
          <p:cNvSpPr/>
          <p:nvPr/>
        </p:nvSpPr>
        <p:spPr>
          <a:xfrm>
            <a:off x="6188835" y="3676168"/>
            <a:ext cx="457200" cy="137160"/>
          </a:xfrm>
          <a:prstGeom prst="rect">
            <a:avLst/>
          </a:prstGeom>
          <a:noFill/>
          <a:ln/>
        </p:spPr>
        <p:txBody>
          <a:bodyPr wrap="square" lIns="0" tIns="0" rIns="0" bIns="0" rtlCol="0" anchor="ctr"/>
          <a:lstStyle/>
          <a:p>
            <a:pPr algn="ctr" defTabSz="761970"/>
            <a:r>
              <a:rPr lang="en-US" sz="1400" b="1" err="1">
                <a:solidFill>
                  <a:srgbClr val="FFFFFF"/>
                </a:solidFill>
                <a:latin typeface="Aptos"/>
              </a:rPr>
              <a:t>o_s</a:t>
            </a:r>
            <a:endParaRPr lang="en-US" sz="1400">
              <a:solidFill>
                <a:prstClr val="black"/>
              </a:solidFill>
              <a:latin typeface="Aptos"/>
            </a:endParaRPr>
          </a:p>
        </p:txBody>
      </p:sp>
      <p:sp>
        <p:nvSpPr>
          <p:cNvPr id="78" name="Text 25">
            <a:extLst>
              <a:ext uri="{FF2B5EF4-FFF2-40B4-BE49-F238E27FC236}">
                <a16:creationId xmlns:a16="http://schemas.microsoft.com/office/drawing/2014/main" id="{7297C97A-DF3B-0F34-F1E7-B6ED1B234D28}"/>
              </a:ext>
            </a:extLst>
          </p:cNvPr>
          <p:cNvSpPr/>
          <p:nvPr/>
        </p:nvSpPr>
        <p:spPr>
          <a:xfrm>
            <a:off x="6079521" y="4199953"/>
            <a:ext cx="611735" cy="478209"/>
          </a:xfrm>
          <a:prstGeom prst="rect">
            <a:avLst/>
          </a:prstGeom>
          <a:noFill/>
          <a:ln/>
        </p:spPr>
        <p:txBody>
          <a:bodyPr wrap="square" lIns="0" tIns="0" rIns="0" bIns="0" rtlCol="0" anchor="ctr"/>
          <a:lstStyle/>
          <a:p>
            <a:pPr algn="ctr" defTabSz="761970"/>
            <a:r>
              <a:rPr lang="en-US" sz="1400">
                <a:solidFill>
                  <a:srgbClr val="64748B"/>
                </a:solidFill>
                <a:latin typeface="Aptos"/>
              </a:rPr>
              <a:t>sender overhead</a:t>
            </a:r>
            <a:endParaRPr lang="en-US" sz="1400">
              <a:solidFill>
                <a:prstClr val="black"/>
              </a:solidFill>
              <a:latin typeface="Aptos"/>
            </a:endParaRPr>
          </a:p>
        </p:txBody>
      </p:sp>
      <p:sp>
        <p:nvSpPr>
          <p:cNvPr id="79" name="Shape 26">
            <a:extLst>
              <a:ext uri="{FF2B5EF4-FFF2-40B4-BE49-F238E27FC236}">
                <a16:creationId xmlns:a16="http://schemas.microsoft.com/office/drawing/2014/main" id="{A5E6379D-647F-EACC-E0AA-2D3BA196F0A4}"/>
              </a:ext>
            </a:extLst>
          </p:cNvPr>
          <p:cNvSpPr/>
          <p:nvPr/>
        </p:nvSpPr>
        <p:spPr>
          <a:xfrm>
            <a:off x="6737475" y="3539008"/>
            <a:ext cx="762000" cy="457200"/>
          </a:xfrm>
          <a:prstGeom prst="roundRect">
            <a:avLst/>
          </a:prstGeom>
          <a:solidFill>
            <a:srgbClr val="1F5FBF"/>
          </a:solidFill>
          <a:ln w="12700">
            <a:solidFill>
              <a:srgbClr val="1F5FBF"/>
            </a:solidFill>
            <a:prstDash val="solid"/>
          </a:ln>
        </p:spPr>
        <p:txBody>
          <a:bodyPr/>
          <a:lstStyle/>
          <a:p>
            <a:pPr defTabSz="761970"/>
            <a:endParaRPr lang="en-US" sz="1600">
              <a:solidFill>
                <a:prstClr val="black"/>
              </a:solidFill>
              <a:latin typeface="Aptos"/>
            </a:endParaRPr>
          </a:p>
        </p:txBody>
      </p:sp>
      <p:sp>
        <p:nvSpPr>
          <p:cNvPr id="80" name="Text 27">
            <a:extLst>
              <a:ext uri="{FF2B5EF4-FFF2-40B4-BE49-F238E27FC236}">
                <a16:creationId xmlns:a16="http://schemas.microsoft.com/office/drawing/2014/main" id="{F41DF8FE-37BC-D455-3D44-920A4AB96F77}"/>
              </a:ext>
            </a:extLst>
          </p:cNvPr>
          <p:cNvSpPr/>
          <p:nvPr/>
        </p:nvSpPr>
        <p:spPr>
          <a:xfrm>
            <a:off x="6737475" y="3676168"/>
            <a:ext cx="762000" cy="137160"/>
          </a:xfrm>
          <a:prstGeom prst="rect">
            <a:avLst/>
          </a:prstGeom>
          <a:noFill/>
          <a:ln/>
        </p:spPr>
        <p:txBody>
          <a:bodyPr wrap="square" lIns="0" tIns="0" rIns="0" bIns="0" rtlCol="0" anchor="ctr"/>
          <a:lstStyle/>
          <a:p>
            <a:pPr algn="ctr" defTabSz="761970"/>
            <a:r>
              <a:rPr lang="en-US" sz="1400" b="1" err="1">
                <a:solidFill>
                  <a:srgbClr val="FFFFFF"/>
                </a:solidFill>
                <a:latin typeface="Aptos"/>
              </a:rPr>
              <a:t>n_hops·L_switch</a:t>
            </a:r>
            <a:endParaRPr lang="en-US" sz="1400">
              <a:solidFill>
                <a:prstClr val="black"/>
              </a:solidFill>
              <a:latin typeface="Aptos"/>
            </a:endParaRPr>
          </a:p>
        </p:txBody>
      </p:sp>
      <p:sp>
        <p:nvSpPr>
          <p:cNvPr id="81" name="Text 28">
            <a:extLst>
              <a:ext uri="{FF2B5EF4-FFF2-40B4-BE49-F238E27FC236}">
                <a16:creationId xmlns:a16="http://schemas.microsoft.com/office/drawing/2014/main" id="{D31E11DA-F70E-093B-C778-CCB5F42DB393}"/>
              </a:ext>
            </a:extLst>
          </p:cNvPr>
          <p:cNvSpPr/>
          <p:nvPr/>
        </p:nvSpPr>
        <p:spPr>
          <a:xfrm>
            <a:off x="6699375" y="4171468"/>
            <a:ext cx="838200" cy="342900"/>
          </a:xfrm>
          <a:prstGeom prst="rect">
            <a:avLst/>
          </a:prstGeom>
          <a:noFill/>
          <a:ln/>
        </p:spPr>
        <p:txBody>
          <a:bodyPr wrap="square" lIns="0" tIns="0" rIns="0" bIns="0" rtlCol="0" anchor="ctr"/>
          <a:lstStyle/>
          <a:p>
            <a:pPr algn="ctr" defTabSz="761970"/>
            <a:r>
              <a:rPr lang="en-US" sz="1200">
                <a:solidFill>
                  <a:srgbClr val="64748B"/>
                </a:solidFill>
                <a:latin typeface="Aptos"/>
              </a:rPr>
              <a:t>fabric </a:t>
            </a:r>
            <a:r>
              <a:rPr lang="en-US" sz="1400">
                <a:solidFill>
                  <a:srgbClr val="64748B"/>
                </a:solidFill>
                <a:latin typeface="Aptos"/>
              </a:rPr>
              <a:t>traversal</a:t>
            </a:r>
            <a:endParaRPr lang="en-US" sz="1400">
              <a:solidFill>
                <a:prstClr val="black"/>
              </a:solidFill>
              <a:latin typeface="Aptos"/>
            </a:endParaRPr>
          </a:p>
        </p:txBody>
      </p:sp>
      <p:sp>
        <p:nvSpPr>
          <p:cNvPr id="82" name="Shape 29">
            <a:extLst>
              <a:ext uri="{FF2B5EF4-FFF2-40B4-BE49-F238E27FC236}">
                <a16:creationId xmlns:a16="http://schemas.microsoft.com/office/drawing/2014/main" id="{C15048F2-C7AB-4102-CF3F-685C9658731C}"/>
              </a:ext>
            </a:extLst>
          </p:cNvPr>
          <p:cNvSpPr/>
          <p:nvPr/>
        </p:nvSpPr>
        <p:spPr>
          <a:xfrm>
            <a:off x="7590915" y="3539008"/>
            <a:ext cx="762000" cy="457200"/>
          </a:xfrm>
          <a:prstGeom prst="roundRect">
            <a:avLst/>
          </a:prstGeom>
          <a:solidFill>
            <a:srgbClr val="7C5CE0"/>
          </a:solidFill>
          <a:ln w="12700">
            <a:solidFill>
              <a:srgbClr val="7C5CE0"/>
            </a:solidFill>
            <a:prstDash val="solid"/>
          </a:ln>
        </p:spPr>
        <p:txBody>
          <a:bodyPr/>
          <a:lstStyle/>
          <a:p>
            <a:pPr defTabSz="761970"/>
            <a:endParaRPr lang="en-US" sz="1600">
              <a:solidFill>
                <a:prstClr val="black"/>
              </a:solidFill>
              <a:latin typeface="Aptos"/>
            </a:endParaRPr>
          </a:p>
        </p:txBody>
      </p:sp>
      <p:sp>
        <p:nvSpPr>
          <p:cNvPr id="83" name="Text 30">
            <a:extLst>
              <a:ext uri="{FF2B5EF4-FFF2-40B4-BE49-F238E27FC236}">
                <a16:creationId xmlns:a16="http://schemas.microsoft.com/office/drawing/2014/main" id="{C57392F1-202C-B367-D4E5-33247784A0F3}"/>
              </a:ext>
            </a:extLst>
          </p:cNvPr>
          <p:cNvSpPr/>
          <p:nvPr/>
        </p:nvSpPr>
        <p:spPr>
          <a:xfrm>
            <a:off x="7590915" y="3676168"/>
            <a:ext cx="762000" cy="137160"/>
          </a:xfrm>
          <a:prstGeom prst="rect">
            <a:avLst/>
          </a:prstGeom>
          <a:noFill/>
          <a:ln/>
        </p:spPr>
        <p:txBody>
          <a:bodyPr wrap="square" lIns="0" tIns="0" rIns="0" bIns="0" rtlCol="0" anchor="ctr"/>
          <a:lstStyle/>
          <a:p>
            <a:pPr algn="ctr" defTabSz="761970"/>
            <a:r>
              <a:rPr lang="en-US" sz="1400" b="1" err="1">
                <a:solidFill>
                  <a:srgbClr val="FFFFFF"/>
                </a:solidFill>
                <a:latin typeface="Aptos"/>
              </a:rPr>
              <a:t>L_coherency</a:t>
            </a:r>
            <a:endParaRPr lang="en-US" sz="1400">
              <a:solidFill>
                <a:prstClr val="black"/>
              </a:solidFill>
              <a:latin typeface="Aptos"/>
            </a:endParaRPr>
          </a:p>
        </p:txBody>
      </p:sp>
      <p:sp>
        <p:nvSpPr>
          <p:cNvPr id="84" name="Text 31">
            <a:extLst>
              <a:ext uri="{FF2B5EF4-FFF2-40B4-BE49-F238E27FC236}">
                <a16:creationId xmlns:a16="http://schemas.microsoft.com/office/drawing/2014/main" id="{35FF6754-B352-AD2A-CEA8-8A73F9BC8F86}"/>
              </a:ext>
            </a:extLst>
          </p:cNvPr>
          <p:cNvSpPr/>
          <p:nvPr/>
        </p:nvSpPr>
        <p:spPr>
          <a:xfrm>
            <a:off x="7552815" y="4285412"/>
            <a:ext cx="838200" cy="342900"/>
          </a:xfrm>
          <a:prstGeom prst="rect">
            <a:avLst/>
          </a:prstGeom>
          <a:noFill/>
          <a:ln/>
        </p:spPr>
        <p:txBody>
          <a:bodyPr wrap="square" lIns="0" tIns="0" rIns="0" bIns="0" rtlCol="0" anchor="ctr"/>
          <a:lstStyle/>
          <a:p>
            <a:pPr algn="ctr" defTabSz="761970"/>
            <a:r>
              <a:rPr lang="en-US" sz="1400">
                <a:solidFill>
                  <a:srgbClr val="64748B"/>
                </a:solidFill>
                <a:latin typeface="Aptos"/>
              </a:rPr>
              <a:t>snoops / invalidations</a:t>
            </a:r>
            <a:endParaRPr lang="en-US" sz="1400">
              <a:solidFill>
                <a:prstClr val="black"/>
              </a:solidFill>
              <a:latin typeface="Aptos"/>
            </a:endParaRPr>
          </a:p>
        </p:txBody>
      </p:sp>
      <p:sp>
        <p:nvSpPr>
          <p:cNvPr id="85" name="Shape 32">
            <a:extLst>
              <a:ext uri="{FF2B5EF4-FFF2-40B4-BE49-F238E27FC236}">
                <a16:creationId xmlns:a16="http://schemas.microsoft.com/office/drawing/2014/main" id="{97153C53-7D3B-45AB-7AE9-6E0AA8043685}"/>
              </a:ext>
            </a:extLst>
          </p:cNvPr>
          <p:cNvSpPr/>
          <p:nvPr/>
        </p:nvSpPr>
        <p:spPr>
          <a:xfrm>
            <a:off x="8444355" y="3539008"/>
            <a:ext cx="876300" cy="457200"/>
          </a:xfrm>
          <a:prstGeom prst="roundRect">
            <a:avLst/>
          </a:prstGeom>
          <a:solidFill>
            <a:srgbClr val="F59E0B"/>
          </a:solidFill>
          <a:ln w="12700">
            <a:solidFill>
              <a:srgbClr val="F59E0B"/>
            </a:solidFill>
            <a:prstDash val="solid"/>
          </a:ln>
        </p:spPr>
        <p:txBody>
          <a:bodyPr/>
          <a:lstStyle/>
          <a:p>
            <a:pPr defTabSz="761970"/>
            <a:endParaRPr lang="en-US" sz="1600">
              <a:solidFill>
                <a:prstClr val="black"/>
              </a:solidFill>
              <a:latin typeface="Aptos"/>
            </a:endParaRPr>
          </a:p>
        </p:txBody>
      </p:sp>
      <p:sp>
        <p:nvSpPr>
          <p:cNvPr id="86" name="Text 33">
            <a:extLst>
              <a:ext uri="{FF2B5EF4-FFF2-40B4-BE49-F238E27FC236}">
                <a16:creationId xmlns:a16="http://schemas.microsoft.com/office/drawing/2014/main" id="{FD8E9AA8-E7AB-843B-5639-ED4909557395}"/>
              </a:ext>
            </a:extLst>
          </p:cNvPr>
          <p:cNvSpPr/>
          <p:nvPr/>
        </p:nvSpPr>
        <p:spPr>
          <a:xfrm>
            <a:off x="8444355" y="3676168"/>
            <a:ext cx="876300" cy="137160"/>
          </a:xfrm>
          <a:prstGeom prst="rect">
            <a:avLst/>
          </a:prstGeom>
          <a:noFill/>
          <a:ln/>
        </p:spPr>
        <p:txBody>
          <a:bodyPr wrap="square" lIns="0" tIns="0" rIns="0" bIns="0" rtlCol="0" anchor="ctr"/>
          <a:lstStyle/>
          <a:p>
            <a:pPr algn="ctr" defTabSz="761970"/>
            <a:r>
              <a:rPr lang="en-US" sz="1400" b="1" err="1">
                <a:solidFill>
                  <a:srgbClr val="FFFFFF"/>
                </a:solidFill>
                <a:latin typeface="Aptos"/>
              </a:rPr>
              <a:t>L_congestion</a:t>
            </a:r>
            <a:endParaRPr lang="en-US" sz="1400">
              <a:solidFill>
                <a:prstClr val="black"/>
              </a:solidFill>
              <a:latin typeface="Aptos"/>
            </a:endParaRPr>
          </a:p>
        </p:txBody>
      </p:sp>
      <p:sp>
        <p:nvSpPr>
          <p:cNvPr id="87" name="Text 34">
            <a:extLst>
              <a:ext uri="{FF2B5EF4-FFF2-40B4-BE49-F238E27FC236}">
                <a16:creationId xmlns:a16="http://schemas.microsoft.com/office/drawing/2014/main" id="{A8D7BD1A-BBC0-C457-04FE-4EBB5DC31BD5}"/>
              </a:ext>
            </a:extLst>
          </p:cNvPr>
          <p:cNvSpPr/>
          <p:nvPr/>
        </p:nvSpPr>
        <p:spPr>
          <a:xfrm>
            <a:off x="8406255" y="4285412"/>
            <a:ext cx="952500" cy="342900"/>
          </a:xfrm>
          <a:prstGeom prst="rect">
            <a:avLst/>
          </a:prstGeom>
          <a:noFill/>
          <a:ln/>
        </p:spPr>
        <p:txBody>
          <a:bodyPr wrap="square" lIns="0" tIns="0" rIns="0" bIns="0" rtlCol="0" anchor="ctr"/>
          <a:lstStyle/>
          <a:p>
            <a:pPr algn="ctr" defTabSz="761970"/>
            <a:r>
              <a:rPr lang="en-US" sz="1400">
                <a:solidFill>
                  <a:srgbClr val="64748B"/>
                </a:solidFill>
                <a:latin typeface="Aptos"/>
              </a:rPr>
              <a:t>utilization-dependent queuing</a:t>
            </a:r>
            <a:endParaRPr lang="en-US" sz="1400">
              <a:solidFill>
                <a:prstClr val="black"/>
              </a:solidFill>
              <a:latin typeface="Aptos"/>
            </a:endParaRPr>
          </a:p>
        </p:txBody>
      </p:sp>
      <p:sp>
        <p:nvSpPr>
          <p:cNvPr id="88" name="Shape 35">
            <a:extLst>
              <a:ext uri="{FF2B5EF4-FFF2-40B4-BE49-F238E27FC236}">
                <a16:creationId xmlns:a16="http://schemas.microsoft.com/office/drawing/2014/main" id="{9F771997-447F-69F0-88AB-3F22905CA4EE}"/>
              </a:ext>
            </a:extLst>
          </p:cNvPr>
          <p:cNvSpPr/>
          <p:nvPr/>
        </p:nvSpPr>
        <p:spPr>
          <a:xfrm>
            <a:off x="9412095" y="3539008"/>
            <a:ext cx="533400" cy="457200"/>
          </a:xfrm>
          <a:prstGeom prst="roundRect">
            <a:avLst/>
          </a:prstGeom>
          <a:solidFill>
            <a:srgbClr val="2C9C91"/>
          </a:solidFill>
          <a:ln w="12700">
            <a:solidFill>
              <a:srgbClr val="2C9C91"/>
            </a:solidFill>
            <a:prstDash val="solid"/>
          </a:ln>
        </p:spPr>
        <p:txBody>
          <a:bodyPr/>
          <a:lstStyle/>
          <a:p>
            <a:pPr defTabSz="761970"/>
            <a:endParaRPr lang="en-US" sz="1600">
              <a:solidFill>
                <a:prstClr val="black"/>
              </a:solidFill>
              <a:latin typeface="Aptos"/>
            </a:endParaRPr>
          </a:p>
        </p:txBody>
      </p:sp>
      <p:sp>
        <p:nvSpPr>
          <p:cNvPr id="89" name="Text 36">
            <a:extLst>
              <a:ext uri="{FF2B5EF4-FFF2-40B4-BE49-F238E27FC236}">
                <a16:creationId xmlns:a16="http://schemas.microsoft.com/office/drawing/2014/main" id="{1C6DE416-31AC-120E-072F-0E5A5FA058EA}"/>
              </a:ext>
            </a:extLst>
          </p:cNvPr>
          <p:cNvSpPr/>
          <p:nvPr/>
        </p:nvSpPr>
        <p:spPr>
          <a:xfrm>
            <a:off x="9412095" y="3676168"/>
            <a:ext cx="533400" cy="137160"/>
          </a:xfrm>
          <a:prstGeom prst="rect">
            <a:avLst/>
          </a:prstGeom>
          <a:noFill/>
          <a:ln/>
        </p:spPr>
        <p:txBody>
          <a:bodyPr wrap="square" lIns="0" tIns="0" rIns="0" bIns="0" rtlCol="0" anchor="ctr"/>
          <a:lstStyle/>
          <a:p>
            <a:pPr algn="ctr" defTabSz="761970"/>
            <a:r>
              <a:rPr lang="en-US" sz="1600" b="1" err="1">
                <a:solidFill>
                  <a:srgbClr val="FFFFFF"/>
                </a:solidFill>
                <a:latin typeface="Aptos"/>
              </a:rPr>
              <a:t>o_r</a:t>
            </a:r>
            <a:endParaRPr lang="en-US" sz="1600">
              <a:solidFill>
                <a:prstClr val="black"/>
              </a:solidFill>
              <a:latin typeface="Aptos"/>
            </a:endParaRPr>
          </a:p>
        </p:txBody>
      </p:sp>
      <p:sp>
        <p:nvSpPr>
          <p:cNvPr id="90" name="Text 37">
            <a:extLst>
              <a:ext uri="{FF2B5EF4-FFF2-40B4-BE49-F238E27FC236}">
                <a16:creationId xmlns:a16="http://schemas.microsoft.com/office/drawing/2014/main" id="{A86DFF27-A490-9AD0-46F9-42FA7C1C22AA}"/>
              </a:ext>
            </a:extLst>
          </p:cNvPr>
          <p:cNvSpPr/>
          <p:nvPr/>
        </p:nvSpPr>
        <p:spPr>
          <a:xfrm>
            <a:off x="9373995" y="4321019"/>
            <a:ext cx="609600" cy="342900"/>
          </a:xfrm>
          <a:prstGeom prst="rect">
            <a:avLst/>
          </a:prstGeom>
          <a:noFill/>
          <a:ln/>
        </p:spPr>
        <p:txBody>
          <a:bodyPr wrap="square" lIns="0" tIns="0" rIns="0" bIns="0" rtlCol="0" anchor="ctr"/>
          <a:lstStyle/>
          <a:p>
            <a:pPr algn="ctr" defTabSz="761970"/>
            <a:r>
              <a:rPr lang="en-US" sz="1400">
                <a:solidFill>
                  <a:srgbClr val="64748B"/>
                </a:solidFill>
                <a:latin typeface="Aptos"/>
              </a:rPr>
              <a:t>Receiver overhead</a:t>
            </a:r>
            <a:endParaRPr lang="en-US" sz="1400">
              <a:solidFill>
                <a:prstClr val="black"/>
              </a:solidFill>
              <a:latin typeface="Aptos"/>
            </a:endParaRPr>
          </a:p>
        </p:txBody>
      </p:sp>
      <p:sp>
        <p:nvSpPr>
          <p:cNvPr id="91" name="Text 38">
            <a:extLst>
              <a:ext uri="{FF2B5EF4-FFF2-40B4-BE49-F238E27FC236}">
                <a16:creationId xmlns:a16="http://schemas.microsoft.com/office/drawing/2014/main" id="{2BD57EAB-6BA2-A890-EE4D-98206412329A}"/>
              </a:ext>
            </a:extLst>
          </p:cNvPr>
          <p:cNvSpPr/>
          <p:nvPr/>
        </p:nvSpPr>
        <p:spPr>
          <a:xfrm>
            <a:off x="6153584" y="5277366"/>
            <a:ext cx="3871244" cy="357142"/>
          </a:xfrm>
          <a:prstGeom prst="rect">
            <a:avLst/>
          </a:prstGeom>
          <a:noFill/>
          <a:ln/>
        </p:spPr>
        <p:txBody>
          <a:bodyPr wrap="square" lIns="0" tIns="0" rIns="0" bIns="0" rtlCol="0" anchor="ctr"/>
          <a:lstStyle/>
          <a:p>
            <a:pPr algn="ctr" defTabSz="761970"/>
            <a:r>
              <a:rPr lang="en-US" sz="1600" b="1">
                <a:solidFill>
                  <a:srgbClr val="0B1F33"/>
                </a:solidFill>
                <a:latin typeface="Aptos"/>
              </a:rPr>
              <a:t>T_{sim} is calibrated to hardware; T_{stall} is what the guest finally experiences.</a:t>
            </a:r>
            <a:endParaRPr lang="en-US" sz="1600">
              <a:solidFill>
                <a:prstClr val="black"/>
              </a:solidFill>
              <a:latin typeface="Aptos"/>
            </a:endParaRPr>
          </a:p>
        </p:txBody>
      </p:sp>
    </p:spTree>
    <p:extLst>
      <p:ext uri="{BB962C8B-B14F-4D97-AF65-F5344CB8AC3E}">
        <p14:creationId xmlns:p14="http://schemas.microsoft.com/office/powerpoint/2010/main" val="1052540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F3C1B7-3CC4-1B56-9D93-3CE2FB92578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15DE694-7D1D-157E-7107-5864BAC24534}"/>
              </a:ext>
            </a:extLst>
          </p:cNvPr>
          <p:cNvSpPr>
            <a:spLocks noGrp="1"/>
          </p:cNvSpPr>
          <p:nvPr>
            <p:ph type="title"/>
          </p:nvPr>
        </p:nvSpPr>
        <p:spPr/>
        <p:txBody>
          <a:bodyPr/>
          <a:lstStyle/>
          <a:p>
            <a:r>
              <a:rPr lang="en-US">
                <a:solidFill>
                  <a:srgbClr val="1E293B"/>
                </a:solidFill>
                <a:latin typeface="Aptos Display"/>
                <a:ea typeface="Aptos Display" pitchFamily="34" charset="-122"/>
                <a:cs typeface="Aptos Display" pitchFamily="34" charset="-120"/>
              </a:rPr>
              <a:t>Implementation stack</a:t>
            </a:r>
          </a:p>
        </p:txBody>
      </p:sp>
      <p:sp>
        <p:nvSpPr>
          <p:cNvPr id="15" name="Text 2">
            <a:extLst>
              <a:ext uri="{FF2B5EF4-FFF2-40B4-BE49-F238E27FC236}">
                <a16:creationId xmlns:a16="http://schemas.microsoft.com/office/drawing/2014/main" id="{DA657FBD-E39C-623B-DCEC-61F9775B634F}"/>
              </a:ext>
            </a:extLst>
          </p:cNvPr>
          <p:cNvSpPr/>
          <p:nvPr/>
        </p:nvSpPr>
        <p:spPr>
          <a:xfrm>
            <a:off x="10517256" y="228599"/>
            <a:ext cx="1333500" cy="213360"/>
          </a:xfrm>
          <a:prstGeom prst="rect">
            <a:avLst/>
          </a:prstGeom>
          <a:solidFill>
            <a:srgbClr val="EAF2FF"/>
          </a:solidFill>
          <a:ln>
            <a:solidFill>
              <a:srgbClr val="1F5FBF"/>
            </a:solidFill>
          </a:ln>
        </p:spPr>
        <p:txBody>
          <a:bodyPr wrap="square" lIns="0" tIns="0" rIns="0" bIns="0" rtlCol="0" anchor="ctr"/>
          <a:lstStyle/>
          <a:p>
            <a:pPr algn="ctr"/>
            <a:r>
              <a:rPr lang="en-US" sz="833" b="1">
                <a:solidFill>
                  <a:srgbClr val="1F5FBF"/>
                </a:solidFill>
              </a:rPr>
              <a:t>IMPLEMENTATION</a:t>
            </a:r>
          </a:p>
        </p:txBody>
      </p:sp>
      <p:sp>
        <p:nvSpPr>
          <p:cNvPr id="65" name="Slide Number Placeholder 1">
            <a:extLst>
              <a:ext uri="{FF2B5EF4-FFF2-40B4-BE49-F238E27FC236}">
                <a16:creationId xmlns:a16="http://schemas.microsoft.com/office/drawing/2014/main" id="{E22375CE-5895-DFAC-2218-1540026A0755}"/>
              </a:ext>
            </a:extLst>
          </p:cNvPr>
          <p:cNvSpPr>
            <a:spLocks noGrp="1"/>
          </p:cNvSpPr>
          <p:nvPr>
            <p:ph type="sldNum" sz="quarter" idx="12"/>
          </p:nvPr>
        </p:nvSpPr>
        <p:spPr>
          <a:xfrm>
            <a:off x="11661914" y="6477000"/>
            <a:ext cx="377686" cy="381000"/>
          </a:xfrm>
        </p:spPr>
        <p:txBody>
          <a:bodyPr/>
          <a:lstStyle/>
          <a:p>
            <a:fld id="{FE7A4BB3-E848-5A44-82DF-322201952CD8}" type="slidenum">
              <a:rPr lang="en-US" smtClean="0"/>
              <a:pPr/>
              <a:t>46</a:t>
            </a:fld>
            <a:endParaRPr lang="en-US"/>
          </a:p>
        </p:txBody>
      </p:sp>
      <p:sp>
        <p:nvSpPr>
          <p:cNvPr id="19" name="Shape 6">
            <a:extLst>
              <a:ext uri="{FF2B5EF4-FFF2-40B4-BE49-F238E27FC236}">
                <a16:creationId xmlns:a16="http://schemas.microsoft.com/office/drawing/2014/main" id="{C45F5F7B-48D0-5C9E-1E9C-F70755727ACD}"/>
              </a:ext>
            </a:extLst>
          </p:cNvPr>
          <p:cNvSpPr/>
          <p:nvPr/>
        </p:nvSpPr>
        <p:spPr>
          <a:xfrm>
            <a:off x="1249788" y="2049779"/>
            <a:ext cx="4000500" cy="426720"/>
          </a:xfrm>
          <a:prstGeom prst="roundRect">
            <a:avLst/>
          </a:prstGeom>
          <a:solidFill>
            <a:srgbClr val="EAF2FF"/>
          </a:solidFill>
          <a:ln w="12700">
            <a:solidFill>
              <a:srgbClr val="1F5FBF"/>
            </a:solidFill>
            <a:prstDash val="solid"/>
          </a:ln>
        </p:spPr>
        <p:txBody>
          <a:bodyPr/>
          <a:lstStyle/>
          <a:p>
            <a:pPr defTabSz="761970"/>
            <a:endParaRPr lang="en-US" sz="1500">
              <a:solidFill>
                <a:prstClr val="black"/>
              </a:solidFill>
              <a:latin typeface="Aptos"/>
            </a:endParaRPr>
          </a:p>
        </p:txBody>
      </p:sp>
      <p:sp>
        <p:nvSpPr>
          <p:cNvPr id="20" name="Text 7">
            <a:extLst>
              <a:ext uri="{FF2B5EF4-FFF2-40B4-BE49-F238E27FC236}">
                <a16:creationId xmlns:a16="http://schemas.microsoft.com/office/drawing/2014/main" id="{71AA940D-9C7B-1EBE-DE19-8202E4C85642}"/>
              </a:ext>
            </a:extLst>
          </p:cNvPr>
          <p:cNvSpPr/>
          <p:nvPr/>
        </p:nvSpPr>
        <p:spPr>
          <a:xfrm>
            <a:off x="1310748" y="2110739"/>
            <a:ext cx="3878580" cy="304800"/>
          </a:xfrm>
          <a:prstGeom prst="rect">
            <a:avLst/>
          </a:prstGeom>
          <a:noFill/>
          <a:ln/>
        </p:spPr>
        <p:txBody>
          <a:bodyPr wrap="square" lIns="0" tIns="0" rIns="0" bIns="0" rtlCol="0" anchor="ctr"/>
          <a:lstStyle/>
          <a:p>
            <a:pPr algn="ctr" defTabSz="761970"/>
            <a:r>
              <a:rPr lang="en-US" sz="1667" b="1">
                <a:solidFill>
                  <a:srgbClr val="1F5FBF"/>
                </a:solidFill>
                <a:latin typeface="Aptos"/>
              </a:rPr>
              <a:t>guest app / MPI / DB / HPC code</a:t>
            </a:r>
            <a:endParaRPr lang="en-US" sz="1667">
              <a:solidFill>
                <a:prstClr val="black"/>
              </a:solidFill>
              <a:latin typeface="Aptos"/>
            </a:endParaRPr>
          </a:p>
        </p:txBody>
      </p:sp>
      <p:sp>
        <p:nvSpPr>
          <p:cNvPr id="21" name="Shape 8">
            <a:extLst>
              <a:ext uri="{FF2B5EF4-FFF2-40B4-BE49-F238E27FC236}">
                <a16:creationId xmlns:a16="http://schemas.microsoft.com/office/drawing/2014/main" id="{DEDC0466-6E0B-5AF4-0D5D-D7E95E94779D}"/>
              </a:ext>
            </a:extLst>
          </p:cNvPr>
          <p:cNvSpPr/>
          <p:nvPr/>
        </p:nvSpPr>
        <p:spPr>
          <a:xfrm>
            <a:off x="1263899" y="2617046"/>
            <a:ext cx="3991093" cy="516090"/>
          </a:xfrm>
          <a:prstGeom prst="roundRect">
            <a:avLst/>
          </a:prstGeom>
          <a:solidFill>
            <a:srgbClr val="EAF9F6"/>
          </a:solidFill>
          <a:ln w="12700">
            <a:solidFill>
              <a:srgbClr val="2C9C91"/>
            </a:solidFill>
            <a:prstDash val="solid"/>
          </a:ln>
        </p:spPr>
        <p:txBody>
          <a:bodyPr/>
          <a:lstStyle/>
          <a:p>
            <a:pPr defTabSz="761970"/>
            <a:endParaRPr lang="en-US" sz="1500">
              <a:solidFill>
                <a:prstClr val="black"/>
              </a:solidFill>
              <a:latin typeface="Aptos"/>
            </a:endParaRPr>
          </a:p>
        </p:txBody>
      </p:sp>
      <p:sp>
        <p:nvSpPr>
          <p:cNvPr id="22" name="Text 9">
            <a:extLst>
              <a:ext uri="{FF2B5EF4-FFF2-40B4-BE49-F238E27FC236}">
                <a16:creationId xmlns:a16="http://schemas.microsoft.com/office/drawing/2014/main" id="{96A1825A-E9FB-0770-EBAE-F8A374CD1BBC}"/>
              </a:ext>
            </a:extLst>
          </p:cNvPr>
          <p:cNvSpPr/>
          <p:nvPr/>
        </p:nvSpPr>
        <p:spPr>
          <a:xfrm>
            <a:off x="1310748" y="2720339"/>
            <a:ext cx="3878580" cy="304800"/>
          </a:xfrm>
          <a:prstGeom prst="rect">
            <a:avLst/>
          </a:prstGeom>
          <a:noFill/>
          <a:ln/>
        </p:spPr>
        <p:txBody>
          <a:bodyPr wrap="square" lIns="0" tIns="0" rIns="0" bIns="0" rtlCol="0" anchor="ctr"/>
          <a:lstStyle/>
          <a:p>
            <a:pPr algn="ctr" defTabSz="761970"/>
            <a:r>
              <a:rPr lang="en-US" sz="1667" b="1">
                <a:solidFill>
                  <a:srgbClr val="2C9C91"/>
                </a:solidFill>
                <a:latin typeface="Aptos"/>
              </a:rPr>
              <a:t>Linux guest: CXL probe + DCD lifecycle + flush notifier</a:t>
            </a:r>
            <a:endParaRPr lang="en-US" sz="1667">
              <a:solidFill>
                <a:prstClr val="black"/>
              </a:solidFill>
              <a:latin typeface="Aptos"/>
            </a:endParaRPr>
          </a:p>
        </p:txBody>
      </p:sp>
      <p:sp>
        <p:nvSpPr>
          <p:cNvPr id="23" name="Shape 10">
            <a:extLst>
              <a:ext uri="{FF2B5EF4-FFF2-40B4-BE49-F238E27FC236}">
                <a16:creationId xmlns:a16="http://schemas.microsoft.com/office/drawing/2014/main" id="{24447267-21CB-C8E5-7647-DFBBC174EC0F}"/>
              </a:ext>
            </a:extLst>
          </p:cNvPr>
          <p:cNvSpPr/>
          <p:nvPr/>
        </p:nvSpPr>
        <p:spPr>
          <a:xfrm>
            <a:off x="1254491" y="3231350"/>
            <a:ext cx="3995797" cy="525498"/>
          </a:xfrm>
          <a:prstGeom prst="roundRect">
            <a:avLst/>
          </a:prstGeom>
          <a:solidFill>
            <a:srgbClr val="FFF4DD"/>
          </a:solidFill>
          <a:ln w="12700">
            <a:solidFill>
              <a:srgbClr val="F59E0B"/>
            </a:solidFill>
            <a:prstDash val="solid"/>
          </a:ln>
        </p:spPr>
        <p:txBody>
          <a:bodyPr/>
          <a:lstStyle/>
          <a:p>
            <a:pPr defTabSz="761970"/>
            <a:endParaRPr lang="en-US" sz="1500">
              <a:solidFill>
                <a:prstClr val="black"/>
              </a:solidFill>
              <a:latin typeface="Aptos"/>
            </a:endParaRPr>
          </a:p>
        </p:txBody>
      </p:sp>
      <p:sp>
        <p:nvSpPr>
          <p:cNvPr id="24" name="Text 11">
            <a:extLst>
              <a:ext uri="{FF2B5EF4-FFF2-40B4-BE49-F238E27FC236}">
                <a16:creationId xmlns:a16="http://schemas.microsoft.com/office/drawing/2014/main" id="{F1B077E1-CE42-6ABE-6EE3-AC150E3CF5CB}"/>
              </a:ext>
            </a:extLst>
          </p:cNvPr>
          <p:cNvSpPr/>
          <p:nvPr/>
        </p:nvSpPr>
        <p:spPr>
          <a:xfrm>
            <a:off x="1221377" y="3376977"/>
            <a:ext cx="3887988" cy="267171"/>
          </a:xfrm>
          <a:prstGeom prst="rect">
            <a:avLst/>
          </a:prstGeom>
          <a:noFill/>
          <a:ln/>
        </p:spPr>
        <p:txBody>
          <a:bodyPr wrap="square" lIns="0" tIns="0" rIns="0" bIns="0" rtlCol="0" anchor="ctr"/>
          <a:lstStyle/>
          <a:p>
            <a:pPr algn="ctr" defTabSz="761970"/>
            <a:r>
              <a:rPr lang="en-US" sz="1667" b="1">
                <a:solidFill>
                  <a:srgbClr val="F59E0B"/>
                </a:solidFill>
                <a:latin typeface="Aptos"/>
              </a:rPr>
              <a:t>QEMU 10.0: Type-3 mailbox, HDM decode, switch model</a:t>
            </a:r>
            <a:endParaRPr lang="en-US" sz="1667">
              <a:solidFill>
                <a:prstClr val="black"/>
              </a:solidFill>
              <a:latin typeface="Aptos"/>
            </a:endParaRPr>
          </a:p>
        </p:txBody>
      </p:sp>
      <p:sp>
        <p:nvSpPr>
          <p:cNvPr id="25" name="Shape 12">
            <a:extLst>
              <a:ext uri="{FF2B5EF4-FFF2-40B4-BE49-F238E27FC236}">
                <a16:creationId xmlns:a16="http://schemas.microsoft.com/office/drawing/2014/main" id="{F83C7A95-321F-8249-3550-AEE17186FE9C}"/>
              </a:ext>
            </a:extLst>
          </p:cNvPr>
          <p:cNvSpPr/>
          <p:nvPr/>
        </p:nvSpPr>
        <p:spPr>
          <a:xfrm>
            <a:off x="1249788" y="3831542"/>
            <a:ext cx="3991093" cy="516091"/>
          </a:xfrm>
          <a:prstGeom prst="roundRect">
            <a:avLst/>
          </a:prstGeom>
          <a:solidFill>
            <a:srgbClr val="F2EDFF"/>
          </a:solidFill>
          <a:ln w="12700">
            <a:solidFill>
              <a:srgbClr val="7C5CE0"/>
            </a:solidFill>
            <a:prstDash val="solid"/>
          </a:ln>
        </p:spPr>
        <p:txBody>
          <a:bodyPr/>
          <a:lstStyle/>
          <a:p>
            <a:pPr defTabSz="761970"/>
            <a:endParaRPr lang="en-US" sz="1500">
              <a:solidFill>
                <a:prstClr val="black"/>
              </a:solidFill>
              <a:latin typeface="Aptos"/>
            </a:endParaRPr>
          </a:p>
        </p:txBody>
      </p:sp>
      <p:sp>
        <p:nvSpPr>
          <p:cNvPr id="26" name="Text 13">
            <a:extLst>
              <a:ext uri="{FF2B5EF4-FFF2-40B4-BE49-F238E27FC236}">
                <a16:creationId xmlns:a16="http://schemas.microsoft.com/office/drawing/2014/main" id="{7B94AF46-449B-1826-4B4D-6395E3594C92}"/>
              </a:ext>
            </a:extLst>
          </p:cNvPr>
          <p:cNvSpPr/>
          <p:nvPr/>
        </p:nvSpPr>
        <p:spPr>
          <a:xfrm>
            <a:off x="1310748" y="3939539"/>
            <a:ext cx="3878580" cy="304800"/>
          </a:xfrm>
          <a:prstGeom prst="rect">
            <a:avLst/>
          </a:prstGeom>
          <a:noFill/>
          <a:ln/>
        </p:spPr>
        <p:txBody>
          <a:bodyPr wrap="square" lIns="0" tIns="0" rIns="0" bIns="0" rtlCol="0" anchor="ctr"/>
          <a:lstStyle/>
          <a:p>
            <a:pPr algn="ctr" defTabSz="761970"/>
            <a:r>
              <a:rPr lang="en-US" sz="1667" b="1">
                <a:solidFill>
                  <a:srgbClr val="7C5CE0"/>
                </a:solidFill>
                <a:latin typeface="Aptos"/>
              </a:rPr>
              <a:t>memory server: coherence, timing, capacity manager</a:t>
            </a:r>
            <a:endParaRPr lang="en-US" sz="1667">
              <a:solidFill>
                <a:prstClr val="black"/>
              </a:solidFill>
              <a:latin typeface="Aptos"/>
            </a:endParaRPr>
          </a:p>
        </p:txBody>
      </p:sp>
      <p:sp>
        <p:nvSpPr>
          <p:cNvPr id="27" name="Shape 14">
            <a:extLst>
              <a:ext uri="{FF2B5EF4-FFF2-40B4-BE49-F238E27FC236}">
                <a16:creationId xmlns:a16="http://schemas.microsoft.com/office/drawing/2014/main" id="{CF1087EE-F260-4AF8-5D5C-6AEABA4F1023}"/>
              </a:ext>
            </a:extLst>
          </p:cNvPr>
          <p:cNvSpPr/>
          <p:nvPr/>
        </p:nvSpPr>
        <p:spPr>
          <a:xfrm>
            <a:off x="1249788" y="4488179"/>
            <a:ext cx="4000500" cy="426720"/>
          </a:xfrm>
          <a:prstGeom prst="roundRect">
            <a:avLst/>
          </a:prstGeom>
          <a:solidFill>
            <a:srgbClr val="FFFFFF"/>
          </a:solidFill>
          <a:ln w="12700">
            <a:solidFill>
              <a:srgbClr val="C9D4E5"/>
            </a:solidFill>
            <a:prstDash val="solid"/>
          </a:ln>
        </p:spPr>
        <p:txBody>
          <a:bodyPr/>
          <a:lstStyle/>
          <a:p>
            <a:pPr defTabSz="761970"/>
            <a:endParaRPr lang="en-US" sz="1500">
              <a:solidFill>
                <a:prstClr val="black"/>
              </a:solidFill>
              <a:latin typeface="Aptos"/>
            </a:endParaRPr>
          </a:p>
        </p:txBody>
      </p:sp>
      <p:sp>
        <p:nvSpPr>
          <p:cNvPr id="28" name="Text 15">
            <a:extLst>
              <a:ext uri="{FF2B5EF4-FFF2-40B4-BE49-F238E27FC236}">
                <a16:creationId xmlns:a16="http://schemas.microsoft.com/office/drawing/2014/main" id="{5094816B-028E-203D-22C4-29B09566446A}"/>
              </a:ext>
            </a:extLst>
          </p:cNvPr>
          <p:cNvSpPr/>
          <p:nvPr/>
        </p:nvSpPr>
        <p:spPr>
          <a:xfrm>
            <a:off x="1310748" y="4549139"/>
            <a:ext cx="3878580" cy="304800"/>
          </a:xfrm>
          <a:prstGeom prst="rect">
            <a:avLst/>
          </a:prstGeom>
          <a:noFill/>
          <a:ln/>
        </p:spPr>
        <p:txBody>
          <a:bodyPr wrap="square" lIns="0" tIns="0" rIns="0" bIns="0" rtlCol="0" anchor="ctr"/>
          <a:lstStyle/>
          <a:p>
            <a:pPr algn="ctr" defTabSz="761970"/>
            <a:r>
              <a:rPr lang="en-US" sz="1667">
                <a:solidFill>
                  <a:srgbClr val="1E293B"/>
                </a:solidFill>
                <a:latin typeface="Aptos"/>
              </a:rPr>
              <a:t>RDMA / SHM / TCP transport</a:t>
            </a:r>
            <a:endParaRPr lang="en-US" sz="1667">
              <a:solidFill>
                <a:prstClr val="black"/>
              </a:solidFill>
              <a:latin typeface="Aptos"/>
            </a:endParaRPr>
          </a:p>
        </p:txBody>
      </p:sp>
      <p:sp>
        <p:nvSpPr>
          <p:cNvPr id="29" name="Shape 16">
            <a:extLst>
              <a:ext uri="{FF2B5EF4-FFF2-40B4-BE49-F238E27FC236}">
                <a16:creationId xmlns:a16="http://schemas.microsoft.com/office/drawing/2014/main" id="{FDA053F6-20E4-BED0-D20F-E541BCAF95FC}"/>
              </a:ext>
            </a:extLst>
          </p:cNvPr>
          <p:cNvSpPr/>
          <p:nvPr/>
        </p:nvSpPr>
        <p:spPr>
          <a:xfrm>
            <a:off x="5631288" y="2049779"/>
            <a:ext cx="4419600" cy="3733800"/>
          </a:xfrm>
          <a:prstGeom prst="roundRect">
            <a:avLst/>
          </a:prstGeom>
          <a:solidFill>
            <a:srgbClr val="0F172A"/>
          </a:solidFill>
          <a:ln w="12700">
            <a:solidFill>
              <a:srgbClr val="334155"/>
            </a:solidFill>
            <a:prstDash val="solid"/>
          </a:ln>
        </p:spPr>
        <p:txBody>
          <a:bodyPr/>
          <a:lstStyle/>
          <a:p>
            <a:pPr defTabSz="761970"/>
            <a:endParaRPr lang="en-US" sz="1500">
              <a:solidFill>
                <a:prstClr val="black"/>
              </a:solidFill>
              <a:latin typeface="Aptos"/>
            </a:endParaRPr>
          </a:p>
        </p:txBody>
      </p:sp>
      <p:sp>
        <p:nvSpPr>
          <p:cNvPr id="30" name="Text 17">
            <a:extLst>
              <a:ext uri="{FF2B5EF4-FFF2-40B4-BE49-F238E27FC236}">
                <a16:creationId xmlns:a16="http://schemas.microsoft.com/office/drawing/2014/main" id="{05AE3C58-23C4-FB7E-5425-26CB83C9E30E}"/>
              </a:ext>
            </a:extLst>
          </p:cNvPr>
          <p:cNvSpPr/>
          <p:nvPr/>
        </p:nvSpPr>
        <p:spPr>
          <a:xfrm>
            <a:off x="5921036" y="2306132"/>
            <a:ext cx="2921940" cy="209973"/>
          </a:xfrm>
          <a:prstGeom prst="rect">
            <a:avLst/>
          </a:prstGeom>
          <a:noFill/>
          <a:ln/>
        </p:spPr>
        <p:txBody>
          <a:bodyPr wrap="square" lIns="0" tIns="0" rIns="0" bIns="0" rtlCol="0" anchor="ctr"/>
          <a:lstStyle/>
          <a:p>
            <a:pPr defTabSz="761970"/>
            <a:r>
              <a:rPr lang="en-US" sz="1667" b="1">
                <a:solidFill>
                  <a:srgbClr val="A7F3D0"/>
                </a:solidFill>
                <a:latin typeface="Aptos"/>
              </a:rPr>
              <a:t>QEMU latency injection hook</a:t>
            </a:r>
            <a:endParaRPr lang="en-US" sz="1667">
              <a:solidFill>
                <a:prstClr val="black"/>
              </a:solidFill>
              <a:latin typeface="Aptos"/>
            </a:endParaRPr>
          </a:p>
        </p:txBody>
      </p:sp>
      <p:sp>
        <p:nvSpPr>
          <p:cNvPr id="31" name="Text 18">
            <a:extLst>
              <a:ext uri="{FF2B5EF4-FFF2-40B4-BE49-F238E27FC236}">
                <a16:creationId xmlns:a16="http://schemas.microsoft.com/office/drawing/2014/main" id="{B00F3813-B875-54CA-BBCE-F2771454BD3F}"/>
              </a:ext>
            </a:extLst>
          </p:cNvPr>
          <p:cNvSpPr/>
          <p:nvPr/>
        </p:nvSpPr>
        <p:spPr>
          <a:xfrm>
            <a:off x="5921036" y="2657968"/>
            <a:ext cx="3657600" cy="1676400"/>
          </a:xfrm>
          <a:prstGeom prst="rect">
            <a:avLst/>
          </a:prstGeom>
          <a:noFill/>
          <a:ln/>
        </p:spPr>
        <p:txBody>
          <a:bodyPr wrap="square" lIns="0" tIns="0" rIns="0" bIns="0" rtlCol="0" anchor="ctr"/>
          <a:lstStyle/>
          <a:p>
            <a:pPr defTabSz="761970"/>
            <a:r>
              <a:rPr lang="en-US" sz="1667" err="1">
                <a:solidFill>
                  <a:srgbClr val="E2E8F0"/>
                </a:solidFill>
                <a:latin typeface="Consolas"/>
                <a:ea typeface="Consolas" pitchFamily="34" charset="-122"/>
                <a:cs typeface="Consolas" pitchFamily="34" charset="-120"/>
              </a:rPr>
              <a:t>clock_gettime</a:t>
            </a:r>
            <a:r>
              <a:rPr lang="en-US" sz="1667">
                <a:solidFill>
                  <a:srgbClr val="E2E8F0"/>
                </a:solidFill>
                <a:latin typeface="Consolas"/>
                <a:ea typeface="Consolas" pitchFamily="34" charset="-122"/>
                <a:cs typeface="Consolas" pitchFamily="34" charset="-120"/>
              </a:rPr>
              <a:t>(..., &amp;</a:t>
            </a:r>
            <a:r>
              <a:rPr lang="en-US" sz="1667" err="1">
                <a:solidFill>
                  <a:srgbClr val="E2E8F0"/>
                </a:solidFill>
                <a:latin typeface="Consolas"/>
                <a:ea typeface="Consolas" pitchFamily="34" charset="-122"/>
                <a:cs typeface="Consolas" pitchFamily="34" charset="-120"/>
              </a:rPr>
              <a:t>ts</a:t>
            </a:r>
            <a:r>
              <a:rPr lang="en-US" sz="1667">
                <a:solidFill>
                  <a:srgbClr val="E2E8F0"/>
                </a:solidFill>
                <a:latin typeface="Consolas"/>
                <a:ea typeface="Consolas" pitchFamily="34" charset="-122"/>
                <a:cs typeface="Consolas" pitchFamily="34" charset="-120"/>
              </a:rPr>
              <a:t>);</a:t>
            </a:r>
            <a:endParaRPr lang="en-US" sz="1667">
              <a:solidFill>
                <a:prstClr val="black"/>
              </a:solidFill>
              <a:latin typeface="Consolas"/>
            </a:endParaRPr>
          </a:p>
          <a:p>
            <a:pPr defTabSz="761970"/>
            <a:r>
              <a:rPr lang="en-US" sz="1667" err="1">
                <a:solidFill>
                  <a:srgbClr val="E2E8F0"/>
                </a:solidFill>
                <a:latin typeface="Consolas"/>
                <a:ea typeface="Consolas" pitchFamily="34" charset="-122"/>
                <a:cs typeface="Consolas" pitchFamily="34" charset="-120"/>
              </a:rPr>
              <a:t>cxl_memsim_request</a:t>
            </a:r>
            <a:r>
              <a:rPr lang="en-US" sz="1667">
                <a:solidFill>
                  <a:srgbClr val="E2E8F0"/>
                </a:solidFill>
                <a:latin typeface="Consolas"/>
                <a:ea typeface="Consolas" pitchFamily="34" charset="-122"/>
                <a:cs typeface="Consolas" pitchFamily="34" charset="-120"/>
              </a:rPr>
              <a:t>(READ, dpa, size, &amp;resp);</a:t>
            </a:r>
            <a:endParaRPr lang="en-US" sz="1667">
              <a:solidFill>
                <a:prstClr val="black"/>
              </a:solidFill>
              <a:latin typeface="Consolas"/>
            </a:endParaRPr>
          </a:p>
          <a:p>
            <a:pPr defTabSz="761970"/>
            <a:r>
              <a:rPr lang="en-US" sz="1667" err="1">
                <a:solidFill>
                  <a:srgbClr val="E2E8F0"/>
                </a:solidFill>
                <a:latin typeface="Consolas"/>
                <a:ea typeface="Consolas" pitchFamily="34" charset="-122"/>
                <a:cs typeface="Consolas" pitchFamily="34" charset="-120"/>
              </a:rPr>
              <a:t>memcpy</a:t>
            </a:r>
            <a:r>
              <a:rPr lang="en-US" sz="1667">
                <a:solidFill>
                  <a:srgbClr val="E2E8F0"/>
                </a:solidFill>
                <a:latin typeface="Consolas"/>
                <a:ea typeface="Consolas" pitchFamily="34" charset="-122"/>
                <a:cs typeface="Consolas" pitchFamily="34" charset="-120"/>
              </a:rPr>
              <a:t>(data, </a:t>
            </a:r>
            <a:r>
              <a:rPr lang="en-US" sz="1667" err="1">
                <a:solidFill>
                  <a:srgbClr val="E2E8F0"/>
                </a:solidFill>
                <a:latin typeface="Consolas"/>
                <a:ea typeface="Consolas" pitchFamily="34" charset="-122"/>
                <a:cs typeface="Consolas" pitchFamily="34" charset="-120"/>
              </a:rPr>
              <a:t>resp.data</a:t>
            </a:r>
            <a:r>
              <a:rPr lang="en-US" sz="1667">
                <a:solidFill>
                  <a:srgbClr val="E2E8F0"/>
                </a:solidFill>
                <a:latin typeface="Consolas"/>
                <a:ea typeface="Consolas" pitchFamily="34" charset="-122"/>
                <a:cs typeface="Consolas" pitchFamily="34" charset="-120"/>
              </a:rPr>
              <a:t>, size);</a:t>
            </a:r>
            <a:endParaRPr lang="en-US" sz="1667">
              <a:solidFill>
                <a:prstClr val="black"/>
              </a:solidFill>
              <a:latin typeface="Consolas"/>
            </a:endParaRPr>
          </a:p>
          <a:p>
            <a:pPr defTabSz="761970"/>
            <a:r>
              <a:rPr lang="en-US" sz="1667" err="1">
                <a:solidFill>
                  <a:srgbClr val="E2E8F0"/>
                </a:solidFill>
                <a:latin typeface="Consolas"/>
                <a:ea typeface="Consolas" pitchFamily="34" charset="-122"/>
                <a:cs typeface="Consolas" pitchFamily="34" charset="-120"/>
              </a:rPr>
              <a:t>cxl_memsim_inject_latency</a:t>
            </a:r>
            <a:r>
              <a:rPr lang="en-US" sz="1667">
                <a:solidFill>
                  <a:srgbClr val="E2E8F0"/>
                </a:solidFill>
                <a:latin typeface="Consolas"/>
                <a:ea typeface="Consolas" pitchFamily="34" charset="-122"/>
                <a:cs typeface="Consolas" pitchFamily="34" charset="-120"/>
              </a:rPr>
              <a:t>(</a:t>
            </a:r>
            <a:r>
              <a:rPr lang="en-US" sz="1667" err="1">
                <a:solidFill>
                  <a:srgbClr val="E2E8F0"/>
                </a:solidFill>
                <a:latin typeface="Consolas"/>
                <a:ea typeface="Consolas" pitchFamily="34" charset="-122"/>
                <a:cs typeface="Consolas" pitchFamily="34" charset="-120"/>
              </a:rPr>
              <a:t>start_ns</a:t>
            </a:r>
            <a:r>
              <a:rPr lang="en-US" sz="1667">
                <a:solidFill>
                  <a:srgbClr val="E2E8F0"/>
                </a:solidFill>
                <a:latin typeface="Consolas"/>
                <a:ea typeface="Consolas" pitchFamily="34" charset="-122"/>
                <a:cs typeface="Consolas" pitchFamily="34" charset="-120"/>
              </a:rPr>
              <a:t>, </a:t>
            </a:r>
            <a:r>
              <a:rPr lang="en-US" sz="1667" err="1">
                <a:solidFill>
                  <a:srgbClr val="E2E8F0"/>
                </a:solidFill>
                <a:latin typeface="Consolas"/>
                <a:ea typeface="Consolas" pitchFamily="34" charset="-122"/>
                <a:cs typeface="Consolas" pitchFamily="34" charset="-120"/>
              </a:rPr>
              <a:t>resp.latency_ns</a:t>
            </a:r>
            <a:r>
              <a:rPr lang="en-US" sz="1667">
                <a:solidFill>
                  <a:srgbClr val="E2E8F0"/>
                </a:solidFill>
                <a:latin typeface="Consolas"/>
                <a:ea typeface="Consolas" pitchFamily="34" charset="-122"/>
                <a:cs typeface="Consolas" pitchFamily="34" charset="-120"/>
              </a:rPr>
              <a:t>);</a:t>
            </a:r>
            <a:endParaRPr lang="en-US" sz="1667">
              <a:solidFill>
                <a:prstClr val="black"/>
              </a:solidFill>
              <a:latin typeface="Consolas"/>
            </a:endParaRPr>
          </a:p>
        </p:txBody>
      </p:sp>
      <p:sp>
        <p:nvSpPr>
          <p:cNvPr id="32" name="Shape 19">
            <a:extLst>
              <a:ext uri="{FF2B5EF4-FFF2-40B4-BE49-F238E27FC236}">
                <a16:creationId xmlns:a16="http://schemas.microsoft.com/office/drawing/2014/main" id="{35E41A9D-A32A-42A0-2549-E955A5A5A728}"/>
              </a:ext>
            </a:extLst>
          </p:cNvPr>
          <p:cNvSpPr/>
          <p:nvPr/>
        </p:nvSpPr>
        <p:spPr>
          <a:xfrm>
            <a:off x="5859888" y="4983479"/>
            <a:ext cx="3771900" cy="426720"/>
          </a:xfrm>
          <a:prstGeom prst="roundRect">
            <a:avLst/>
          </a:prstGeom>
          <a:solidFill>
            <a:srgbClr val="F59E0B"/>
          </a:solidFill>
          <a:ln w="12700">
            <a:solidFill>
              <a:srgbClr val="F59E0B"/>
            </a:solidFill>
            <a:prstDash val="solid"/>
          </a:ln>
        </p:spPr>
        <p:txBody>
          <a:bodyPr/>
          <a:lstStyle/>
          <a:p>
            <a:pPr defTabSz="761970"/>
            <a:endParaRPr lang="en-US" sz="1500">
              <a:solidFill>
                <a:prstClr val="black"/>
              </a:solidFill>
              <a:latin typeface="Aptos"/>
            </a:endParaRPr>
          </a:p>
        </p:txBody>
      </p:sp>
      <p:sp>
        <p:nvSpPr>
          <p:cNvPr id="33" name="Text 20">
            <a:extLst>
              <a:ext uri="{FF2B5EF4-FFF2-40B4-BE49-F238E27FC236}">
                <a16:creationId xmlns:a16="http://schemas.microsoft.com/office/drawing/2014/main" id="{2F969383-2C64-3149-29ED-82C341FE7A80}"/>
              </a:ext>
            </a:extLst>
          </p:cNvPr>
          <p:cNvSpPr/>
          <p:nvPr/>
        </p:nvSpPr>
        <p:spPr>
          <a:xfrm>
            <a:off x="5920848" y="5044439"/>
            <a:ext cx="3649980" cy="304800"/>
          </a:xfrm>
          <a:prstGeom prst="rect">
            <a:avLst/>
          </a:prstGeom>
          <a:noFill/>
          <a:ln/>
        </p:spPr>
        <p:txBody>
          <a:bodyPr wrap="square" lIns="0" tIns="0" rIns="0" bIns="0" rtlCol="0" anchor="ctr"/>
          <a:lstStyle/>
          <a:p>
            <a:pPr algn="ctr" defTabSz="761970"/>
            <a:r>
              <a:rPr lang="en-US" sz="1667" b="1">
                <a:solidFill>
                  <a:srgbClr val="FFFFFF"/>
                </a:solidFill>
                <a:latin typeface="Aptos"/>
              </a:rPr>
              <a:t>The vCPU thread itself is delayed</a:t>
            </a:r>
            <a:endParaRPr lang="en-US" sz="1667">
              <a:solidFill>
                <a:prstClr val="black"/>
              </a:solidFill>
              <a:latin typeface="Aptos"/>
            </a:endParaRPr>
          </a:p>
        </p:txBody>
      </p:sp>
    </p:spTree>
    <p:extLst>
      <p:ext uri="{BB962C8B-B14F-4D97-AF65-F5344CB8AC3E}">
        <p14:creationId xmlns:p14="http://schemas.microsoft.com/office/powerpoint/2010/main" val="2143691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CE679B-94A1-3DAC-0804-8020F511A83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EBE4819-CBE8-6256-D7EB-7CC66C5BC31F}"/>
              </a:ext>
            </a:extLst>
          </p:cNvPr>
          <p:cNvSpPr>
            <a:spLocks noGrp="1"/>
          </p:cNvSpPr>
          <p:nvPr>
            <p:ph type="title"/>
          </p:nvPr>
        </p:nvSpPr>
        <p:spPr/>
        <p:txBody>
          <a:bodyPr/>
          <a:lstStyle/>
          <a:p>
            <a:r>
              <a:rPr lang="en-US">
                <a:solidFill>
                  <a:srgbClr val="1E293B"/>
                </a:solidFill>
                <a:latin typeface="Aptos Display"/>
                <a:ea typeface="Aptos Display" pitchFamily="34" charset="-122"/>
                <a:cs typeface="Aptos Display" pitchFamily="34" charset="-120"/>
              </a:rPr>
              <a:t>Evaluation setup</a:t>
            </a:r>
          </a:p>
        </p:txBody>
      </p:sp>
      <p:sp>
        <p:nvSpPr>
          <p:cNvPr id="15" name="Text 2">
            <a:extLst>
              <a:ext uri="{FF2B5EF4-FFF2-40B4-BE49-F238E27FC236}">
                <a16:creationId xmlns:a16="http://schemas.microsoft.com/office/drawing/2014/main" id="{3A8878D0-CC05-6381-CD6F-0A1A24F128D5}"/>
              </a:ext>
            </a:extLst>
          </p:cNvPr>
          <p:cNvSpPr/>
          <p:nvPr/>
        </p:nvSpPr>
        <p:spPr>
          <a:xfrm>
            <a:off x="10477500" y="228599"/>
            <a:ext cx="1333500" cy="213360"/>
          </a:xfrm>
          <a:prstGeom prst="rect">
            <a:avLst/>
          </a:prstGeom>
          <a:solidFill>
            <a:srgbClr val="EAF2FF"/>
          </a:solidFill>
          <a:ln>
            <a:solidFill>
              <a:srgbClr val="1F5FBF"/>
            </a:solidFill>
          </a:ln>
        </p:spPr>
        <p:txBody>
          <a:bodyPr wrap="square" lIns="0" tIns="0" rIns="0" bIns="0" rtlCol="0" anchor="ctr"/>
          <a:lstStyle/>
          <a:p>
            <a:pPr algn="ctr"/>
            <a:r>
              <a:rPr lang="en-US" sz="833" b="1">
                <a:solidFill>
                  <a:srgbClr val="1F5FBF"/>
                </a:solidFill>
              </a:rPr>
              <a:t>EVALUATION</a:t>
            </a:r>
          </a:p>
        </p:txBody>
      </p:sp>
      <p:sp>
        <p:nvSpPr>
          <p:cNvPr id="65" name="Slide Number Placeholder 1">
            <a:extLst>
              <a:ext uri="{FF2B5EF4-FFF2-40B4-BE49-F238E27FC236}">
                <a16:creationId xmlns:a16="http://schemas.microsoft.com/office/drawing/2014/main" id="{8582F135-A58F-0CA4-F0AC-F7264F3B7817}"/>
              </a:ext>
            </a:extLst>
          </p:cNvPr>
          <p:cNvSpPr>
            <a:spLocks noGrp="1"/>
          </p:cNvSpPr>
          <p:nvPr>
            <p:ph type="sldNum" sz="quarter" idx="12"/>
          </p:nvPr>
        </p:nvSpPr>
        <p:spPr>
          <a:xfrm>
            <a:off x="11661914" y="6477000"/>
            <a:ext cx="377686" cy="381000"/>
          </a:xfrm>
        </p:spPr>
        <p:txBody>
          <a:bodyPr/>
          <a:lstStyle/>
          <a:p>
            <a:fld id="{FE7A4BB3-E848-5A44-82DF-322201952CD8}" type="slidenum">
              <a:rPr lang="en-US" smtClean="0"/>
              <a:pPr/>
              <a:t>47</a:t>
            </a:fld>
            <a:endParaRPr lang="en-US"/>
          </a:p>
        </p:txBody>
      </p:sp>
      <p:sp>
        <p:nvSpPr>
          <p:cNvPr id="48" name="Text 5">
            <a:extLst>
              <a:ext uri="{FF2B5EF4-FFF2-40B4-BE49-F238E27FC236}">
                <a16:creationId xmlns:a16="http://schemas.microsoft.com/office/drawing/2014/main" id="{CEDA4B82-6A3B-FD1E-081B-2422F77CE19D}"/>
              </a:ext>
            </a:extLst>
          </p:cNvPr>
          <p:cNvSpPr/>
          <p:nvPr/>
        </p:nvSpPr>
        <p:spPr>
          <a:xfrm>
            <a:off x="1161236" y="1867966"/>
            <a:ext cx="9080969" cy="164160"/>
          </a:xfrm>
          <a:prstGeom prst="rect">
            <a:avLst/>
          </a:prstGeom>
          <a:noFill/>
          <a:ln/>
        </p:spPr>
        <p:txBody>
          <a:bodyPr wrap="square" lIns="0" tIns="0" rIns="0" bIns="0" rtlCol="0" anchor="ctr"/>
          <a:lstStyle/>
          <a:p>
            <a:pPr defTabSz="761970"/>
            <a:r>
              <a:rPr lang="en-US" sz="2000">
                <a:solidFill>
                  <a:srgbClr val="1E293B"/>
                </a:solidFill>
                <a:latin typeface="Aptos"/>
              </a:rPr>
              <a:t>Fidelity is grounded against real CXL hardware and then stress-tested with microbenchmarks, OLTP workloads, key–value workloads, and HPC applications</a:t>
            </a:r>
            <a:r>
              <a:rPr lang="en-US" sz="1750">
                <a:solidFill>
                  <a:srgbClr val="1E293B"/>
                </a:solidFill>
                <a:latin typeface="Aptos"/>
              </a:rPr>
              <a:t>.</a:t>
            </a:r>
            <a:endParaRPr lang="en-US" sz="1750">
              <a:solidFill>
                <a:prstClr val="black"/>
              </a:solidFill>
              <a:latin typeface="Aptos"/>
            </a:endParaRPr>
          </a:p>
        </p:txBody>
      </p:sp>
      <p:sp>
        <p:nvSpPr>
          <p:cNvPr id="49" name="Shape 6">
            <a:extLst>
              <a:ext uri="{FF2B5EF4-FFF2-40B4-BE49-F238E27FC236}">
                <a16:creationId xmlns:a16="http://schemas.microsoft.com/office/drawing/2014/main" id="{415515C7-06DD-D864-6119-08F6C4FDAF01}"/>
              </a:ext>
            </a:extLst>
          </p:cNvPr>
          <p:cNvSpPr/>
          <p:nvPr/>
        </p:nvSpPr>
        <p:spPr>
          <a:xfrm>
            <a:off x="1265938" y="2520370"/>
            <a:ext cx="3124200" cy="3695700"/>
          </a:xfrm>
          <a:prstGeom prst="roundRect">
            <a:avLst/>
          </a:prstGeom>
          <a:solidFill>
            <a:srgbClr val="EAF2FF"/>
          </a:solidFill>
          <a:ln w="12700">
            <a:solidFill>
              <a:srgbClr val="1F5FBF"/>
            </a:solidFill>
            <a:prstDash val="solid"/>
          </a:ln>
        </p:spPr>
        <p:txBody>
          <a:bodyPr/>
          <a:lstStyle/>
          <a:p>
            <a:pPr defTabSz="761970"/>
            <a:endParaRPr lang="en-US" sz="1500">
              <a:solidFill>
                <a:prstClr val="black"/>
              </a:solidFill>
              <a:latin typeface="Aptos"/>
            </a:endParaRPr>
          </a:p>
        </p:txBody>
      </p:sp>
      <p:sp>
        <p:nvSpPr>
          <p:cNvPr id="50" name="Text 7">
            <a:extLst>
              <a:ext uri="{FF2B5EF4-FFF2-40B4-BE49-F238E27FC236}">
                <a16:creationId xmlns:a16="http://schemas.microsoft.com/office/drawing/2014/main" id="{AC80B1DB-EE84-AD31-8F01-56F24BF7CAF9}"/>
              </a:ext>
            </a:extLst>
          </p:cNvPr>
          <p:cNvSpPr/>
          <p:nvPr/>
        </p:nvSpPr>
        <p:spPr>
          <a:xfrm>
            <a:off x="1645528" y="2931756"/>
            <a:ext cx="2362200" cy="167640"/>
          </a:xfrm>
          <a:prstGeom prst="rect">
            <a:avLst/>
          </a:prstGeom>
          <a:noFill/>
          <a:ln/>
        </p:spPr>
        <p:txBody>
          <a:bodyPr wrap="square" lIns="0" tIns="0" rIns="0" bIns="0" rtlCol="0" anchor="ctr"/>
          <a:lstStyle/>
          <a:p>
            <a:pPr defTabSz="761970"/>
            <a:r>
              <a:rPr lang="en-US" sz="2000" b="1">
                <a:solidFill>
                  <a:srgbClr val="1F5FBF"/>
                </a:solidFill>
                <a:latin typeface="Aptos"/>
              </a:rPr>
              <a:t>Hardware grounding</a:t>
            </a:r>
            <a:endParaRPr lang="en-US" sz="2000">
              <a:solidFill>
                <a:prstClr val="black"/>
              </a:solidFill>
              <a:latin typeface="Aptos"/>
            </a:endParaRPr>
          </a:p>
        </p:txBody>
      </p:sp>
      <p:sp>
        <p:nvSpPr>
          <p:cNvPr id="51" name="Shape 8">
            <a:extLst>
              <a:ext uri="{FF2B5EF4-FFF2-40B4-BE49-F238E27FC236}">
                <a16:creationId xmlns:a16="http://schemas.microsoft.com/office/drawing/2014/main" id="{429050AE-CE38-D4B8-7970-456C1A02C0E6}"/>
              </a:ext>
            </a:extLst>
          </p:cNvPr>
          <p:cNvSpPr/>
          <p:nvPr/>
        </p:nvSpPr>
        <p:spPr>
          <a:xfrm>
            <a:off x="1683628" y="3608243"/>
            <a:ext cx="83820" cy="83820"/>
          </a:xfrm>
          <a:prstGeom prst="ellipse">
            <a:avLst/>
          </a:prstGeom>
          <a:solidFill>
            <a:srgbClr val="1F5FBF"/>
          </a:solidFill>
          <a:ln w="12700">
            <a:solidFill>
              <a:srgbClr val="1F5FBF"/>
            </a:solidFill>
            <a:prstDash val="solid"/>
          </a:ln>
        </p:spPr>
        <p:txBody>
          <a:bodyPr/>
          <a:lstStyle/>
          <a:p>
            <a:pPr defTabSz="761970"/>
            <a:endParaRPr lang="en-US" sz="1500">
              <a:solidFill>
                <a:prstClr val="black"/>
              </a:solidFill>
              <a:latin typeface="Aptos"/>
            </a:endParaRPr>
          </a:p>
        </p:txBody>
      </p:sp>
      <p:sp>
        <p:nvSpPr>
          <p:cNvPr id="52" name="Text 9">
            <a:extLst>
              <a:ext uri="{FF2B5EF4-FFF2-40B4-BE49-F238E27FC236}">
                <a16:creationId xmlns:a16="http://schemas.microsoft.com/office/drawing/2014/main" id="{E84AD3A8-EE5A-E1A2-D445-9B2A2B20C76A}"/>
              </a:ext>
            </a:extLst>
          </p:cNvPr>
          <p:cNvSpPr/>
          <p:nvPr/>
        </p:nvSpPr>
        <p:spPr>
          <a:xfrm>
            <a:off x="1836028" y="3606643"/>
            <a:ext cx="2247900" cy="320040"/>
          </a:xfrm>
          <a:prstGeom prst="rect">
            <a:avLst/>
          </a:prstGeom>
          <a:noFill/>
          <a:ln/>
        </p:spPr>
        <p:txBody>
          <a:bodyPr wrap="square" lIns="0" tIns="0" rIns="0" bIns="0" rtlCol="0" anchor="ctr"/>
          <a:lstStyle/>
          <a:p>
            <a:pPr defTabSz="761970"/>
            <a:r>
              <a:rPr lang="en-US" sz="1500">
                <a:solidFill>
                  <a:srgbClr val="1E293B"/>
                </a:solidFill>
                <a:latin typeface="Aptos"/>
              </a:rPr>
              <a:t>2-node CXL memory system</a:t>
            </a:r>
            <a:endParaRPr lang="en-US" sz="1500">
              <a:solidFill>
                <a:prstClr val="black"/>
              </a:solidFill>
              <a:latin typeface="Aptos"/>
            </a:endParaRPr>
          </a:p>
        </p:txBody>
      </p:sp>
      <p:sp>
        <p:nvSpPr>
          <p:cNvPr id="53" name="Shape 10">
            <a:extLst>
              <a:ext uri="{FF2B5EF4-FFF2-40B4-BE49-F238E27FC236}">
                <a16:creationId xmlns:a16="http://schemas.microsoft.com/office/drawing/2014/main" id="{F60D24F0-AF81-FF85-E6EB-DE2474879980}"/>
              </a:ext>
            </a:extLst>
          </p:cNvPr>
          <p:cNvSpPr/>
          <p:nvPr/>
        </p:nvSpPr>
        <p:spPr>
          <a:xfrm>
            <a:off x="1683628" y="4120260"/>
            <a:ext cx="83820" cy="83820"/>
          </a:xfrm>
          <a:prstGeom prst="ellipse">
            <a:avLst/>
          </a:prstGeom>
          <a:solidFill>
            <a:srgbClr val="1F5FBF"/>
          </a:solidFill>
          <a:ln w="12700">
            <a:solidFill>
              <a:srgbClr val="1F5FBF"/>
            </a:solidFill>
            <a:prstDash val="solid"/>
          </a:ln>
        </p:spPr>
        <p:txBody>
          <a:bodyPr/>
          <a:lstStyle/>
          <a:p>
            <a:pPr defTabSz="761970"/>
            <a:endParaRPr lang="en-US" sz="1500">
              <a:solidFill>
                <a:prstClr val="black"/>
              </a:solidFill>
              <a:latin typeface="Aptos"/>
            </a:endParaRPr>
          </a:p>
        </p:txBody>
      </p:sp>
      <p:sp>
        <p:nvSpPr>
          <p:cNvPr id="54" name="Text 11">
            <a:extLst>
              <a:ext uri="{FF2B5EF4-FFF2-40B4-BE49-F238E27FC236}">
                <a16:creationId xmlns:a16="http://schemas.microsoft.com/office/drawing/2014/main" id="{205709E7-78E6-4F0F-92A7-1EEA4F6224E5}"/>
              </a:ext>
            </a:extLst>
          </p:cNvPr>
          <p:cNvSpPr/>
          <p:nvPr/>
        </p:nvSpPr>
        <p:spPr>
          <a:xfrm>
            <a:off x="1836028" y="4085734"/>
            <a:ext cx="2247900" cy="320040"/>
          </a:xfrm>
          <a:prstGeom prst="rect">
            <a:avLst/>
          </a:prstGeom>
          <a:noFill/>
          <a:ln/>
        </p:spPr>
        <p:txBody>
          <a:bodyPr wrap="square" lIns="0" tIns="0" rIns="0" bIns="0" rtlCol="0" anchor="ctr"/>
          <a:lstStyle/>
          <a:p>
            <a:pPr defTabSz="761970"/>
            <a:r>
              <a:rPr lang="en-US" sz="1500">
                <a:solidFill>
                  <a:srgbClr val="1E293B"/>
                </a:solidFill>
                <a:latin typeface="Aptos"/>
              </a:rPr>
              <a:t>Intel Xeon Gold 5420+ compute nodes</a:t>
            </a:r>
            <a:endParaRPr lang="en-US" sz="1500">
              <a:solidFill>
                <a:prstClr val="black"/>
              </a:solidFill>
              <a:latin typeface="Aptos"/>
            </a:endParaRPr>
          </a:p>
        </p:txBody>
      </p:sp>
      <p:sp>
        <p:nvSpPr>
          <p:cNvPr id="55" name="Shape 12">
            <a:extLst>
              <a:ext uri="{FF2B5EF4-FFF2-40B4-BE49-F238E27FC236}">
                <a16:creationId xmlns:a16="http://schemas.microsoft.com/office/drawing/2014/main" id="{C783E666-934D-D42A-3245-D848D132C6F8}"/>
              </a:ext>
            </a:extLst>
          </p:cNvPr>
          <p:cNvSpPr/>
          <p:nvPr/>
        </p:nvSpPr>
        <p:spPr>
          <a:xfrm>
            <a:off x="1683628" y="4613462"/>
            <a:ext cx="83820" cy="83820"/>
          </a:xfrm>
          <a:prstGeom prst="ellipse">
            <a:avLst/>
          </a:prstGeom>
          <a:solidFill>
            <a:srgbClr val="1F5FBF"/>
          </a:solidFill>
          <a:ln w="12700">
            <a:solidFill>
              <a:srgbClr val="1F5FBF"/>
            </a:solidFill>
            <a:prstDash val="solid"/>
          </a:ln>
        </p:spPr>
        <p:txBody>
          <a:bodyPr/>
          <a:lstStyle/>
          <a:p>
            <a:pPr defTabSz="761970"/>
            <a:endParaRPr lang="en-US" sz="1500">
              <a:solidFill>
                <a:prstClr val="black"/>
              </a:solidFill>
              <a:latin typeface="Aptos"/>
            </a:endParaRPr>
          </a:p>
        </p:txBody>
      </p:sp>
      <p:sp>
        <p:nvSpPr>
          <p:cNvPr id="56" name="Text 13">
            <a:extLst>
              <a:ext uri="{FF2B5EF4-FFF2-40B4-BE49-F238E27FC236}">
                <a16:creationId xmlns:a16="http://schemas.microsoft.com/office/drawing/2014/main" id="{345019B4-F29B-84EC-C28C-80521255BDFB}"/>
              </a:ext>
            </a:extLst>
          </p:cNvPr>
          <p:cNvSpPr/>
          <p:nvPr/>
        </p:nvSpPr>
        <p:spPr>
          <a:xfrm>
            <a:off x="1836028" y="4588344"/>
            <a:ext cx="2247900" cy="320040"/>
          </a:xfrm>
          <a:prstGeom prst="rect">
            <a:avLst/>
          </a:prstGeom>
          <a:noFill/>
          <a:ln/>
        </p:spPr>
        <p:txBody>
          <a:bodyPr wrap="square" lIns="0" tIns="0" rIns="0" bIns="0" rtlCol="0" anchor="ctr"/>
          <a:lstStyle/>
          <a:p>
            <a:pPr defTabSz="761970"/>
            <a:r>
              <a:rPr lang="en-US" sz="1500">
                <a:solidFill>
                  <a:srgbClr val="1E293B"/>
                </a:solidFill>
                <a:latin typeface="Aptos"/>
              </a:rPr>
              <a:t>32 GB FPGA-based CXL-attached memory device</a:t>
            </a:r>
            <a:endParaRPr lang="en-US" sz="1500">
              <a:solidFill>
                <a:prstClr val="black"/>
              </a:solidFill>
              <a:latin typeface="Aptos"/>
            </a:endParaRPr>
          </a:p>
        </p:txBody>
      </p:sp>
      <p:sp>
        <p:nvSpPr>
          <p:cNvPr id="57" name="Shape 14">
            <a:extLst>
              <a:ext uri="{FF2B5EF4-FFF2-40B4-BE49-F238E27FC236}">
                <a16:creationId xmlns:a16="http://schemas.microsoft.com/office/drawing/2014/main" id="{26AC00D8-368D-456E-55B1-063C32271687}"/>
              </a:ext>
            </a:extLst>
          </p:cNvPr>
          <p:cNvSpPr/>
          <p:nvPr/>
        </p:nvSpPr>
        <p:spPr>
          <a:xfrm>
            <a:off x="4693528" y="2510963"/>
            <a:ext cx="5562600" cy="3695700"/>
          </a:xfrm>
          <a:prstGeom prst="roundRect">
            <a:avLst/>
          </a:prstGeom>
          <a:solidFill>
            <a:srgbClr val="F5F7FB"/>
          </a:solidFill>
          <a:ln w="12700">
            <a:solidFill>
              <a:srgbClr val="C9D4E5"/>
            </a:solidFill>
            <a:prstDash val="solid"/>
          </a:ln>
        </p:spPr>
        <p:txBody>
          <a:bodyPr/>
          <a:lstStyle/>
          <a:p>
            <a:pPr defTabSz="761970"/>
            <a:endParaRPr lang="en-US" sz="1500">
              <a:solidFill>
                <a:prstClr val="black"/>
              </a:solidFill>
              <a:latin typeface="Aptos"/>
            </a:endParaRPr>
          </a:p>
        </p:txBody>
      </p:sp>
      <p:sp>
        <p:nvSpPr>
          <p:cNvPr id="58" name="Text 15">
            <a:extLst>
              <a:ext uri="{FF2B5EF4-FFF2-40B4-BE49-F238E27FC236}">
                <a16:creationId xmlns:a16="http://schemas.microsoft.com/office/drawing/2014/main" id="{FDF02D9E-23D6-1877-AAC9-0C5E9C312D44}"/>
              </a:ext>
            </a:extLst>
          </p:cNvPr>
          <p:cNvSpPr/>
          <p:nvPr/>
        </p:nvSpPr>
        <p:spPr>
          <a:xfrm>
            <a:off x="5307832" y="2770890"/>
            <a:ext cx="4333992" cy="246944"/>
          </a:xfrm>
          <a:prstGeom prst="rect">
            <a:avLst/>
          </a:prstGeom>
          <a:noFill/>
          <a:ln/>
        </p:spPr>
        <p:txBody>
          <a:bodyPr wrap="square" lIns="0" tIns="0" rIns="0" bIns="0" rtlCol="0" anchor="ctr"/>
          <a:lstStyle/>
          <a:p>
            <a:pPr defTabSz="761970"/>
            <a:r>
              <a:rPr lang="en-US" sz="2000" b="1">
                <a:solidFill>
                  <a:srgbClr val="0B1F33"/>
                </a:solidFill>
                <a:latin typeface="Aptos"/>
              </a:rPr>
              <a:t>Benchmarks and applications</a:t>
            </a:r>
            <a:endParaRPr lang="en-US" sz="2000">
              <a:solidFill>
                <a:prstClr val="black"/>
              </a:solidFill>
              <a:latin typeface="Aptos"/>
            </a:endParaRPr>
          </a:p>
        </p:txBody>
      </p:sp>
      <p:sp>
        <p:nvSpPr>
          <p:cNvPr id="59" name="Shape 16">
            <a:extLst>
              <a:ext uri="{FF2B5EF4-FFF2-40B4-BE49-F238E27FC236}">
                <a16:creationId xmlns:a16="http://schemas.microsoft.com/office/drawing/2014/main" id="{25259BCB-DAB2-E6A1-525D-C782AD505B45}"/>
              </a:ext>
            </a:extLst>
          </p:cNvPr>
          <p:cNvSpPr/>
          <p:nvPr/>
        </p:nvSpPr>
        <p:spPr>
          <a:xfrm>
            <a:off x="4960228" y="3250103"/>
            <a:ext cx="1104900" cy="289560"/>
          </a:xfrm>
          <a:prstGeom prst="roundRect">
            <a:avLst/>
          </a:prstGeom>
          <a:solidFill>
            <a:srgbClr val="1F5FBF"/>
          </a:solidFill>
          <a:ln w="12700">
            <a:solidFill>
              <a:srgbClr val="1F5FBF"/>
            </a:solidFill>
            <a:prstDash val="solid"/>
          </a:ln>
        </p:spPr>
        <p:txBody>
          <a:bodyPr/>
          <a:lstStyle/>
          <a:p>
            <a:pPr defTabSz="761970"/>
            <a:endParaRPr lang="en-US" sz="1500">
              <a:solidFill>
                <a:prstClr val="black"/>
              </a:solidFill>
              <a:latin typeface="Aptos"/>
            </a:endParaRPr>
          </a:p>
        </p:txBody>
      </p:sp>
      <p:sp>
        <p:nvSpPr>
          <p:cNvPr id="60" name="Text 17">
            <a:extLst>
              <a:ext uri="{FF2B5EF4-FFF2-40B4-BE49-F238E27FC236}">
                <a16:creationId xmlns:a16="http://schemas.microsoft.com/office/drawing/2014/main" id="{CB34E1AB-7706-939B-40AD-45BC5F2D2169}"/>
              </a:ext>
            </a:extLst>
          </p:cNvPr>
          <p:cNvSpPr/>
          <p:nvPr/>
        </p:nvSpPr>
        <p:spPr>
          <a:xfrm>
            <a:off x="5021188" y="3311063"/>
            <a:ext cx="982980" cy="167640"/>
          </a:xfrm>
          <a:prstGeom prst="rect">
            <a:avLst/>
          </a:prstGeom>
          <a:noFill/>
          <a:ln/>
        </p:spPr>
        <p:txBody>
          <a:bodyPr wrap="square" lIns="0" tIns="0" rIns="0" bIns="0" rtlCol="0" anchor="ctr"/>
          <a:lstStyle/>
          <a:p>
            <a:pPr algn="ctr" defTabSz="761970"/>
            <a:r>
              <a:rPr lang="en-US" sz="1250" b="1">
                <a:solidFill>
                  <a:srgbClr val="FFFFFF"/>
                </a:solidFill>
                <a:latin typeface="Aptos"/>
              </a:rPr>
              <a:t>LMbench</a:t>
            </a:r>
            <a:endParaRPr lang="en-US" sz="1250">
              <a:solidFill>
                <a:prstClr val="black"/>
              </a:solidFill>
              <a:latin typeface="Aptos"/>
            </a:endParaRPr>
          </a:p>
        </p:txBody>
      </p:sp>
      <p:sp>
        <p:nvSpPr>
          <p:cNvPr id="61" name="Text 18">
            <a:extLst>
              <a:ext uri="{FF2B5EF4-FFF2-40B4-BE49-F238E27FC236}">
                <a16:creationId xmlns:a16="http://schemas.microsoft.com/office/drawing/2014/main" id="{F7CCC595-73EF-4E72-07FE-8D28191747A9}"/>
              </a:ext>
            </a:extLst>
          </p:cNvPr>
          <p:cNvSpPr/>
          <p:nvPr/>
        </p:nvSpPr>
        <p:spPr>
          <a:xfrm>
            <a:off x="6179428" y="3311063"/>
            <a:ext cx="3581400" cy="137160"/>
          </a:xfrm>
          <a:prstGeom prst="rect">
            <a:avLst/>
          </a:prstGeom>
          <a:noFill/>
          <a:ln/>
        </p:spPr>
        <p:txBody>
          <a:bodyPr wrap="square" lIns="0" tIns="0" rIns="0" bIns="0" rtlCol="0" anchor="ctr"/>
          <a:lstStyle/>
          <a:p>
            <a:pPr defTabSz="761970"/>
            <a:r>
              <a:rPr lang="en-US" sz="1500">
                <a:solidFill>
                  <a:srgbClr val="1E293B"/>
                </a:solidFill>
                <a:latin typeface="Aptos"/>
              </a:rPr>
              <a:t>random memory latency</a:t>
            </a:r>
            <a:endParaRPr lang="en-US" sz="1500">
              <a:solidFill>
                <a:prstClr val="black"/>
              </a:solidFill>
              <a:latin typeface="Aptos"/>
            </a:endParaRPr>
          </a:p>
        </p:txBody>
      </p:sp>
      <p:sp>
        <p:nvSpPr>
          <p:cNvPr id="62" name="Shape 19">
            <a:extLst>
              <a:ext uri="{FF2B5EF4-FFF2-40B4-BE49-F238E27FC236}">
                <a16:creationId xmlns:a16="http://schemas.microsoft.com/office/drawing/2014/main" id="{AB36FEBA-3025-0E40-44CD-A5241A600974}"/>
              </a:ext>
            </a:extLst>
          </p:cNvPr>
          <p:cNvSpPr/>
          <p:nvPr/>
        </p:nvSpPr>
        <p:spPr>
          <a:xfrm>
            <a:off x="4960228" y="3684443"/>
            <a:ext cx="1104900" cy="289560"/>
          </a:xfrm>
          <a:prstGeom prst="roundRect">
            <a:avLst/>
          </a:prstGeom>
          <a:solidFill>
            <a:srgbClr val="2C9C91"/>
          </a:solidFill>
          <a:ln w="12700">
            <a:solidFill>
              <a:srgbClr val="2C9C91"/>
            </a:solidFill>
            <a:prstDash val="solid"/>
          </a:ln>
        </p:spPr>
        <p:txBody>
          <a:bodyPr/>
          <a:lstStyle/>
          <a:p>
            <a:pPr defTabSz="761970"/>
            <a:endParaRPr lang="en-US" sz="1500">
              <a:solidFill>
                <a:prstClr val="black"/>
              </a:solidFill>
              <a:latin typeface="Aptos"/>
            </a:endParaRPr>
          </a:p>
        </p:txBody>
      </p:sp>
      <p:sp>
        <p:nvSpPr>
          <p:cNvPr id="63" name="Text 20">
            <a:extLst>
              <a:ext uri="{FF2B5EF4-FFF2-40B4-BE49-F238E27FC236}">
                <a16:creationId xmlns:a16="http://schemas.microsoft.com/office/drawing/2014/main" id="{0A486F2B-53AA-2655-E12F-2BF56B738762}"/>
              </a:ext>
            </a:extLst>
          </p:cNvPr>
          <p:cNvSpPr/>
          <p:nvPr/>
        </p:nvSpPr>
        <p:spPr>
          <a:xfrm>
            <a:off x="5021188" y="3745403"/>
            <a:ext cx="982980" cy="167640"/>
          </a:xfrm>
          <a:prstGeom prst="rect">
            <a:avLst/>
          </a:prstGeom>
          <a:noFill/>
          <a:ln/>
        </p:spPr>
        <p:txBody>
          <a:bodyPr wrap="square" lIns="0" tIns="0" rIns="0" bIns="0" rtlCol="0" anchor="ctr"/>
          <a:lstStyle/>
          <a:p>
            <a:pPr algn="ctr" defTabSz="761970"/>
            <a:r>
              <a:rPr lang="en-US" sz="1250" b="1">
                <a:solidFill>
                  <a:srgbClr val="FFFFFF"/>
                </a:solidFill>
                <a:latin typeface="Aptos"/>
              </a:rPr>
              <a:t>STREAM</a:t>
            </a:r>
            <a:endParaRPr lang="en-US" sz="1250">
              <a:solidFill>
                <a:prstClr val="black"/>
              </a:solidFill>
              <a:latin typeface="Aptos"/>
            </a:endParaRPr>
          </a:p>
        </p:txBody>
      </p:sp>
      <p:sp>
        <p:nvSpPr>
          <p:cNvPr id="64" name="Text 21">
            <a:extLst>
              <a:ext uri="{FF2B5EF4-FFF2-40B4-BE49-F238E27FC236}">
                <a16:creationId xmlns:a16="http://schemas.microsoft.com/office/drawing/2014/main" id="{BD92E86D-A5C7-88C7-DBDA-26053EF48F80}"/>
              </a:ext>
            </a:extLst>
          </p:cNvPr>
          <p:cNvSpPr/>
          <p:nvPr/>
        </p:nvSpPr>
        <p:spPr>
          <a:xfrm>
            <a:off x="6179428" y="3745403"/>
            <a:ext cx="3581400" cy="137160"/>
          </a:xfrm>
          <a:prstGeom prst="rect">
            <a:avLst/>
          </a:prstGeom>
          <a:noFill/>
          <a:ln/>
        </p:spPr>
        <p:txBody>
          <a:bodyPr wrap="square" lIns="0" tIns="0" rIns="0" bIns="0" rtlCol="0" anchor="ctr"/>
          <a:lstStyle/>
          <a:p>
            <a:pPr defTabSz="761970"/>
            <a:r>
              <a:rPr lang="en-US" sz="1500">
                <a:solidFill>
                  <a:srgbClr val="1E293B"/>
                </a:solidFill>
                <a:latin typeface="Aptos"/>
              </a:rPr>
              <a:t>Copy / Scale / Add / Triad bandwidth</a:t>
            </a:r>
            <a:endParaRPr lang="en-US" sz="1500">
              <a:solidFill>
                <a:prstClr val="black"/>
              </a:solidFill>
              <a:latin typeface="Aptos"/>
            </a:endParaRPr>
          </a:p>
        </p:txBody>
      </p:sp>
      <p:sp>
        <p:nvSpPr>
          <p:cNvPr id="66" name="Shape 22">
            <a:extLst>
              <a:ext uri="{FF2B5EF4-FFF2-40B4-BE49-F238E27FC236}">
                <a16:creationId xmlns:a16="http://schemas.microsoft.com/office/drawing/2014/main" id="{758C0FAA-6639-9724-D5F1-D0A1506A75E1}"/>
              </a:ext>
            </a:extLst>
          </p:cNvPr>
          <p:cNvSpPr/>
          <p:nvPr/>
        </p:nvSpPr>
        <p:spPr>
          <a:xfrm>
            <a:off x="4960228" y="4118783"/>
            <a:ext cx="1104900" cy="289560"/>
          </a:xfrm>
          <a:prstGeom prst="roundRect">
            <a:avLst/>
          </a:prstGeom>
          <a:solidFill>
            <a:srgbClr val="F59E0B"/>
          </a:solidFill>
          <a:ln w="12700">
            <a:solidFill>
              <a:srgbClr val="F59E0B"/>
            </a:solidFill>
            <a:prstDash val="solid"/>
          </a:ln>
        </p:spPr>
        <p:txBody>
          <a:bodyPr/>
          <a:lstStyle/>
          <a:p>
            <a:pPr defTabSz="761970"/>
            <a:endParaRPr lang="en-US" sz="1500">
              <a:solidFill>
                <a:prstClr val="black"/>
              </a:solidFill>
              <a:latin typeface="Aptos"/>
            </a:endParaRPr>
          </a:p>
        </p:txBody>
      </p:sp>
      <p:sp>
        <p:nvSpPr>
          <p:cNvPr id="67" name="Text 23">
            <a:extLst>
              <a:ext uri="{FF2B5EF4-FFF2-40B4-BE49-F238E27FC236}">
                <a16:creationId xmlns:a16="http://schemas.microsoft.com/office/drawing/2014/main" id="{282F16F3-7FB9-0634-41B2-96CCA76B23AA}"/>
              </a:ext>
            </a:extLst>
          </p:cNvPr>
          <p:cNvSpPr/>
          <p:nvPr/>
        </p:nvSpPr>
        <p:spPr>
          <a:xfrm>
            <a:off x="5021188" y="4179743"/>
            <a:ext cx="982980" cy="167640"/>
          </a:xfrm>
          <a:prstGeom prst="rect">
            <a:avLst/>
          </a:prstGeom>
          <a:noFill/>
          <a:ln/>
        </p:spPr>
        <p:txBody>
          <a:bodyPr wrap="square" lIns="0" tIns="0" rIns="0" bIns="0" rtlCol="0" anchor="ctr"/>
          <a:lstStyle/>
          <a:p>
            <a:pPr algn="ctr" defTabSz="761970"/>
            <a:r>
              <a:rPr lang="en-US" sz="1250" b="1">
                <a:solidFill>
                  <a:srgbClr val="FFFFFF"/>
                </a:solidFill>
                <a:latin typeface="Aptos"/>
              </a:rPr>
              <a:t>OSU MPI</a:t>
            </a:r>
            <a:endParaRPr lang="en-US" sz="1250">
              <a:solidFill>
                <a:prstClr val="black"/>
              </a:solidFill>
              <a:latin typeface="Aptos"/>
            </a:endParaRPr>
          </a:p>
        </p:txBody>
      </p:sp>
      <p:sp>
        <p:nvSpPr>
          <p:cNvPr id="68" name="Text 24">
            <a:extLst>
              <a:ext uri="{FF2B5EF4-FFF2-40B4-BE49-F238E27FC236}">
                <a16:creationId xmlns:a16="http://schemas.microsoft.com/office/drawing/2014/main" id="{E85E4DA9-53D5-889E-B4EF-09B1A71CF7B5}"/>
              </a:ext>
            </a:extLst>
          </p:cNvPr>
          <p:cNvSpPr/>
          <p:nvPr/>
        </p:nvSpPr>
        <p:spPr>
          <a:xfrm>
            <a:off x="6179428" y="4179743"/>
            <a:ext cx="3581400" cy="137160"/>
          </a:xfrm>
          <a:prstGeom prst="rect">
            <a:avLst/>
          </a:prstGeom>
          <a:noFill/>
          <a:ln/>
        </p:spPr>
        <p:txBody>
          <a:bodyPr wrap="square" lIns="0" tIns="0" rIns="0" bIns="0" rtlCol="0" anchor="ctr"/>
          <a:lstStyle/>
          <a:p>
            <a:pPr defTabSz="761970"/>
            <a:r>
              <a:rPr lang="en-US" sz="1500">
                <a:solidFill>
                  <a:srgbClr val="1E293B"/>
                </a:solidFill>
                <a:latin typeface="Aptos"/>
              </a:rPr>
              <a:t>Allgather latency vs. message size</a:t>
            </a:r>
            <a:endParaRPr lang="en-US" sz="1500">
              <a:solidFill>
                <a:prstClr val="black"/>
              </a:solidFill>
              <a:latin typeface="Aptos"/>
            </a:endParaRPr>
          </a:p>
        </p:txBody>
      </p:sp>
      <p:sp>
        <p:nvSpPr>
          <p:cNvPr id="69" name="Shape 25">
            <a:extLst>
              <a:ext uri="{FF2B5EF4-FFF2-40B4-BE49-F238E27FC236}">
                <a16:creationId xmlns:a16="http://schemas.microsoft.com/office/drawing/2014/main" id="{5CADA88F-4989-88E9-9051-0926F784B6FE}"/>
              </a:ext>
            </a:extLst>
          </p:cNvPr>
          <p:cNvSpPr/>
          <p:nvPr/>
        </p:nvSpPr>
        <p:spPr>
          <a:xfrm>
            <a:off x="4960228" y="4553123"/>
            <a:ext cx="1104900" cy="289560"/>
          </a:xfrm>
          <a:prstGeom prst="roundRect">
            <a:avLst/>
          </a:prstGeom>
          <a:solidFill>
            <a:srgbClr val="D94B4B"/>
          </a:solidFill>
          <a:ln w="12700">
            <a:solidFill>
              <a:srgbClr val="D94B4B"/>
            </a:solidFill>
            <a:prstDash val="solid"/>
          </a:ln>
        </p:spPr>
        <p:txBody>
          <a:bodyPr/>
          <a:lstStyle/>
          <a:p>
            <a:pPr defTabSz="761970"/>
            <a:endParaRPr lang="en-US" sz="1500">
              <a:solidFill>
                <a:prstClr val="black"/>
              </a:solidFill>
              <a:latin typeface="Aptos"/>
            </a:endParaRPr>
          </a:p>
        </p:txBody>
      </p:sp>
      <p:sp>
        <p:nvSpPr>
          <p:cNvPr id="70" name="Text 26">
            <a:extLst>
              <a:ext uri="{FF2B5EF4-FFF2-40B4-BE49-F238E27FC236}">
                <a16:creationId xmlns:a16="http://schemas.microsoft.com/office/drawing/2014/main" id="{BFB50C96-9B16-2380-014D-3D80FF3A3941}"/>
              </a:ext>
            </a:extLst>
          </p:cNvPr>
          <p:cNvSpPr/>
          <p:nvPr/>
        </p:nvSpPr>
        <p:spPr>
          <a:xfrm>
            <a:off x="5021188" y="4614083"/>
            <a:ext cx="982980" cy="167640"/>
          </a:xfrm>
          <a:prstGeom prst="rect">
            <a:avLst/>
          </a:prstGeom>
          <a:noFill/>
          <a:ln/>
        </p:spPr>
        <p:txBody>
          <a:bodyPr wrap="square" lIns="0" tIns="0" rIns="0" bIns="0" rtlCol="0" anchor="ctr"/>
          <a:lstStyle/>
          <a:p>
            <a:pPr algn="ctr" defTabSz="761970"/>
            <a:r>
              <a:rPr lang="en-US" sz="1250" b="1">
                <a:solidFill>
                  <a:srgbClr val="FFFFFF"/>
                </a:solidFill>
                <a:latin typeface="Aptos"/>
              </a:rPr>
              <a:t>TPC-C</a:t>
            </a:r>
            <a:endParaRPr lang="en-US" sz="1250">
              <a:solidFill>
                <a:prstClr val="black"/>
              </a:solidFill>
              <a:latin typeface="Aptos"/>
            </a:endParaRPr>
          </a:p>
        </p:txBody>
      </p:sp>
      <p:sp>
        <p:nvSpPr>
          <p:cNvPr id="71" name="Text 27">
            <a:extLst>
              <a:ext uri="{FF2B5EF4-FFF2-40B4-BE49-F238E27FC236}">
                <a16:creationId xmlns:a16="http://schemas.microsoft.com/office/drawing/2014/main" id="{B1520833-5514-6D20-E97C-0FC06D447344}"/>
              </a:ext>
            </a:extLst>
          </p:cNvPr>
          <p:cNvSpPr/>
          <p:nvPr/>
        </p:nvSpPr>
        <p:spPr>
          <a:xfrm>
            <a:off x="6179428" y="4614083"/>
            <a:ext cx="3581400" cy="137160"/>
          </a:xfrm>
          <a:prstGeom prst="rect">
            <a:avLst/>
          </a:prstGeom>
          <a:noFill/>
          <a:ln/>
        </p:spPr>
        <p:txBody>
          <a:bodyPr wrap="square" lIns="0" tIns="0" rIns="0" bIns="0" rtlCol="0" anchor="ctr"/>
          <a:lstStyle/>
          <a:p>
            <a:pPr defTabSz="761970"/>
            <a:r>
              <a:rPr lang="en-US" sz="1500">
                <a:solidFill>
                  <a:srgbClr val="1E293B"/>
                </a:solidFill>
                <a:latin typeface="Aptos"/>
              </a:rPr>
              <a:t>contention-heavy OLTP</a:t>
            </a:r>
            <a:endParaRPr lang="en-US" sz="1500">
              <a:solidFill>
                <a:prstClr val="black"/>
              </a:solidFill>
              <a:latin typeface="Aptos"/>
            </a:endParaRPr>
          </a:p>
        </p:txBody>
      </p:sp>
      <p:sp>
        <p:nvSpPr>
          <p:cNvPr id="72" name="Shape 28">
            <a:extLst>
              <a:ext uri="{FF2B5EF4-FFF2-40B4-BE49-F238E27FC236}">
                <a16:creationId xmlns:a16="http://schemas.microsoft.com/office/drawing/2014/main" id="{F6C0781D-61FC-6C4E-C35D-06A5E67BE98F}"/>
              </a:ext>
            </a:extLst>
          </p:cNvPr>
          <p:cNvSpPr/>
          <p:nvPr/>
        </p:nvSpPr>
        <p:spPr>
          <a:xfrm>
            <a:off x="4960228" y="4987463"/>
            <a:ext cx="1104900" cy="289560"/>
          </a:xfrm>
          <a:prstGeom prst="roundRect">
            <a:avLst/>
          </a:prstGeom>
          <a:solidFill>
            <a:srgbClr val="7C5CE0"/>
          </a:solidFill>
          <a:ln w="12700">
            <a:solidFill>
              <a:srgbClr val="7C5CE0"/>
            </a:solidFill>
            <a:prstDash val="solid"/>
          </a:ln>
        </p:spPr>
        <p:txBody>
          <a:bodyPr/>
          <a:lstStyle/>
          <a:p>
            <a:pPr defTabSz="761970"/>
            <a:endParaRPr lang="en-US" sz="1500">
              <a:solidFill>
                <a:prstClr val="black"/>
              </a:solidFill>
              <a:latin typeface="Aptos"/>
            </a:endParaRPr>
          </a:p>
        </p:txBody>
      </p:sp>
      <p:sp>
        <p:nvSpPr>
          <p:cNvPr id="73" name="Text 29">
            <a:extLst>
              <a:ext uri="{FF2B5EF4-FFF2-40B4-BE49-F238E27FC236}">
                <a16:creationId xmlns:a16="http://schemas.microsoft.com/office/drawing/2014/main" id="{273A10A3-730E-DE73-D7C7-D0369365F748}"/>
              </a:ext>
            </a:extLst>
          </p:cNvPr>
          <p:cNvSpPr/>
          <p:nvPr/>
        </p:nvSpPr>
        <p:spPr>
          <a:xfrm>
            <a:off x="5021188" y="5048423"/>
            <a:ext cx="982980" cy="167640"/>
          </a:xfrm>
          <a:prstGeom prst="rect">
            <a:avLst/>
          </a:prstGeom>
          <a:noFill/>
          <a:ln/>
        </p:spPr>
        <p:txBody>
          <a:bodyPr wrap="square" lIns="0" tIns="0" rIns="0" bIns="0" rtlCol="0" anchor="ctr"/>
          <a:lstStyle/>
          <a:p>
            <a:pPr algn="ctr" defTabSz="761970"/>
            <a:r>
              <a:rPr lang="en-US" sz="1250" b="1">
                <a:solidFill>
                  <a:srgbClr val="FFFFFF"/>
                </a:solidFill>
                <a:latin typeface="Aptos"/>
              </a:rPr>
              <a:t>YCSB</a:t>
            </a:r>
            <a:endParaRPr lang="en-US" sz="1250">
              <a:solidFill>
                <a:prstClr val="black"/>
              </a:solidFill>
              <a:latin typeface="Aptos"/>
            </a:endParaRPr>
          </a:p>
        </p:txBody>
      </p:sp>
      <p:sp>
        <p:nvSpPr>
          <p:cNvPr id="74" name="Text 30">
            <a:extLst>
              <a:ext uri="{FF2B5EF4-FFF2-40B4-BE49-F238E27FC236}">
                <a16:creationId xmlns:a16="http://schemas.microsoft.com/office/drawing/2014/main" id="{45AD0C6D-3135-5FD5-D7BA-92CF13E1F1B2}"/>
              </a:ext>
            </a:extLst>
          </p:cNvPr>
          <p:cNvSpPr/>
          <p:nvPr/>
        </p:nvSpPr>
        <p:spPr>
          <a:xfrm>
            <a:off x="6179428" y="5048423"/>
            <a:ext cx="3581400" cy="137160"/>
          </a:xfrm>
          <a:prstGeom prst="rect">
            <a:avLst/>
          </a:prstGeom>
          <a:noFill/>
          <a:ln/>
        </p:spPr>
        <p:txBody>
          <a:bodyPr wrap="square" lIns="0" tIns="0" rIns="0" bIns="0" rtlCol="0" anchor="ctr"/>
          <a:lstStyle/>
          <a:p>
            <a:pPr defTabSz="761970"/>
            <a:r>
              <a:rPr lang="en-US" sz="1500">
                <a:solidFill>
                  <a:srgbClr val="1E293B"/>
                </a:solidFill>
                <a:latin typeface="Aptos"/>
              </a:rPr>
              <a:t>read/write crossover</a:t>
            </a:r>
            <a:endParaRPr lang="en-US" sz="1500">
              <a:solidFill>
                <a:prstClr val="black"/>
              </a:solidFill>
              <a:latin typeface="Aptos"/>
            </a:endParaRPr>
          </a:p>
        </p:txBody>
      </p:sp>
      <p:sp>
        <p:nvSpPr>
          <p:cNvPr id="75" name="Shape 31">
            <a:extLst>
              <a:ext uri="{FF2B5EF4-FFF2-40B4-BE49-F238E27FC236}">
                <a16:creationId xmlns:a16="http://schemas.microsoft.com/office/drawing/2014/main" id="{9E372927-F810-9141-B6B5-8E1438B55693}"/>
              </a:ext>
            </a:extLst>
          </p:cNvPr>
          <p:cNvSpPr/>
          <p:nvPr/>
        </p:nvSpPr>
        <p:spPr>
          <a:xfrm>
            <a:off x="4960228" y="5421803"/>
            <a:ext cx="1104900" cy="289560"/>
          </a:xfrm>
          <a:prstGeom prst="roundRect">
            <a:avLst/>
          </a:prstGeom>
          <a:solidFill>
            <a:srgbClr val="64748B"/>
          </a:solidFill>
          <a:ln w="12700">
            <a:solidFill>
              <a:srgbClr val="64748B"/>
            </a:solidFill>
            <a:prstDash val="solid"/>
          </a:ln>
        </p:spPr>
        <p:txBody>
          <a:bodyPr/>
          <a:lstStyle/>
          <a:p>
            <a:pPr defTabSz="761970"/>
            <a:endParaRPr lang="en-US" sz="1500">
              <a:solidFill>
                <a:prstClr val="black"/>
              </a:solidFill>
              <a:latin typeface="Aptos"/>
            </a:endParaRPr>
          </a:p>
        </p:txBody>
      </p:sp>
      <p:sp>
        <p:nvSpPr>
          <p:cNvPr id="76" name="Text 32">
            <a:extLst>
              <a:ext uri="{FF2B5EF4-FFF2-40B4-BE49-F238E27FC236}">
                <a16:creationId xmlns:a16="http://schemas.microsoft.com/office/drawing/2014/main" id="{48473252-6305-D87A-0214-8D7C8DB88031}"/>
              </a:ext>
            </a:extLst>
          </p:cNvPr>
          <p:cNvSpPr/>
          <p:nvPr/>
        </p:nvSpPr>
        <p:spPr>
          <a:xfrm>
            <a:off x="5021188" y="5482763"/>
            <a:ext cx="982980" cy="167640"/>
          </a:xfrm>
          <a:prstGeom prst="rect">
            <a:avLst/>
          </a:prstGeom>
          <a:noFill/>
          <a:ln/>
        </p:spPr>
        <p:txBody>
          <a:bodyPr wrap="square" lIns="0" tIns="0" rIns="0" bIns="0" rtlCol="0" anchor="ctr"/>
          <a:lstStyle/>
          <a:p>
            <a:pPr algn="ctr" defTabSz="761970"/>
            <a:r>
              <a:rPr lang="en-US" sz="1250" b="1">
                <a:solidFill>
                  <a:srgbClr val="FFFFFF"/>
                </a:solidFill>
                <a:latin typeface="Aptos"/>
              </a:rPr>
              <a:t>GROMACS</a:t>
            </a:r>
            <a:endParaRPr lang="en-US" sz="1250">
              <a:solidFill>
                <a:prstClr val="black"/>
              </a:solidFill>
              <a:latin typeface="Aptos"/>
            </a:endParaRPr>
          </a:p>
        </p:txBody>
      </p:sp>
      <p:sp>
        <p:nvSpPr>
          <p:cNvPr id="77" name="Text 33">
            <a:extLst>
              <a:ext uri="{FF2B5EF4-FFF2-40B4-BE49-F238E27FC236}">
                <a16:creationId xmlns:a16="http://schemas.microsoft.com/office/drawing/2014/main" id="{296D2BD7-ADE1-4EE2-FF48-64F16C838220}"/>
              </a:ext>
            </a:extLst>
          </p:cNvPr>
          <p:cNvSpPr/>
          <p:nvPr/>
        </p:nvSpPr>
        <p:spPr>
          <a:xfrm>
            <a:off x="6179428" y="5482763"/>
            <a:ext cx="3581400" cy="137160"/>
          </a:xfrm>
          <a:prstGeom prst="rect">
            <a:avLst/>
          </a:prstGeom>
          <a:noFill/>
          <a:ln/>
        </p:spPr>
        <p:txBody>
          <a:bodyPr wrap="square" lIns="0" tIns="0" rIns="0" bIns="0" rtlCol="0" anchor="ctr"/>
          <a:lstStyle/>
          <a:p>
            <a:pPr defTabSz="761970"/>
            <a:r>
              <a:rPr lang="en-US" sz="1500">
                <a:solidFill>
                  <a:srgbClr val="1E293B"/>
                </a:solidFill>
                <a:latin typeface="Aptos"/>
              </a:rPr>
              <a:t>policy sensitivity on PEPSIN</a:t>
            </a:r>
            <a:endParaRPr lang="en-US" sz="1500">
              <a:solidFill>
                <a:prstClr val="black"/>
              </a:solidFill>
              <a:latin typeface="Aptos"/>
            </a:endParaRPr>
          </a:p>
        </p:txBody>
      </p:sp>
    </p:spTree>
    <p:extLst>
      <p:ext uri="{BB962C8B-B14F-4D97-AF65-F5344CB8AC3E}">
        <p14:creationId xmlns:p14="http://schemas.microsoft.com/office/powerpoint/2010/main" val="204389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ED558-1D92-65E7-7244-40C0BDD4A78E}"/>
            </a:ext>
          </a:extLst>
        </p:cNvPr>
        <p:cNvGrpSpPr/>
        <p:nvPr/>
      </p:nvGrpSpPr>
      <p:grpSpPr>
        <a:xfrm>
          <a:off x="0" y="0"/>
          <a:ext cx="0" cy="0"/>
          <a:chOff x="0" y="0"/>
          <a:chExt cx="0" cy="0"/>
        </a:xfrm>
      </p:grpSpPr>
      <p:pic>
        <p:nvPicPr>
          <p:cNvPr id="17" name="Image 1" descr="/mnt/data/ocean_crops/fig4_stream.png">
            <a:extLst>
              <a:ext uri="{FF2B5EF4-FFF2-40B4-BE49-F238E27FC236}">
                <a16:creationId xmlns:a16="http://schemas.microsoft.com/office/drawing/2014/main" id="{E4610DA8-DB5F-D4F4-4B73-2DAEA5B6F2E1}"/>
              </a:ext>
            </a:extLst>
          </p:cNvPr>
          <p:cNvPicPr>
            <a:picLocks noChangeAspect="1"/>
          </p:cNvPicPr>
          <p:nvPr/>
        </p:nvPicPr>
        <p:blipFill>
          <a:blip r:embed="rId3"/>
          <a:srcRect l="538" t="26755" r="10072" b="-298"/>
          <a:stretch>
            <a:fillRect/>
          </a:stretch>
        </p:blipFill>
        <p:spPr>
          <a:xfrm>
            <a:off x="4097360" y="2236145"/>
            <a:ext cx="3688188" cy="1813613"/>
          </a:xfrm>
          <a:prstGeom prst="rect">
            <a:avLst/>
          </a:prstGeom>
        </p:spPr>
      </p:pic>
      <p:pic>
        <p:nvPicPr>
          <p:cNvPr id="16" name="Image 0" descr="/mnt/data/ocean_crops/fig3_lmbench.png">
            <a:extLst>
              <a:ext uri="{FF2B5EF4-FFF2-40B4-BE49-F238E27FC236}">
                <a16:creationId xmlns:a16="http://schemas.microsoft.com/office/drawing/2014/main" id="{9715DDE1-9A1E-F9BA-3688-AFA19A752033}"/>
              </a:ext>
            </a:extLst>
          </p:cNvPr>
          <p:cNvPicPr>
            <a:picLocks noChangeAspect="1"/>
          </p:cNvPicPr>
          <p:nvPr/>
        </p:nvPicPr>
        <p:blipFill>
          <a:blip r:embed="rId4"/>
          <a:srcRect t="1561" r="-255" b="7121"/>
          <a:stretch>
            <a:fillRect/>
          </a:stretch>
        </p:blipFill>
        <p:spPr>
          <a:xfrm>
            <a:off x="1297234" y="1884607"/>
            <a:ext cx="2706511" cy="2205257"/>
          </a:xfrm>
          <a:prstGeom prst="rect">
            <a:avLst/>
          </a:prstGeom>
        </p:spPr>
      </p:pic>
      <p:sp>
        <p:nvSpPr>
          <p:cNvPr id="4" name="Title 3">
            <a:extLst>
              <a:ext uri="{FF2B5EF4-FFF2-40B4-BE49-F238E27FC236}">
                <a16:creationId xmlns:a16="http://schemas.microsoft.com/office/drawing/2014/main" id="{7F6213F9-DE89-F497-60F1-526434205F7A}"/>
              </a:ext>
            </a:extLst>
          </p:cNvPr>
          <p:cNvSpPr>
            <a:spLocks noGrp="1"/>
          </p:cNvSpPr>
          <p:nvPr>
            <p:ph type="title"/>
          </p:nvPr>
        </p:nvSpPr>
        <p:spPr/>
        <p:txBody>
          <a:bodyPr/>
          <a:lstStyle/>
          <a:p>
            <a:r>
              <a:rPr lang="en-US">
                <a:solidFill>
                  <a:srgbClr val="1E293B"/>
                </a:solidFill>
                <a:latin typeface="Aptos Display"/>
                <a:ea typeface="Aptos Display" pitchFamily="34" charset="-122"/>
                <a:cs typeface="Aptos Display" pitchFamily="34" charset="-120"/>
              </a:rPr>
              <a:t>Fidelity snapshot: latency, bandwidth, collectives</a:t>
            </a:r>
          </a:p>
        </p:txBody>
      </p:sp>
      <p:sp>
        <p:nvSpPr>
          <p:cNvPr id="15" name="Text 2">
            <a:extLst>
              <a:ext uri="{FF2B5EF4-FFF2-40B4-BE49-F238E27FC236}">
                <a16:creationId xmlns:a16="http://schemas.microsoft.com/office/drawing/2014/main" id="{5C59714E-0EEC-1678-3D3B-E15561817377}"/>
              </a:ext>
            </a:extLst>
          </p:cNvPr>
          <p:cNvSpPr/>
          <p:nvPr/>
        </p:nvSpPr>
        <p:spPr>
          <a:xfrm>
            <a:off x="10517256" y="228599"/>
            <a:ext cx="1333500" cy="213360"/>
          </a:xfrm>
          <a:prstGeom prst="rect">
            <a:avLst/>
          </a:prstGeom>
          <a:solidFill>
            <a:srgbClr val="EAF2FF"/>
          </a:solidFill>
          <a:ln>
            <a:solidFill>
              <a:srgbClr val="1F5FBF"/>
            </a:solidFill>
          </a:ln>
        </p:spPr>
        <p:txBody>
          <a:bodyPr wrap="square" lIns="0" tIns="0" rIns="0" bIns="0" rtlCol="0" anchor="ctr"/>
          <a:lstStyle/>
          <a:p>
            <a:pPr algn="ctr"/>
            <a:r>
              <a:rPr lang="en-US" sz="833" b="1">
                <a:solidFill>
                  <a:srgbClr val="1F5FBF"/>
                </a:solidFill>
              </a:rPr>
              <a:t>EVALUATION</a:t>
            </a:r>
          </a:p>
        </p:txBody>
      </p:sp>
      <p:sp>
        <p:nvSpPr>
          <p:cNvPr id="65" name="Slide Number Placeholder 1">
            <a:extLst>
              <a:ext uri="{FF2B5EF4-FFF2-40B4-BE49-F238E27FC236}">
                <a16:creationId xmlns:a16="http://schemas.microsoft.com/office/drawing/2014/main" id="{626E1968-AC21-BBAF-C89A-564A7A9EBFA7}"/>
              </a:ext>
            </a:extLst>
          </p:cNvPr>
          <p:cNvSpPr>
            <a:spLocks noGrp="1"/>
          </p:cNvSpPr>
          <p:nvPr>
            <p:ph type="sldNum" sz="quarter" idx="12"/>
          </p:nvPr>
        </p:nvSpPr>
        <p:spPr>
          <a:xfrm>
            <a:off x="11661914" y="6477000"/>
            <a:ext cx="377686" cy="381000"/>
          </a:xfrm>
        </p:spPr>
        <p:txBody>
          <a:bodyPr/>
          <a:lstStyle/>
          <a:p>
            <a:fld id="{FE7A4BB3-E848-5A44-82DF-322201952CD8}" type="slidenum">
              <a:rPr lang="en-US" smtClean="0"/>
              <a:pPr/>
              <a:t>48</a:t>
            </a:fld>
            <a:endParaRPr lang="en-US"/>
          </a:p>
        </p:txBody>
      </p:sp>
      <p:sp>
        <p:nvSpPr>
          <p:cNvPr id="14" name="Text 5">
            <a:extLst>
              <a:ext uri="{FF2B5EF4-FFF2-40B4-BE49-F238E27FC236}">
                <a16:creationId xmlns:a16="http://schemas.microsoft.com/office/drawing/2014/main" id="{BA569DFE-490F-F3A8-BBD0-39E737A662B3}"/>
              </a:ext>
            </a:extLst>
          </p:cNvPr>
          <p:cNvSpPr/>
          <p:nvPr/>
        </p:nvSpPr>
        <p:spPr>
          <a:xfrm>
            <a:off x="1173028" y="1764353"/>
            <a:ext cx="6858000" cy="304800"/>
          </a:xfrm>
          <a:prstGeom prst="rect">
            <a:avLst/>
          </a:prstGeom>
          <a:noFill/>
          <a:ln/>
        </p:spPr>
        <p:txBody>
          <a:bodyPr wrap="square" lIns="0" tIns="0" rIns="0" bIns="0" rtlCol="0" anchor="ctr"/>
          <a:lstStyle/>
          <a:p>
            <a:pPr defTabSz="761970"/>
            <a:r>
              <a:rPr lang="en-US" sz="2000">
                <a:solidFill>
                  <a:srgbClr val="1E293B"/>
                </a:solidFill>
                <a:latin typeface="Aptos"/>
              </a:rPr>
              <a:t>Three sanity checks, three different dimensions of realism.</a:t>
            </a:r>
            <a:endParaRPr lang="en-US" sz="2000">
              <a:solidFill>
                <a:prstClr val="black"/>
              </a:solidFill>
              <a:latin typeface="Aptos"/>
            </a:endParaRPr>
          </a:p>
        </p:txBody>
      </p:sp>
      <p:pic>
        <p:nvPicPr>
          <p:cNvPr id="18" name="Image 2" descr="/mnt/data/ocean_crops/fig5_osu.png">
            <a:extLst>
              <a:ext uri="{FF2B5EF4-FFF2-40B4-BE49-F238E27FC236}">
                <a16:creationId xmlns:a16="http://schemas.microsoft.com/office/drawing/2014/main" id="{0DC06FF6-FA08-5033-2145-51BD0A1082FE}"/>
              </a:ext>
            </a:extLst>
          </p:cNvPr>
          <p:cNvPicPr>
            <a:picLocks noChangeAspect="1"/>
          </p:cNvPicPr>
          <p:nvPr/>
        </p:nvPicPr>
        <p:blipFill>
          <a:blip r:embed="rId5"/>
          <a:srcRect t="-834" b="26437"/>
          <a:stretch>
            <a:fillRect/>
          </a:stretch>
        </p:blipFill>
        <p:spPr>
          <a:xfrm>
            <a:off x="7721681" y="2264950"/>
            <a:ext cx="3462325" cy="1637473"/>
          </a:xfrm>
          <a:prstGeom prst="rect">
            <a:avLst/>
          </a:prstGeom>
        </p:spPr>
      </p:pic>
      <p:sp>
        <p:nvSpPr>
          <p:cNvPr id="19" name="Shape 6">
            <a:extLst>
              <a:ext uri="{FF2B5EF4-FFF2-40B4-BE49-F238E27FC236}">
                <a16:creationId xmlns:a16="http://schemas.microsoft.com/office/drawing/2014/main" id="{5D40AAC6-FC5E-F4B0-C9A3-06453BA548DC}"/>
              </a:ext>
            </a:extLst>
          </p:cNvPr>
          <p:cNvSpPr/>
          <p:nvPr/>
        </p:nvSpPr>
        <p:spPr>
          <a:xfrm>
            <a:off x="1509815" y="4118087"/>
            <a:ext cx="2706511" cy="1016941"/>
          </a:xfrm>
          <a:prstGeom prst="roundRect">
            <a:avLst/>
          </a:prstGeom>
          <a:solidFill>
            <a:srgbClr val="EAF2FF"/>
          </a:solidFill>
          <a:ln w="12700">
            <a:solidFill>
              <a:srgbClr val="1F5FBF"/>
            </a:solidFill>
            <a:prstDash val="solid"/>
          </a:ln>
        </p:spPr>
        <p:txBody>
          <a:bodyPr/>
          <a:lstStyle/>
          <a:p>
            <a:pPr defTabSz="761970"/>
            <a:endParaRPr lang="en-US" sz="1500">
              <a:solidFill>
                <a:prstClr val="black"/>
              </a:solidFill>
              <a:latin typeface="Aptos"/>
            </a:endParaRPr>
          </a:p>
        </p:txBody>
      </p:sp>
      <p:sp>
        <p:nvSpPr>
          <p:cNvPr id="20" name="Text 7">
            <a:extLst>
              <a:ext uri="{FF2B5EF4-FFF2-40B4-BE49-F238E27FC236}">
                <a16:creationId xmlns:a16="http://schemas.microsoft.com/office/drawing/2014/main" id="{F519BCEB-DE07-6214-89E5-29D5DB933EA4}"/>
              </a:ext>
            </a:extLst>
          </p:cNvPr>
          <p:cNvSpPr/>
          <p:nvPr/>
        </p:nvSpPr>
        <p:spPr>
          <a:xfrm>
            <a:off x="1500218" y="4254306"/>
            <a:ext cx="2697480" cy="716280"/>
          </a:xfrm>
          <a:prstGeom prst="rect">
            <a:avLst/>
          </a:prstGeom>
          <a:noFill/>
          <a:ln/>
        </p:spPr>
        <p:txBody>
          <a:bodyPr wrap="square" lIns="0" tIns="0" rIns="0" bIns="0" rtlCol="0" anchor="ctr"/>
          <a:lstStyle/>
          <a:p>
            <a:pPr algn="ctr" defTabSz="761970"/>
            <a:r>
              <a:rPr lang="en-US" sz="1500" b="1" err="1">
                <a:solidFill>
                  <a:srgbClr val="1F5FBF"/>
                </a:solidFill>
                <a:latin typeface="Aptos"/>
              </a:rPr>
              <a:t>LMbench</a:t>
            </a:r>
            <a:endParaRPr lang="en-US" sz="1500">
              <a:solidFill>
                <a:prstClr val="black"/>
              </a:solidFill>
              <a:latin typeface="Aptos"/>
            </a:endParaRPr>
          </a:p>
          <a:p>
            <a:pPr algn="ctr" defTabSz="761970"/>
            <a:r>
              <a:rPr lang="en-US" sz="1500" b="1">
                <a:solidFill>
                  <a:srgbClr val="1F5FBF"/>
                </a:solidFill>
                <a:latin typeface="Aptos"/>
              </a:rPr>
              <a:t>OCEAN tracks the large-array latency trend of the ASIC baseline.</a:t>
            </a:r>
            <a:endParaRPr lang="en-US" sz="1500">
              <a:solidFill>
                <a:prstClr val="black"/>
              </a:solidFill>
              <a:latin typeface="Aptos"/>
            </a:endParaRPr>
          </a:p>
        </p:txBody>
      </p:sp>
      <p:sp>
        <p:nvSpPr>
          <p:cNvPr id="21" name="Shape 8">
            <a:extLst>
              <a:ext uri="{FF2B5EF4-FFF2-40B4-BE49-F238E27FC236}">
                <a16:creationId xmlns:a16="http://schemas.microsoft.com/office/drawing/2014/main" id="{607F491D-ACF5-ACBF-6714-E0D9464FCDD8}"/>
              </a:ext>
            </a:extLst>
          </p:cNvPr>
          <p:cNvSpPr/>
          <p:nvPr/>
        </p:nvSpPr>
        <p:spPr>
          <a:xfrm>
            <a:off x="4553580" y="4118087"/>
            <a:ext cx="2370195" cy="1021644"/>
          </a:xfrm>
          <a:prstGeom prst="roundRect">
            <a:avLst/>
          </a:prstGeom>
          <a:solidFill>
            <a:srgbClr val="FFF4DD"/>
          </a:solidFill>
          <a:ln w="12700">
            <a:solidFill>
              <a:srgbClr val="F59E0B"/>
            </a:solidFill>
            <a:prstDash val="solid"/>
          </a:ln>
        </p:spPr>
        <p:txBody>
          <a:bodyPr/>
          <a:lstStyle/>
          <a:p>
            <a:pPr defTabSz="761970"/>
            <a:endParaRPr lang="en-US" sz="1500">
              <a:solidFill>
                <a:prstClr val="black"/>
              </a:solidFill>
              <a:latin typeface="Aptos"/>
            </a:endParaRPr>
          </a:p>
        </p:txBody>
      </p:sp>
      <p:sp>
        <p:nvSpPr>
          <p:cNvPr id="22" name="Text 9">
            <a:extLst>
              <a:ext uri="{FF2B5EF4-FFF2-40B4-BE49-F238E27FC236}">
                <a16:creationId xmlns:a16="http://schemas.microsoft.com/office/drawing/2014/main" id="{9BF4F628-F1D3-16DE-690A-721D2BA0DAE4}"/>
              </a:ext>
            </a:extLst>
          </p:cNvPr>
          <p:cNvSpPr/>
          <p:nvPr/>
        </p:nvSpPr>
        <p:spPr>
          <a:xfrm>
            <a:off x="4666281" y="4254306"/>
            <a:ext cx="2125980" cy="716280"/>
          </a:xfrm>
          <a:prstGeom prst="rect">
            <a:avLst/>
          </a:prstGeom>
          <a:noFill/>
          <a:ln/>
        </p:spPr>
        <p:txBody>
          <a:bodyPr wrap="square" lIns="0" tIns="0" rIns="0" bIns="0" rtlCol="0" anchor="ctr"/>
          <a:lstStyle/>
          <a:p>
            <a:pPr algn="ctr" defTabSz="761970"/>
            <a:r>
              <a:rPr lang="en-US" sz="1500" b="1">
                <a:solidFill>
                  <a:srgbClr val="F59E0B"/>
                </a:solidFill>
                <a:latin typeface="Aptos"/>
              </a:rPr>
              <a:t>STREAM</a:t>
            </a:r>
            <a:endParaRPr lang="en-US" sz="1500">
              <a:solidFill>
                <a:prstClr val="black"/>
              </a:solidFill>
              <a:latin typeface="Aptos"/>
            </a:endParaRPr>
          </a:p>
          <a:p>
            <a:pPr algn="ctr" defTabSz="761970"/>
            <a:r>
              <a:rPr lang="en-US" sz="1500" b="1">
                <a:solidFill>
                  <a:srgbClr val="F59E0B"/>
                </a:solidFill>
                <a:latin typeface="Aptos"/>
              </a:rPr>
              <a:t>Per-host bandwidth falls as more hosts contend for the shared pool.</a:t>
            </a:r>
            <a:endParaRPr lang="en-US" sz="1500">
              <a:solidFill>
                <a:prstClr val="black"/>
              </a:solidFill>
              <a:latin typeface="Aptos"/>
            </a:endParaRPr>
          </a:p>
        </p:txBody>
      </p:sp>
      <p:sp>
        <p:nvSpPr>
          <p:cNvPr id="23" name="Shape 10">
            <a:extLst>
              <a:ext uri="{FF2B5EF4-FFF2-40B4-BE49-F238E27FC236}">
                <a16:creationId xmlns:a16="http://schemas.microsoft.com/office/drawing/2014/main" id="{CFBA7601-80B6-CC06-B395-CD1185779AEC}"/>
              </a:ext>
            </a:extLst>
          </p:cNvPr>
          <p:cNvSpPr/>
          <p:nvPr/>
        </p:nvSpPr>
        <p:spPr>
          <a:xfrm>
            <a:off x="7401484" y="4122791"/>
            <a:ext cx="3024483" cy="1002829"/>
          </a:xfrm>
          <a:prstGeom prst="roundRect">
            <a:avLst/>
          </a:prstGeom>
          <a:solidFill>
            <a:srgbClr val="EAF9F6"/>
          </a:solidFill>
          <a:ln w="12700">
            <a:solidFill>
              <a:srgbClr val="2C9C91"/>
            </a:solidFill>
            <a:prstDash val="solid"/>
          </a:ln>
        </p:spPr>
        <p:txBody>
          <a:bodyPr/>
          <a:lstStyle/>
          <a:p>
            <a:pPr defTabSz="761970"/>
            <a:endParaRPr lang="en-US" sz="1500">
              <a:solidFill>
                <a:prstClr val="black"/>
              </a:solidFill>
              <a:latin typeface="Aptos"/>
            </a:endParaRPr>
          </a:p>
        </p:txBody>
      </p:sp>
      <p:sp>
        <p:nvSpPr>
          <p:cNvPr id="24" name="Text 11">
            <a:extLst>
              <a:ext uri="{FF2B5EF4-FFF2-40B4-BE49-F238E27FC236}">
                <a16:creationId xmlns:a16="http://schemas.microsoft.com/office/drawing/2014/main" id="{362F1288-92D9-93B9-EB28-EB49A4A29A09}"/>
              </a:ext>
            </a:extLst>
          </p:cNvPr>
          <p:cNvSpPr/>
          <p:nvPr/>
        </p:nvSpPr>
        <p:spPr>
          <a:xfrm>
            <a:off x="7420111" y="4254306"/>
            <a:ext cx="2926080" cy="716280"/>
          </a:xfrm>
          <a:prstGeom prst="rect">
            <a:avLst/>
          </a:prstGeom>
          <a:noFill/>
          <a:ln/>
        </p:spPr>
        <p:txBody>
          <a:bodyPr wrap="square" lIns="0" tIns="0" rIns="0" bIns="0" rtlCol="0" anchor="ctr"/>
          <a:lstStyle/>
          <a:p>
            <a:pPr algn="ctr" defTabSz="761970"/>
            <a:r>
              <a:rPr lang="en-US" sz="1500" b="1">
                <a:solidFill>
                  <a:srgbClr val="2C9C91"/>
                </a:solidFill>
                <a:latin typeface="Aptos"/>
              </a:rPr>
              <a:t>OSU MPI </a:t>
            </a:r>
            <a:r>
              <a:rPr lang="en-US" sz="1500" b="1" err="1">
                <a:solidFill>
                  <a:srgbClr val="2C9C91"/>
                </a:solidFill>
                <a:latin typeface="Aptos"/>
              </a:rPr>
              <a:t>Allgather</a:t>
            </a:r>
            <a:endParaRPr lang="en-US" sz="1500">
              <a:solidFill>
                <a:prstClr val="black"/>
              </a:solidFill>
              <a:latin typeface="Aptos"/>
            </a:endParaRPr>
          </a:p>
          <a:p>
            <a:pPr algn="ctr" defTabSz="761970"/>
            <a:r>
              <a:rPr lang="en-US" sz="1500" b="1">
                <a:solidFill>
                  <a:srgbClr val="2C9C91"/>
                </a:solidFill>
                <a:latin typeface="Aptos"/>
              </a:rPr>
              <a:t>RDMA stays much closer to real hardware than TCP.</a:t>
            </a:r>
            <a:endParaRPr lang="en-US" sz="1500">
              <a:solidFill>
                <a:prstClr val="black"/>
              </a:solidFill>
              <a:latin typeface="Aptos"/>
            </a:endParaRPr>
          </a:p>
        </p:txBody>
      </p:sp>
      <p:sp>
        <p:nvSpPr>
          <p:cNvPr id="25" name="Text 12">
            <a:extLst>
              <a:ext uri="{FF2B5EF4-FFF2-40B4-BE49-F238E27FC236}">
                <a16:creationId xmlns:a16="http://schemas.microsoft.com/office/drawing/2014/main" id="{18289C29-169D-06D0-8FFE-549FA5A76A8B}"/>
              </a:ext>
            </a:extLst>
          </p:cNvPr>
          <p:cNvSpPr/>
          <p:nvPr/>
        </p:nvSpPr>
        <p:spPr>
          <a:xfrm>
            <a:off x="1598054" y="5566357"/>
            <a:ext cx="8686800" cy="266700"/>
          </a:xfrm>
          <a:prstGeom prst="rect">
            <a:avLst/>
          </a:prstGeom>
          <a:noFill/>
          <a:ln/>
        </p:spPr>
        <p:txBody>
          <a:bodyPr wrap="square" lIns="0" tIns="0" rIns="0" bIns="0" rtlCol="0" anchor="ctr"/>
          <a:lstStyle/>
          <a:p>
            <a:pPr algn="ctr" defTabSz="761970"/>
            <a:r>
              <a:rPr lang="en-US" sz="1667">
                <a:solidFill>
                  <a:srgbClr val="64748B"/>
                </a:solidFill>
                <a:latin typeface="Aptos"/>
              </a:rPr>
              <a:t>These three views establish the baseline credibility before any application case study.</a:t>
            </a:r>
            <a:endParaRPr lang="en-US" sz="1667">
              <a:solidFill>
                <a:prstClr val="black"/>
              </a:solidFill>
              <a:latin typeface="Aptos"/>
            </a:endParaRPr>
          </a:p>
        </p:txBody>
      </p:sp>
    </p:spTree>
    <p:extLst>
      <p:ext uri="{BB962C8B-B14F-4D97-AF65-F5344CB8AC3E}">
        <p14:creationId xmlns:p14="http://schemas.microsoft.com/office/powerpoint/2010/main" val="2496244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F4E10-7305-C10A-2BB3-E8171C00FCE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D9664A4-B1EF-C491-1251-3AFBD2C368A9}"/>
              </a:ext>
            </a:extLst>
          </p:cNvPr>
          <p:cNvSpPr>
            <a:spLocks noGrp="1"/>
          </p:cNvSpPr>
          <p:nvPr>
            <p:ph type="title"/>
          </p:nvPr>
        </p:nvSpPr>
        <p:spPr/>
        <p:txBody>
          <a:bodyPr/>
          <a:lstStyle/>
          <a:p>
            <a:r>
              <a:rPr lang="en-US">
                <a:solidFill>
                  <a:srgbClr val="1E293B"/>
                </a:solidFill>
                <a:latin typeface="Aptos Display"/>
                <a:ea typeface="Aptos Display" pitchFamily="34" charset="-122"/>
                <a:cs typeface="Aptos Display" pitchFamily="34" charset="-120"/>
              </a:rPr>
              <a:t>Case study: what hardware coherence buys you</a:t>
            </a:r>
          </a:p>
        </p:txBody>
      </p:sp>
      <p:sp>
        <p:nvSpPr>
          <p:cNvPr id="15" name="Text 2">
            <a:extLst>
              <a:ext uri="{FF2B5EF4-FFF2-40B4-BE49-F238E27FC236}">
                <a16:creationId xmlns:a16="http://schemas.microsoft.com/office/drawing/2014/main" id="{52D3BE0E-93B6-73C4-B875-D33FDFD58779}"/>
              </a:ext>
            </a:extLst>
          </p:cNvPr>
          <p:cNvSpPr/>
          <p:nvPr/>
        </p:nvSpPr>
        <p:spPr>
          <a:xfrm>
            <a:off x="10477500" y="228599"/>
            <a:ext cx="1333500" cy="213360"/>
          </a:xfrm>
          <a:prstGeom prst="rect">
            <a:avLst/>
          </a:prstGeom>
          <a:solidFill>
            <a:srgbClr val="EAF2FF"/>
          </a:solidFill>
          <a:ln>
            <a:solidFill>
              <a:srgbClr val="1F5FBF"/>
            </a:solidFill>
          </a:ln>
        </p:spPr>
        <p:txBody>
          <a:bodyPr wrap="square" lIns="0" tIns="0" rIns="0" bIns="0" rtlCol="0" anchor="ctr"/>
          <a:lstStyle/>
          <a:p>
            <a:pPr algn="ctr"/>
            <a:r>
              <a:rPr lang="en-US" sz="833" b="1">
                <a:solidFill>
                  <a:srgbClr val="1F5FBF"/>
                </a:solidFill>
              </a:rPr>
              <a:t>CASE STUDY</a:t>
            </a:r>
          </a:p>
        </p:txBody>
      </p:sp>
      <p:sp>
        <p:nvSpPr>
          <p:cNvPr id="65" name="Slide Number Placeholder 1">
            <a:extLst>
              <a:ext uri="{FF2B5EF4-FFF2-40B4-BE49-F238E27FC236}">
                <a16:creationId xmlns:a16="http://schemas.microsoft.com/office/drawing/2014/main" id="{6E5F5F73-72E4-9537-8EE1-48CCFD82586C}"/>
              </a:ext>
            </a:extLst>
          </p:cNvPr>
          <p:cNvSpPr>
            <a:spLocks noGrp="1"/>
          </p:cNvSpPr>
          <p:nvPr>
            <p:ph type="sldNum" sz="quarter" idx="12"/>
          </p:nvPr>
        </p:nvSpPr>
        <p:spPr>
          <a:xfrm>
            <a:off x="11661914" y="6477000"/>
            <a:ext cx="377686" cy="381000"/>
          </a:xfrm>
        </p:spPr>
        <p:txBody>
          <a:bodyPr/>
          <a:lstStyle/>
          <a:p>
            <a:fld id="{FE7A4BB3-E848-5A44-82DF-322201952CD8}" type="slidenum">
              <a:rPr lang="en-US" smtClean="0"/>
              <a:pPr/>
              <a:t>49</a:t>
            </a:fld>
            <a:endParaRPr lang="en-US"/>
          </a:p>
        </p:txBody>
      </p:sp>
      <p:sp>
        <p:nvSpPr>
          <p:cNvPr id="22" name="Text 5">
            <a:extLst>
              <a:ext uri="{FF2B5EF4-FFF2-40B4-BE49-F238E27FC236}">
                <a16:creationId xmlns:a16="http://schemas.microsoft.com/office/drawing/2014/main" id="{8607ECCB-689F-AA43-8A73-A3ABB4DCB4CE}"/>
              </a:ext>
            </a:extLst>
          </p:cNvPr>
          <p:cNvSpPr/>
          <p:nvPr/>
        </p:nvSpPr>
        <p:spPr>
          <a:xfrm>
            <a:off x="1206218" y="1809043"/>
            <a:ext cx="8991600" cy="342900"/>
          </a:xfrm>
          <a:prstGeom prst="rect">
            <a:avLst/>
          </a:prstGeom>
          <a:noFill/>
          <a:ln/>
        </p:spPr>
        <p:txBody>
          <a:bodyPr wrap="square" lIns="0" tIns="0" rIns="0" bIns="0" rtlCol="0" anchor="ctr"/>
          <a:lstStyle/>
          <a:p>
            <a:pPr defTabSz="761970"/>
            <a:r>
              <a:rPr lang="en-US" sz="2000">
                <a:solidFill>
                  <a:srgbClr val="1E293B"/>
                </a:solidFill>
                <a:latin typeface="Aptos"/>
              </a:rPr>
              <a:t>TPC-C </a:t>
            </a:r>
            <a:r>
              <a:rPr lang="en-US" sz="2000" err="1">
                <a:solidFill>
                  <a:srgbClr val="1E293B"/>
                </a:solidFill>
                <a:latin typeface="Aptos"/>
              </a:rPr>
              <a:t>NewOrder</a:t>
            </a:r>
            <a:r>
              <a:rPr lang="en-US" sz="2000">
                <a:solidFill>
                  <a:srgbClr val="1E293B"/>
                </a:solidFill>
                <a:latin typeface="Aptos"/>
              </a:rPr>
              <a:t> exposes the software-flush tax directly: as more memory regions use hardware coherence, throughput rises sharply.</a:t>
            </a:r>
            <a:endParaRPr lang="en-US" sz="2000">
              <a:solidFill>
                <a:prstClr val="black"/>
              </a:solidFill>
              <a:latin typeface="Aptos"/>
            </a:endParaRPr>
          </a:p>
        </p:txBody>
      </p:sp>
      <p:pic>
        <p:nvPicPr>
          <p:cNvPr id="23" name="Image 0" descr="/mnt/data/ocean_crops/fig6_tpcc.png">
            <a:extLst>
              <a:ext uri="{FF2B5EF4-FFF2-40B4-BE49-F238E27FC236}">
                <a16:creationId xmlns:a16="http://schemas.microsoft.com/office/drawing/2014/main" id="{C3D18A05-90BE-2F32-E736-E182C3ECB1E0}"/>
              </a:ext>
            </a:extLst>
          </p:cNvPr>
          <p:cNvPicPr>
            <a:picLocks noChangeAspect="1"/>
          </p:cNvPicPr>
          <p:nvPr/>
        </p:nvPicPr>
        <p:blipFill>
          <a:blip r:embed="rId3"/>
          <a:srcRect t="11865" r="1542" b="5403"/>
          <a:stretch>
            <a:fillRect/>
          </a:stretch>
        </p:blipFill>
        <p:spPr>
          <a:xfrm>
            <a:off x="1912056" y="2412082"/>
            <a:ext cx="3014453" cy="2578891"/>
          </a:xfrm>
          <a:prstGeom prst="rect">
            <a:avLst/>
          </a:prstGeom>
        </p:spPr>
      </p:pic>
      <p:sp>
        <p:nvSpPr>
          <p:cNvPr id="24" name="Shape 6">
            <a:extLst>
              <a:ext uri="{FF2B5EF4-FFF2-40B4-BE49-F238E27FC236}">
                <a16:creationId xmlns:a16="http://schemas.microsoft.com/office/drawing/2014/main" id="{F0200DE8-CAF5-943F-02F1-6EBACE71192D}"/>
              </a:ext>
            </a:extLst>
          </p:cNvPr>
          <p:cNvSpPr/>
          <p:nvPr/>
        </p:nvSpPr>
        <p:spPr>
          <a:xfrm>
            <a:off x="3016955" y="5228636"/>
            <a:ext cx="1524000" cy="838200"/>
          </a:xfrm>
          <a:prstGeom prst="roundRect">
            <a:avLst/>
          </a:prstGeom>
          <a:solidFill>
            <a:srgbClr val="D94B4B"/>
          </a:solidFill>
          <a:ln w="12700">
            <a:solidFill>
              <a:srgbClr val="D94B4B"/>
            </a:solidFill>
            <a:prstDash val="solid"/>
          </a:ln>
          <a:effectLst>
            <a:outerShdw blurRad="19050" dist="19050" dir="2700000" algn="bl" rotWithShape="0">
              <a:srgbClr val="000000">
                <a:alpha val="18000"/>
              </a:srgbClr>
            </a:outerShdw>
          </a:effectLst>
        </p:spPr>
        <p:txBody>
          <a:bodyPr/>
          <a:lstStyle/>
          <a:p>
            <a:pPr defTabSz="761970"/>
            <a:endParaRPr lang="en-US" sz="1500">
              <a:solidFill>
                <a:prstClr val="black"/>
              </a:solidFill>
              <a:latin typeface="Aptos"/>
            </a:endParaRPr>
          </a:p>
        </p:txBody>
      </p:sp>
      <p:sp>
        <p:nvSpPr>
          <p:cNvPr id="25" name="Text 7">
            <a:extLst>
              <a:ext uri="{FF2B5EF4-FFF2-40B4-BE49-F238E27FC236}">
                <a16:creationId xmlns:a16="http://schemas.microsoft.com/office/drawing/2014/main" id="{16ED3BF1-8A0F-4D94-5EF8-CFDD630A0CD1}"/>
              </a:ext>
            </a:extLst>
          </p:cNvPr>
          <p:cNvSpPr/>
          <p:nvPr/>
        </p:nvSpPr>
        <p:spPr>
          <a:xfrm>
            <a:off x="3131255" y="5335316"/>
            <a:ext cx="1295400" cy="266700"/>
          </a:xfrm>
          <a:prstGeom prst="rect">
            <a:avLst/>
          </a:prstGeom>
          <a:noFill/>
          <a:ln/>
        </p:spPr>
        <p:txBody>
          <a:bodyPr wrap="square" lIns="0" tIns="0" rIns="0" bIns="0" rtlCol="0" anchor="ctr"/>
          <a:lstStyle/>
          <a:p>
            <a:pPr algn="ctr" defTabSz="761970"/>
            <a:r>
              <a:rPr lang="en-US" sz="2000" b="1">
                <a:solidFill>
                  <a:srgbClr val="FFFFFF"/>
                </a:solidFill>
                <a:latin typeface="Aptos"/>
              </a:rPr>
              <a:t>12.3K</a:t>
            </a:r>
            <a:endParaRPr lang="en-US" sz="2000">
              <a:solidFill>
                <a:prstClr val="black"/>
              </a:solidFill>
              <a:latin typeface="Aptos"/>
            </a:endParaRPr>
          </a:p>
        </p:txBody>
      </p:sp>
      <p:sp>
        <p:nvSpPr>
          <p:cNvPr id="26" name="Text 8">
            <a:extLst>
              <a:ext uri="{FF2B5EF4-FFF2-40B4-BE49-F238E27FC236}">
                <a16:creationId xmlns:a16="http://schemas.microsoft.com/office/drawing/2014/main" id="{3185F8D1-DB1C-AE76-D804-82C6F3C2CDB7}"/>
              </a:ext>
            </a:extLst>
          </p:cNvPr>
          <p:cNvSpPr/>
          <p:nvPr/>
        </p:nvSpPr>
        <p:spPr>
          <a:xfrm>
            <a:off x="3131255" y="5685836"/>
            <a:ext cx="1295400" cy="190500"/>
          </a:xfrm>
          <a:prstGeom prst="rect">
            <a:avLst/>
          </a:prstGeom>
          <a:noFill/>
          <a:ln/>
        </p:spPr>
        <p:txBody>
          <a:bodyPr wrap="square" lIns="0" tIns="0" rIns="0" bIns="0" rtlCol="0" anchor="ctr"/>
          <a:lstStyle/>
          <a:p>
            <a:pPr algn="ctr" defTabSz="761970"/>
            <a:r>
              <a:rPr lang="en-US" sz="1333" b="1" err="1">
                <a:solidFill>
                  <a:srgbClr val="E2ECF9"/>
                </a:solidFill>
                <a:latin typeface="Aptos"/>
              </a:rPr>
              <a:t>txn</a:t>
            </a:r>
            <a:r>
              <a:rPr lang="en-US" sz="1333" b="1">
                <a:solidFill>
                  <a:srgbClr val="E2ECF9"/>
                </a:solidFill>
                <a:latin typeface="Aptos"/>
              </a:rPr>
              <a:t>/s at 0% HCC</a:t>
            </a:r>
            <a:endParaRPr lang="en-US" sz="1333">
              <a:solidFill>
                <a:prstClr val="black"/>
              </a:solidFill>
              <a:latin typeface="Aptos"/>
            </a:endParaRPr>
          </a:p>
        </p:txBody>
      </p:sp>
      <p:sp>
        <p:nvSpPr>
          <p:cNvPr id="27" name="Shape 9">
            <a:extLst>
              <a:ext uri="{FF2B5EF4-FFF2-40B4-BE49-F238E27FC236}">
                <a16:creationId xmlns:a16="http://schemas.microsoft.com/office/drawing/2014/main" id="{6AD57B11-06E3-71AC-A8C3-D871DE6E03ED}"/>
              </a:ext>
            </a:extLst>
          </p:cNvPr>
          <p:cNvSpPr/>
          <p:nvPr/>
        </p:nvSpPr>
        <p:spPr>
          <a:xfrm>
            <a:off x="4807655" y="5228636"/>
            <a:ext cx="1524000" cy="838200"/>
          </a:xfrm>
          <a:prstGeom prst="roundRect">
            <a:avLst/>
          </a:prstGeom>
          <a:solidFill>
            <a:srgbClr val="2CA36B"/>
          </a:solidFill>
          <a:ln w="12700">
            <a:solidFill>
              <a:srgbClr val="2CA36B"/>
            </a:solidFill>
            <a:prstDash val="solid"/>
          </a:ln>
          <a:effectLst>
            <a:outerShdw blurRad="19050" dist="19050" dir="2700000" algn="bl" rotWithShape="0">
              <a:srgbClr val="000000">
                <a:alpha val="18000"/>
              </a:srgbClr>
            </a:outerShdw>
          </a:effectLst>
        </p:spPr>
        <p:txBody>
          <a:bodyPr/>
          <a:lstStyle/>
          <a:p>
            <a:pPr defTabSz="761970"/>
            <a:endParaRPr lang="en-US" sz="1500">
              <a:solidFill>
                <a:prstClr val="black"/>
              </a:solidFill>
              <a:latin typeface="Aptos"/>
            </a:endParaRPr>
          </a:p>
        </p:txBody>
      </p:sp>
      <p:sp>
        <p:nvSpPr>
          <p:cNvPr id="28" name="Text 10">
            <a:extLst>
              <a:ext uri="{FF2B5EF4-FFF2-40B4-BE49-F238E27FC236}">
                <a16:creationId xmlns:a16="http://schemas.microsoft.com/office/drawing/2014/main" id="{23F51863-D464-1DB1-056B-C39418EF417A}"/>
              </a:ext>
            </a:extLst>
          </p:cNvPr>
          <p:cNvSpPr/>
          <p:nvPr/>
        </p:nvSpPr>
        <p:spPr>
          <a:xfrm>
            <a:off x="4921955" y="5335316"/>
            <a:ext cx="1295400" cy="266700"/>
          </a:xfrm>
          <a:prstGeom prst="rect">
            <a:avLst/>
          </a:prstGeom>
          <a:noFill/>
          <a:ln/>
        </p:spPr>
        <p:txBody>
          <a:bodyPr wrap="square" lIns="0" tIns="0" rIns="0" bIns="0" rtlCol="0" anchor="ctr"/>
          <a:lstStyle/>
          <a:p>
            <a:pPr algn="ctr" defTabSz="761970"/>
            <a:r>
              <a:rPr lang="en-US" sz="2000" b="1">
                <a:solidFill>
                  <a:srgbClr val="FFFFFF"/>
                </a:solidFill>
                <a:latin typeface="Aptos"/>
              </a:rPr>
              <a:t>138K</a:t>
            </a:r>
            <a:endParaRPr lang="en-US" sz="2000">
              <a:solidFill>
                <a:prstClr val="black"/>
              </a:solidFill>
              <a:latin typeface="Aptos"/>
            </a:endParaRPr>
          </a:p>
        </p:txBody>
      </p:sp>
      <p:sp>
        <p:nvSpPr>
          <p:cNvPr id="29" name="Text 11">
            <a:extLst>
              <a:ext uri="{FF2B5EF4-FFF2-40B4-BE49-F238E27FC236}">
                <a16:creationId xmlns:a16="http://schemas.microsoft.com/office/drawing/2014/main" id="{C381BDFF-BF20-1AB8-A027-77C54C42D923}"/>
              </a:ext>
            </a:extLst>
          </p:cNvPr>
          <p:cNvSpPr/>
          <p:nvPr/>
        </p:nvSpPr>
        <p:spPr>
          <a:xfrm>
            <a:off x="4921955" y="5685836"/>
            <a:ext cx="1295400" cy="190500"/>
          </a:xfrm>
          <a:prstGeom prst="rect">
            <a:avLst/>
          </a:prstGeom>
          <a:noFill/>
          <a:ln/>
        </p:spPr>
        <p:txBody>
          <a:bodyPr wrap="square" lIns="0" tIns="0" rIns="0" bIns="0" rtlCol="0" anchor="ctr"/>
          <a:lstStyle/>
          <a:p>
            <a:pPr algn="ctr" defTabSz="761970"/>
            <a:r>
              <a:rPr lang="en-US" sz="1333" b="1" err="1">
                <a:solidFill>
                  <a:srgbClr val="E2ECF9"/>
                </a:solidFill>
                <a:latin typeface="Aptos"/>
              </a:rPr>
              <a:t>txn</a:t>
            </a:r>
            <a:r>
              <a:rPr lang="en-US" sz="1333" b="1">
                <a:solidFill>
                  <a:srgbClr val="E2ECF9"/>
                </a:solidFill>
                <a:latin typeface="Aptos"/>
              </a:rPr>
              <a:t>/s at 100% HCC</a:t>
            </a:r>
            <a:endParaRPr lang="en-US" sz="1333">
              <a:solidFill>
                <a:prstClr val="black"/>
              </a:solidFill>
              <a:latin typeface="Aptos"/>
            </a:endParaRPr>
          </a:p>
        </p:txBody>
      </p:sp>
      <p:sp>
        <p:nvSpPr>
          <p:cNvPr id="30" name="Shape 12">
            <a:extLst>
              <a:ext uri="{FF2B5EF4-FFF2-40B4-BE49-F238E27FC236}">
                <a16:creationId xmlns:a16="http://schemas.microsoft.com/office/drawing/2014/main" id="{28C79D25-C1C5-9910-8FD4-AE172B3CADF9}"/>
              </a:ext>
            </a:extLst>
          </p:cNvPr>
          <p:cNvSpPr/>
          <p:nvPr/>
        </p:nvSpPr>
        <p:spPr>
          <a:xfrm>
            <a:off x="6626107" y="5256388"/>
            <a:ext cx="1600200" cy="838200"/>
          </a:xfrm>
          <a:prstGeom prst="roundRect">
            <a:avLst/>
          </a:prstGeom>
          <a:solidFill>
            <a:srgbClr val="1F5FBF"/>
          </a:solidFill>
          <a:ln w="12700">
            <a:solidFill>
              <a:srgbClr val="1F5FBF"/>
            </a:solidFill>
            <a:prstDash val="solid"/>
          </a:ln>
          <a:effectLst>
            <a:outerShdw blurRad="19050" dist="19050" dir="2700000" algn="bl" rotWithShape="0">
              <a:srgbClr val="000000">
                <a:alpha val="18000"/>
              </a:srgbClr>
            </a:outerShdw>
          </a:effectLst>
        </p:spPr>
        <p:txBody>
          <a:bodyPr/>
          <a:lstStyle/>
          <a:p>
            <a:pPr defTabSz="761970"/>
            <a:endParaRPr lang="en-US" sz="1500">
              <a:solidFill>
                <a:prstClr val="black"/>
              </a:solidFill>
              <a:latin typeface="Aptos"/>
            </a:endParaRPr>
          </a:p>
        </p:txBody>
      </p:sp>
      <p:sp>
        <p:nvSpPr>
          <p:cNvPr id="31" name="Text 13">
            <a:extLst>
              <a:ext uri="{FF2B5EF4-FFF2-40B4-BE49-F238E27FC236}">
                <a16:creationId xmlns:a16="http://schemas.microsoft.com/office/drawing/2014/main" id="{24F4BD9C-ADC6-1135-B637-68C042995917}"/>
              </a:ext>
            </a:extLst>
          </p:cNvPr>
          <p:cNvSpPr/>
          <p:nvPr/>
        </p:nvSpPr>
        <p:spPr>
          <a:xfrm>
            <a:off x="6740407" y="5363068"/>
            <a:ext cx="1371600" cy="266700"/>
          </a:xfrm>
          <a:prstGeom prst="rect">
            <a:avLst/>
          </a:prstGeom>
          <a:noFill/>
          <a:ln/>
        </p:spPr>
        <p:txBody>
          <a:bodyPr wrap="square" lIns="0" tIns="0" rIns="0" bIns="0" rtlCol="0" anchor="ctr"/>
          <a:lstStyle/>
          <a:p>
            <a:pPr algn="ctr" defTabSz="761970"/>
            <a:r>
              <a:rPr lang="en-US" sz="2000" b="1">
                <a:solidFill>
                  <a:srgbClr val="FFFFFF"/>
                </a:solidFill>
                <a:latin typeface="Aptos"/>
              </a:rPr>
              <a:t>11×</a:t>
            </a:r>
            <a:endParaRPr lang="en-US" sz="2000">
              <a:solidFill>
                <a:prstClr val="black"/>
              </a:solidFill>
              <a:latin typeface="Aptos"/>
            </a:endParaRPr>
          </a:p>
        </p:txBody>
      </p:sp>
      <p:sp>
        <p:nvSpPr>
          <p:cNvPr id="32" name="Text 14">
            <a:extLst>
              <a:ext uri="{FF2B5EF4-FFF2-40B4-BE49-F238E27FC236}">
                <a16:creationId xmlns:a16="http://schemas.microsoft.com/office/drawing/2014/main" id="{E057FF41-4371-68B9-8D54-93115892CD15}"/>
              </a:ext>
            </a:extLst>
          </p:cNvPr>
          <p:cNvSpPr/>
          <p:nvPr/>
        </p:nvSpPr>
        <p:spPr>
          <a:xfrm>
            <a:off x="6768629" y="5643032"/>
            <a:ext cx="1371600" cy="190500"/>
          </a:xfrm>
          <a:prstGeom prst="rect">
            <a:avLst/>
          </a:prstGeom>
          <a:noFill/>
          <a:ln/>
        </p:spPr>
        <p:txBody>
          <a:bodyPr wrap="square" lIns="0" tIns="0" rIns="0" bIns="0" rtlCol="0" anchor="ctr"/>
          <a:lstStyle/>
          <a:p>
            <a:pPr algn="ctr" defTabSz="761970"/>
            <a:r>
              <a:rPr lang="en-US" sz="1333" b="1">
                <a:solidFill>
                  <a:srgbClr val="E2ECF9"/>
                </a:solidFill>
                <a:latin typeface="Aptos"/>
              </a:rPr>
              <a:t>throughput gain</a:t>
            </a:r>
            <a:endParaRPr lang="en-US" sz="1333">
              <a:solidFill>
                <a:prstClr val="black"/>
              </a:solidFill>
              <a:latin typeface="Aptos"/>
            </a:endParaRPr>
          </a:p>
        </p:txBody>
      </p:sp>
      <p:sp>
        <p:nvSpPr>
          <p:cNvPr id="33" name="Text 15">
            <a:extLst>
              <a:ext uri="{FF2B5EF4-FFF2-40B4-BE49-F238E27FC236}">
                <a16:creationId xmlns:a16="http://schemas.microsoft.com/office/drawing/2014/main" id="{ED35BB4E-E1A6-1456-DFCC-2801C3147E93}"/>
              </a:ext>
            </a:extLst>
          </p:cNvPr>
          <p:cNvSpPr/>
          <p:nvPr/>
        </p:nvSpPr>
        <p:spPr>
          <a:xfrm>
            <a:off x="6026856" y="2895600"/>
            <a:ext cx="1524000" cy="152400"/>
          </a:xfrm>
          <a:prstGeom prst="rect">
            <a:avLst/>
          </a:prstGeom>
          <a:noFill/>
          <a:ln/>
        </p:spPr>
        <p:txBody>
          <a:bodyPr wrap="square" lIns="0" tIns="0" rIns="0" bIns="0" rtlCol="0" anchor="ctr"/>
          <a:lstStyle/>
          <a:p>
            <a:pPr defTabSz="761970"/>
            <a:r>
              <a:rPr lang="en-US" sz="1500" b="1">
                <a:solidFill>
                  <a:srgbClr val="1F5FBF"/>
                </a:solidFill>
                <a:latin typeface="Aptos"/>
              </a:rPr>
              <a:t>Interpretation</a:t>
            </a:r>
            <a:endParaRPr lang="en-US" sz="1500">
              <a:solidFill>
                <a:prstClr val="black"/>
              </a:solidFill>
              <a:latin typeface="Aptos"/>
            </a:endParaRPr>
          </a:p>
        </p:txBody>
      </p:sp>
      <p:sp>
        <p:nvSpPr>
          <p:cNvPr id="34" name="Shape 16">
            <a:extLst>
              <a:ext uri="{FF2B5EF4-FFF2-40B4-BE49-F238E27FC236}">
                <a16:creationId xmlns:a16="http://schemas.microsoft.com/office/drawing/2014/main" id="{F3367E80-57F5-352D-EA9C-DDFABD4A5DA6}"/>
              </a:ext>
            </a:extLst>
          </p:cNvPr>
          <p:cNvSpPr/>
          <p:nvPr/>
        </p:nvSpPr>
        <p:spPr>
          <a:xfrm>
            <a:off x="6026856" y="3162300"/>
            <a:ext cx="83820" cy="83820"/>
          </a:xfrm>
          <a:prstGeom prst="ellipse">
            <a:avLst/>
          </a:prstGeom>
          <a:solidFill>
            <a:srgbClr val="1F5FBF"/>
          </a:solidFill>
          <a:ln w="12700">
            <a:solidFill>
              <a:srgbClr val="1F5FBF"/>
            </a:solidFill>
            <a:prstDash val="solid"/>
          </a:ln>
        </p:spPr>
        <p:txBody>
          <a:bodyPr/>
          <a:lstStyle/>
          <a:p>
            <a:pPr defTabSz="761970"/>
            <a:endParaRPr lang="en-US" sz="1500">
              <a:solidFill>
                <a:prstClr val="black"/>
              </a:solidFill>
              <a:latin typeface="Aptos"/>
            </a:endParaRPr>
          </a:p>
        </p:txBody>
      </p:sp>
      <p:sp>
        <p:nvSpPr>
          <p:cNvPr id="35" name="Text 17">
            <a:extLst>
              <a:ext uri="{FF2B5EF4-FFF2-40B4-BE49-F238E27FC236}">
                <a16:creationId xmlns:a16="http://schemas.microsoft.com/office/drawing/2014/main" id="{AF72394D-72A2-62E8-7E04-7B40CB79F4A3}"/>
              </a:ext>
            </a:extLst>
          </p:cNvPr>
          <p:cNvSpPr/>
          <p:nvPr/>
        </p:nvSpPr>
        <p:spPr>
          <a:xfrm>
            <a:off x="6179256" y="3108960"/>
            <a:ext cx="3657600" cy="320040"/>
          </a:xfrm>
          <a:prstGeom prst="rect">
            <a:avLst/>
          </a:prstGeom>
          <a:noFill/>
          <a:ln/>
        </p:spPr>
        <p:txBody>
          <a:bodyPr wrap="square" lIns="0" tIns="0" rIns="0" bIns="0" rtlCol="0" anchor="ctr"/>
          <a:lstStyle/>
          <a:p>
            <a:pPr defTabSz="761970"/>
            <a:r>
              <a:rPr lang="en-US" sz="1500">
                <a:solidFill>
                  <a:srgbClr val="1E293B"/>
                </a:solidFill>
                <a:latin typeface="Aptos"/>
              </a:rPr>
              <a:t>At 0% HCC, cross-host writes force </a:t>
            </a:r>
            <a:r>
              <a:rPr lang="en-US" sz="1500" err="1">
                <a:solidFill>
                  <a:srgbClr val="1E293B"/>
                </a:solidFill>
                <a:latin typeface="Aptos"/>
              </a:rPr>
              <a:t>clflush</a:t>
            </a:r>
            <a:r>
              <a:rPr lang="en-US" sz="1500">
                <a:solidFill>
                  <a:srgbClr val="1E293B"/>
                </a:solidFill>
                <a:latin typeface="Aptos"/>
              </a:rPr>
              <a:t>/</a:t>
            </a:r>
            <a:r>
              <a:rPr lang="en-US" sz="1500" err="1">
                <a:solidFill>
                  <a:srgbClr val="1E293B"/>
                </a:solidFill>
                <a:latin typeface="Aptos"/>
              </a:rPr>
              <a:t>mfence</a:t>
            </a:r>
            <a:r>
              <a:rPr lang="en-US" sz="1500">
                <a:solidFill>
                  <a:srgbClr val="1E293B"/>
                </a:solidFill>
                <a:latin typeface="Aptos"/>
              </a:rPr>
              <a:t> round-trips.</a:t>
            </a:r>
            <a:endParaRPr lang="en-US" sz="1500">
              <a:solidFill>
                <a:prstClr val="black"/>
              </a:solidFill>
              <a:latin typeface="Aptos"/>
            </a:endParaRPr>
          </a:p>
        </p:txBody>
      </p:sp>
      <p:sp>
        <p:nvSpPr>
          <p:cNvPr id="36" name="Shape 18">
            <a:extLst>
              <a:ext uri="{FF2B5EF4-FFF2-40B4-BE49-F238E27FC236}">
                <a16:creationId xmlns:a16="http://schemas.microsoft.com/office/drawing/2014/main" id="{EC38D767-16BC-1449-1E1C-C70AFA3BA08F}"/>
              </a:ext>
            </a:extLst>
          </p:cNvPr>
          <p:cNvSpPr/>
          <p:nvPr/>
        </p:nvSpPr>
        <p:spPr>
          <a:xfrm>
            <a:off x="6026856" y="3594354"/>
            <a:ext cx="83820" cy="83820"/>
          </a:xfrm>
          <a:prstGeom prst="ellipse">
            <a:avLst/>
          </a:prstGeom>
          <a:solidFill>
            <a:srgbClr val="1F5FBF"/>
          </a:solidFill>
          <a:ln w="12700">
            <a:solidFill>
              <a:srgbClr val="1F5FBF"/>
            </a:solidFill>
            <a:prstDash val="solid"/>
          </a:ln>
        </p:spPr>
        <p:txBody>
          <a:bodyPr/>
          <a:lstStyle/>
          <a:p>
            <a:pPr defTabSz="761970"/>
            <a:endParaRPr lang="en-US" sz="1500">
              <a:solidFill>
                <a:prstClr val="black"/>
              </a:solidFill>
              <a:latin typeface="Aptos"/>
            </a:endParaRPr>
          </a:p>
        </p:txBody>
      </p:sp>
      <p:sp>
        <p:nvSpPr>
          <p:cNvPr id="37" name="Text 19">
            <a:extLst>
              <a:ext uri="{FF2B5EF4-FFF2-40B4-BE49-F238E27FC236}">
                <a16:creationId xmlns:a16="http://schemas.microsoft.com/office/drawing/2014/main" id="{F4555FFD-539C-64AD-EC65-75848A63C3B8}"/>
              </a:ext>
            </a:extLst>
          </p:cNvPr>
          <p:cNvSpPr/>
          <p:nvPr/>
        </p:nvSpPr>
        <p:spPr>
          <a:xfrm>
            <a:off x="6179256" y="3541014"/>
            <a:ext cx="3657600" cy="320040"/>
          </a:xfrm>
          <a:prstGeom prst="rect">
            <a:avLst/>
          </a:prstGeom>
          <a:noFill/>
          <a:ln/>
        </p:spPr>
        <p:txBody>
          <a:bodyPr wrap="square" lIns="0" tIns="0" rIns="0" bIns="0" rtlCol="0" anchor="ctr"/>
          <a:lstStyle/>
          <a:p>
            <a:pPr defTabSz="761970"/>
            <a:r>
              <a:rPr lang="en-US" sz="1500">
                <a:solidFill>
                  <a:srgbClr val="1E293B"/>
                </a:solidFill>
                <a:latin typeface="Aptos"/>
              </a:rPr>
              <a:t>At 100% HCC, snoops and invalidations replace software flushes.</a:t>
            </a:r>
            <a:endParaRPr lang="en-US" sz="1500">
              <a:solidFill>
                <a:prstClr val="black"/>
              </a:solidFill>
              <a:latin typeface="Aptos"/>
            </a:endParaRPr>
          </a:p>
        </p:txBody>
      </p:sp>
      <p:sp>
        <p:nvSpPr>
          <p:cNvPr id="38" name="Shape 20">
            <a:extLst>
              <a:ext uri="{FF2B5EF4-FFF2-40B4-BE49-F238E27FC236}">
                <a16:creationId xmlns:a16="http://schemas.microsoft.com/office/drawing/2014/main" id="{8C19FD5F-102A-1272-90F9-6554703445B6}"/>
              </a:ext>
            </a:extLst>
          </p:cNvPr>
          <p:cNvSpPr/>
          <p:nvPr/>
        </p:nvSpPr>
        <p:spPr>
          <a:xfrm>
            <a:off x="6026856" y="4026408"/>
            <a:ext cx="83820" cy="83820"/>
          </a:xfrm>
          <a:prstGeom prst="ellipse">
            <a:avLst/>
          </a:prstGeom>
          <a:solidFill>
            <a:srgbClr val="1F5FBF"/>
          </a:solidFill>
          <a:ln w="12700">
            <a:solidFill>
              <a:srgbClr val="1F5FBF"/>
            </a:solidFill>
            <a:prstDash val="solid"/>
          </a:ln>
        </p:spPr>
        <p:txBody>
          <a:bodyPr/>
          <a:lstStyle/>
          <a:p>
            <a:pPr defTabSz="761970"/>
            <a:endParaRPr lang="en-US" sz="1500">
              <a:solidFill>
                <a:prstClr val="black"/>
              </a:solidFill>
              <a:latin typeface="Aptos"/>
            </a:endParaRPr>
          </a:p>
        </p:txBody>
      </p:sp>
      <p:sp>
        <p:nvSpPr>
          <p:cNvPr id="39" name="Text 21">
            <a:extLst>
              <a:ext uri="{FF2B5EF4-FFF2-40B4-BE49-F238E27FC236}">
                <a16:creationId xmlns:a16="http://schemas.microsoft.com/office/drawing/2014/main" id="{FCA86642-D62B-BE66-1FA9-FD74B69028FB}"/>
              </a:ext>
            </a:extLst>
          </p:cNvPr>
          <p:cNvSpPr/>
          <p:nvPr/>
        </p:nvSpPr>
        <p:spPr>
          <a:xfrm>
            <a:off x="6179256" y="3973068"/>
            <a:ext cx="3657600" cy="320040"/>
          </a:xfrm>
          <a:prstGeom prst="rect">
            <a:avLst/>
          </a:prstGeom>
          <a:noFill/>
          <a:ln/>
        </p:spPr>
        <p:txBody>
          <a:bodyPr wrap="square" lIns="0" tIns="0" rIns="0" bIns="0" rtlCol="0" anchor="ctr"/>
          <a:lstStyle/>
          <a:p>
            <a:pPr defTabSz="761970"/>
            <a:r>
              <a:rPr lang="en-US" sz="1500">
                <a:solidFill>
                  <a:srgbClr val="1E293B"/>
                </a:solidFill>
                <a:latin typeface="Aptos"/>
              </a:rPr>
              <a:t>The bottleneck is coherence overhead, not raw bandwidth.</a:t>
            </a:r>
            <a:endParaRPr lang="en-US" sz="1500">
              <a:solidFill>
                <a:prstClr val="black"/>
              </a:solidFill>
              <a:latin typeface="Aptos"/>
            </a:endParaRPr>
          </a:p>
        </p:txBody>
      </p:sp>
    </p:spTree>
    <p:extLst>
      <p:ext uri="{BB962C8B-B14F-4D97-AF65-F5344CB8AC3E}">
        <p14:creationId xmlns:p14="http://schemas.microsoft.com/office/powerpoint/2010/main" val="4005274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7A36C-3C32-0BB8-29A7-1E86A3AADAE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DA92105-A77D-B2A7-A11A-F874C4D004D0}"/>
              </a:ext>
            </a:extLst>
          </p:cNvPr>
          <p:cNvSpPr>
            <a:spLocks noGrp="1"/>
          </p:cNvSpPr>
          <p:nvPr>
            <p:ph type="sldNum" sz="quarter" idx="12"/>
          </p:nvPr>
        </p:nvSpPr>
        <p:spPr/>
        <p:txBody>
          <a:bodyPr/>
          <a:lstStyle/>
          <a:p>
            <a:fld id="{FE7A4BB3-E848-5A44-82DF-322201952CD8}" type="slidenum">
              <a:rPr lang="en-US" smtClean="0"/>
              <a:pPr/>
              <a:t>5</a:t>
            </a:fld>
            <a:endParaRPr lang="en-US"/>
          </a:p>
        </p:txBody>
      </p:sp>
      <p:sp>
        <p:nvSpPr>
          <p:cNvPr id="4" name="Title 3">
            <a:extLst>
              <a:ext uri="{FF2B5EF4-FFF2-40B4-BE49-F238E27FC236}">
                <a16:creationId xmlns:a16="http://schemas.microsoft.com/office/drawing/2014/main" id="{DA971D47-B67E-F396-9D77-00655F107F1C}"/>
              </a:ext>
            </a:extLst>
          </p:cNvPr>
          <p:cNvSpPr>
            <a:spLocks noGrp="1"/>
          </p:cNvSpPr>
          <p:nvPr>
            <p:ph type="title"/>
          </p:nvPr>
        </p:nvSpPr>
        <p:spPr/>
        <p:txBody>
          <a:bodyPr/>
          <a:lstStyle/>
          <a:p>
            <a:r>
              <a:rPr lang="en-US"/>
              <a:t>Pre-requisites </a:t>
            </a:r>
          </a:p>
        </p:txBody>
      </p:sp>
      <p:sp>
        <p:nvSpPr>
          <p:cNvPr id="3" name="Text 5">
            <a:extLst>
              <a:ext uri="{FF2B5EF4-FFF2-40B4-BE49-F238E27FC236}">
                <a16:creationId xmlns:a16="http://schemas.microsoft.com/office/drawing/2014/main" id="{6FA6EBD8-5E2A-4360-4B55-1AD9EAED6E6F}"/>
              </a:ext>
            </a:extLst>
          </p:cNvPr>
          <p:cNvSpPr/>
          <p:nvPr/>
        </p:nvSpPr>
        <p:spPr>
          <a:xfrm>
            <a:off x="1198864" y="1739477"/>
            <a:ext cx="10120847" cy="2866643"/>
          </a:xfrm>
          <a:prstGeom prst="rect">
            <a:avLst/>
          </a:prstGeom>
          <a:noFill/>
          <a:ln/>
        </p:spPr>
        <p:txBody>
          <a:bodyPr wrap="square" lIns="0" tIns="0" rIns="0" bIns="0" rtlCol="0" anchor="ctr"/>
          <a:lstStyle/>
          <a:p>
            <a:pPr marL="285115" indent="-285115">
              <a:lnSpc>
                <a:spcPct val="150000"/>
              </a:lnSpc>
              <a:buFont typeface="Arial" panose="020B0604020202020204" pitchFamily="34" charset="0"/>
              <a:buChar char="•"/>
            </a:pPr>
            <a:r>
              <a:rPr lang="en-US" sz="2000" b="1"/>
              <a:t>Prior Knowledge</a:t>
            </a:r>
            <a:r>
              <a:rPr lang="en-US" sz="2000"/>
              <a:t>: </a:t>
            </a:r>
            <a:endParaRPr lang="en-US" sz="2000">
              <a:cs typeface="Arial"/>
            </a:endParaRPr>
          </a:p>
          <a:p>
            <a:pPr marL="742315" lvl="1" indent="-285115">
              <a:lnSpc>
                <a:spcPct val="150000"/>
              </a:lnSpc>
              <a:buFont typeface="Arial" panose="020B0604020202020204" pitchFamily="34" charset="0"/>
              <a:buChar char="•"/>
            </a:pPr>
            <a:r>
              <a:rPr lang="en-US" sz="2000"/>
              <a:t>Familiarity with computer architecture concepts and virtual memory management. </a:t>
            </a:r>
            <a:endParaRPr lang="en-US" sz="2000">
              <a:cs typeface="Arial"/>
            </a:endParaRPr>
          </a:p>
          <a:p>
            <a:pPr marL="742315" lvl="1" indent="-285115">
              <a:lnSpc>
                <a:spcPct val="150000"/>
              </a:lnSpc>
              <a:buFont typeface="Arial" panose="020B0604020202020204" pitchFamily="34" charset="0"/>
              <a:buChar char="•"/>
            </a:pPr>
            <a:r>
              <a:rPr lang="en-US" sz="2000"/>
              <a:t>Basic experience with Linux systems and command-line utilities.</a:t>
            </a:r>
            <a:endParaRPr lang="en-US" sz="2000">
              <a:cs typeface="Arial"/>
            </a:endParaRPr>
          </a:p>
          <a:p>
            <a:pPr marL="285115" indent="-285115">
              <a:lnSpc>
                <a:spcPct val="150000"/>
              </a:lnSpc>
              <a:buFont typeface="Arial" panose="020B0604020202020204" pitchFamily="34" charset="0"/>
              <a:buChar char="•"/>
            </a:pPr>
            <a:r>
              <a:rPr lang="en-US" sz="2000" b="1"/>
              <a:t>Required Materials</a:t>
            </a:r>
            <a:r>
              <a:rPr lang="en-US" sz="2000"/>
              <a:t>: </a:t>
            </a:r>
            <a:endParaRPr lang="en-US" sz="2000">
              <a:cs typeface="Arial"/>
            </a:endParaRPr>
          </a:p>
          <a:p>
            <a:pPr marL="742315" lvl="1" indent="-285115">
              <a:lnSpc>
                <a:spcPct val="150000"/>
              </a:lnSpc>
              <a:buFont typeface="Arial" panose="020B0604020202020204" pitchFamily="34" charset="0"/>
              <a:buChar char="•"/>
            </a:pPr>
            <a:r>
              <a:rPr lang="en-US" sz="2000"/>
              <a:t>A laptop with Linux installed, or access to a Linux-based virtual machine</a:t>
            </a:r>
            <a:endParaRPr lang="en-US" sz="2000">
              <a:cs typeface="Arial"/>
            </a:endParaRPr>
          </a:p>
          <a:p>
            <a:pPr marL="742315" lvl="1" indent="-285115">
              <a:lnSpc>
                <a:spcPct val="150000"/>
              </a:lnSpc>
              <a:buFont typeface="Arial" panose="020B0604020202020204" pitchFamily="34" charset="0"/>
              <a:buChar char="•"/>
            </a:pPr>
            <a:r>
              <a:rPr lang="en-US" sz="2000"/>
              <a:t>Internet access to explore code repositories and demo setups.</a:t>
            </a:r>
            <a:endParaRPr lang="en-US" sz="2000">
              <a:cs typeface="Arial"/>
            </a:endParaRPr>
          </a:p>
        </p:txBody>
      </p:sp>
    </p:spTree>
    <p:extLst>
      <p:ext uri="{BB962C8B-B14F-4D97-AF65-F5344CB8AC3E}">
        <p14:creationId xmlns:p14="http://schemas.microsoft.com/office/powerpoint/2010/main" val="2534679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84AEFE-93E5-8249-78AB-D04786C9A5F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DDD6D06-B335-998D-B700-15F8F76DB1F8}"/>
              </a:ext>
            </a:extLst>
          </p:cNvPr>
          <p:cNvSpPr>
            <a:spLocks noGrp="1"/>
          </p:cNvSpPr>
          <p:nvPr>
            <p:ph type="title"/>
          </p:nvPr>
        </p:nvSpPr>
        <p:spPr/>
        <p:txBody>
          <a:bodyPr/>
          <a:lstStyle/>
          <a:p>
            <a:r>
              <a:rPr lang="en-US">
                <a:solidFill>
                  <a:srgbClr val="1E293B"/>
                </a:solidFill>
                <a:latin typeface="Aptos Display"/>
                <a:ea typeface="Aptos Display" pitchFamily="34" charset="-122"/>
                <a:cs typeface="Aptos Display" pitchFamily="34" charset="-120"/>
              </a:rPr>
              <a:t>Case study: when software coherence stops scaling</a:t>
            </a:r>
          </a:p>
        </p:txBody>
      </p:sp>
      <p:sp>
        <p:nvSpPr>
          <p:cNvPr id="15" name="Text 2">
            <a:extLst>
              <a:ext uri="{FF2B5EF4-FFF2-40B4-BE49-F238E27FC236}">
                <a16:creationId xmlns:a16="http://schemas.microsoft.com/office/drawing/2014/main" id="{6660FEF7-CCE4-FCB0-666C-258360C6695C}"/>
              </a:ext>
            </a:extLst>
          </p:cNvPr>
          <p:cNvSpPr/>
          <p:nvPr/>
        </p:nvSpPr>
        <p:spPr>
          <a:xfrm>
            <a:off x="10477500" y="228599"/>
            <a:ext cx="1333500" cy="213360"/>
          </a:xfrm>
          <a:prstGeom prst="rect">
            <a:avLst/>
          </a:prstGeom>
          <a:solidFill>
            <a:srgbClr val="EAF2FF"/>
          </a:solidFill>
          <a:ln>
            <a:solidFill>
              <a:srgbClr val="1F5FBF"/>
            </a:solidFill>
          </a:ln>
        </p:spPr>
        <p:txBody>
          <a:bodyPr wrap="square" lIns="0" tIns="0" rIns="0" bIns="0" rtlCol="0" anchor="ctr"/>
          <a:lstStyle/>
          <a:p>
            <a:pPr algn="ctr"/>
            <a:r>
              <a:rPr lang="en-US" sz="833" b="1">
                <a:solidFill>
                  <a:srgbClr val="1F5FBF"/>
                </a:solidFill>
              </a:rPr>
              <a:t>CASE STUDY</a:t>
            </a:r>
          </a:p>
        </p:txBody>
      </p:sp>
      <p:sp>
        <p:nvSpPr>
          <p:cNvPr id="65" name="Slide Number Placeholder 1">
            <a:extLst>
              <a:ext uri="{FF2B5EF4-FFF2-40B4-BE49-F238E27FC236}">
                <a16:creationId xmlns:a16="http://schemas.microsoft.com/office/drawing/2014/main" id="{491A28A7-B65B-3B8D-4FD2-4213B5693A00}"/>
              </a:ext>
            </a:extLst>
          </p:cNvPr>
          <p:cNvSpPr>
            <a:spLocks noGrp="1"/>
          </p:cNvSpPr>
          <p:nvPr>
            <p:ph type="sldNum" sz="quarter" idx="12"/>
          </p:nvPr>
        </p:nvSpPr>
        <p:spPr>
          <a:xfrm>
            <a:off x="11661914" y="6477000"/>
            <a:ext cx="377686" cy="381000"/>
          </a:xfrm>
        </p:spPr>
        <p:txBody>
          <a:bodyPr/>
          <a:lstStyle/>
          <a:p>
            <a:fld id="{FE7A4BB3-E848-5A44-82DF-322201952CD8}" type="slidenum">
              <a:rPr lang="en-US" smtClean="0"/>
              <a:pPr/>
              <a:t>50</a:t>
            </a:fld>
            <a:endParaRPr lang="en-US"/>
          </a:p>
        </p:txBody>
      </p:sp>
      <p:sp>
        <p:nvSpPr>
          <p:cNvPr id="16" name="Text 5">
            <a:extLst>
              <a:ext uri="{FF2B5EF4-FFF2-40B4-BE49-F238E27FC236}">
                <a16:creationId xmlns:a16="http://schemas.microsoft.com/office/drawing/2014/main" id="{ADE8548E-6180-CFF0-EBEF-2068B1F1FC90}"/>
              </a:ext>
            </a:extLst>
          </p:cNvPr>
          <p:cNvSpPr/>
          <p:nvPr/>
        </p:nvSpPr>
        <p:spPr>
          <a:xfrm>
            <a:off x="1234440" y="2141207"/>
            <a:ext cx="8991600" cy="342900"/>
          </a:xfrm>
          <a:prstGeom prst="rect">
            <a:avLst/>
          </a:prstGeom>
          <a:noFill/>
          <a:ln/>
        </p:spPr>
        <p:txBody>
          <a:bodyPr wrap="square" lIns="0" tIns="0" rIns="0" bIns="0" rtlCol="0" anchor="ctr"/>
          <a:lstStyle/>
          <a:p>
            <a:pPr defTabSz="761970"/>
            <a:r>
              <a:rPr lang="en-US" sz="2000">
                <a:solidFill>
                  <a:srgbClr val="1E293B"/>
                </a:solidFill>
                <a:latin typeface="Aptos"/>
              </a:rPr>
              <a:t>YCSB read/write sweeps show the decision boundary: software coherence is fine for read-heavy workloads, but hardware coherence becomes essential as writes climb.</a:t>
            </a:r>
            <a:endParaRPr lang="en-US" sz="2000">
              <a:solidFill>
                <a:prstClr val="black"/>
              </a:solidFill>
              <a:latin typeface="Aptos"/>
            </a:endParaRPr>
          </a:p>
        </p:txBody>
      </p:sp>
      <p:pic>
        <p:nvPicPr>
          <p:cNvPr id="17" name="Image 0" descr="/mnt/data/ocean_crops/fig7_ycsb.png">
            <a:extLst>
              <a:ext uri="{FF2B5EF4-FFF2-40B4-BE49-F238E27FC236}">
                <a16:creationId xmlns:a16="http://schemas.microsoft.com/office/drawing/2014/main" id="{FE1C5108-757E-4481-CAE7-5F5449A16B8A}"/>
              </a:ext>
            </a:extLst>
          </p:cNvPr>
          <p:cNvPicPr>
            <a:picLocks noChangeAspect="1"/>
          </p:cNvPicPr>
          <p:nvPr/>
        </p:nvPicPr>
        <p:blipFill>
          <a:blip r:embed="rId3"/>
          <a:srcRect r="-574" b="32094"/>
          <a:stretch>
            <a:fillRect/>
          </a:stretch>
        </p:blipFill>
        <p:spPr>
          <a:xfrm>
            <a:off x="1182298" y="3333126"/>
            <a:ext cx="4271393" cy="2359026"/>
          </a:xfrm>
          <a:prstGeom prst="rect">
            <a:avLst/>
          </a:prstGeom>
        </p:spPr>
      </p:pic>
      <p:sp>
        <p:nvSpPr>
          <p:cNvPr id="18" name="Shape 6">
            <a:extLst>
              <a:ext uri="{FF2B5EF4-FFF2-40B4-BE49-F238E27FC236}">
                <a16:creationId xmlns:a16="http://schemas.microsoft.com/office/drawing/2014/main" id="{892D18BA-DC43-683C-E129-37EC1FCA3E10}"/>
              </a:ext>
            </a:extLst>
          </p:cNvPr>
          <p:cNvSpPr/>
          <p:nvPr/>
        </p:nvSpPr>
        <p:spPr>
          <a:xfrm>
            <a:off x="6086593" y="2706592"/>
            <a:ext cx="1828800" cy="457200"/>
          </a:xfrm>
          <a:prstGeom prst="roundRect">
            <a:avLst/>
          </a:prstGeom>
          <a:solidFill>
            <a:srgbClr val="2CA36B"/>
          </a:solidFill>
          <a:ln w="12700">
            <a:solidFill>
              <a:srgbClr val="2CA36B"/>
            </a:solidFill>
            <a:prstDash val="solid"/>
          </a:ln>
        </p:spPr>
        <p:txBody>
          <a:bodyPr/>
          <a:lstStyle/>
          <a:p>
            <a:pPr defTabSz="761970"/>
            <a:endParaRPr lang="en-US" sz="1500">
              <a:solidFill>
                <a:prstClr val="black"/>
              </a:solidFill>
              <a:latin typeface="Aptos"/>
            </a:endParaRPr>
          </a:p>
        </p:txBody>
      </p:sp>
      <p:sp>
        <p:nvSpPr>
          <p:cNvPr id="19" name="Text 7">
            <a:extLst>
              <a:ext uri="{FF2B5EF4-FFF2-40B4-BE49-F238E27FC236}">
                <a16:creationId xmlns:a16="http://schemas.microsoft.com/office/drawing/2014/main" id="{33F1BA4E-0F82-35D1-503E-52EABB5ACDF6}"/>
              </a:ext>
            </a:extLst>
          </p:cNvPr>
          <p:cNvSpPr/>
          <p:nvPr/>
        </p:nvSpPr>
        <p:spPr>
          <a:xfrm>
            <a:off x="6147553" y="2767552"/>
            <a:ext cx="1706880" cy="335280"/>
          </a:xfrm>
          <a:prstGeom prst="rect">
            <a:avLst/>
          </a:prstGeom>
          <a:noFill/>
          <a:ln/>
        </p:spPr>
        <p:txBody>
          <a:bodyPr wrap="square" lIns="0" tIns="0" rIns="0" bIns="0" rtlCol="0" anchor="ctr"/>
          <a:lstStyle/>
          <a:p>
            <a:pPr algn="ctr" defTabSz="761970"/>
            <a:r>
              <a:rPr lang="en-US" sz="1667" b="1">
                <a:solidFill>
                  <a:srgbClr val="FFFFFF"/>
                </a:solidFill>
                <a:latin typeface="Aptos"/>
              </a:rPr>
              <a:t>Tigon (HCC)</a:t>
            </a:r>
            <a:endParaRPr lang="en-US" sz="1667">
              <a:solidFill>
                <a:prstClr val="black"/>
              </a:solidFill>
              <a:latin typeface="Aptos"/>
            </a:endParaRPr>
          </a:p>
        </p:txBody>
      </p:sp>
      <p:sp>
        <p:nvSpPr>
          <p:cNvPr id="20" name="Shape 8">
            <a:extLst>
              <a:ext uri="{FF2B5EF4-FFF2-40B4-BE49-F238E27FC236}">
                <a16:creationId xmlns:a16="http://schemas.microsoft.com/office/drawing/2014/main" id="{FC534935-7E0E-231C-DB87-7156BBA29A4B}"/>
              </a:ext>
            </a:extLst>
          </p:cNvPr>
          <p:cNvSpPr/>
          <p:nvPr/>
        </p:nvSpPr>
        <p:spPr>
          <a:xfrm>
            <a:off x="6086593" y="3468592"/>
            <a:ext cx="1828800" cy="457200"/>
          </a:xfrm>
          <a:prstGeom prst="roundRect">
            <a:avLst/>
          </a:prstGeom>
          <a:solidFill>
            <a:srgbClr val="F59E0B"/>
          </a:solidFill>
          <a:ln w="12700">
            <a:solidFill>
              <a:srgbClr val="F59E0B"/>
            </a:solidFill>
            <a:prstDash val="solid"/>
          </a:ln>
        </p:spPr>
        <p:txBody>
          <a:bodyPr/>
          <a:lstStyle/>
          <a:p>
            <a:pPr defTabSz="761970"/>
            <a:endParaRPr lang="en-US" sz="1500">
              <a:solidFill>
                <a:prstClr val="black"/>
              </a:solidFill>
              <a:latin typeface="Aptos"/>
            </a:endParaRPr>
          </a:p>
        </p:txBody>
      </p:sp>
      <p:sp>
        <p:nvSpPr>
          <p:cNvPr id="21" name="Text 9">
            <a:extLst>
              <a:ext uri="{FF2B5EF4-FFF2-40B4-BE49-F238E27FC236}">
                <a16:creationId xmlns:a16="http://schemas.microsoft.com/office/drawing/2014/main" id="{FEC5B187-6604-08A9-5300-7FA2B0853466}"/>
              </a:ext>
            </a:extLst>
          </p:cNvPr>
          <p:cNvSpPr/>
          <p:nvPr/>
        </p:nvSpPr>
        <p:spPr>
          <a:xfrm>
            <a:off x="6147553" y="3529552"/>
            <a:ext cx="1706880" cy="335280"/>
          </a:xfrm>
          <a:prstGeom prst="rect">
            <a:avLst/>
          </a:prstGeom>
          <a:noFill/>
          <a:ln/>
        </p:spPr>
        <p:txBody>
          <a:bodyPr wrap="square" lIns="0" tIns="0" rIns="0" bIns="0" rtlCol="0" anchor="ctr"/>
          <a:lstStyle/>
          <a:p>
            <a:pPr algn="ctr" defTabSz="761970"/>
            <a:r>
              <a:rPr lang="en-US" sz="1667" b="1">
                <a:solidFill>
                  <a:srgbClr val="FFFFFF"/>
                </a:solidFill>
                <a:latin typeface="Aptos"/>
              </a:rPr>
              <a:t>DS2PL+ / Sundial+</a:t>
            </a:r>
            <a:endParaRPr lang="en-US" sz="1667">
              <a:solidFill>
                <a:prstClr val="black"/>
              </a:solidFill>
              <a:latin typeface="Aptos"/>
            </a:endParaRPr>
          </a:p>
        </p:txBody>
      </p:sp>
      <p:sp>
        <p:nvSpPr>
          <p:cNvPr id="40" name="Shape 10">
            <a:extLst>
              <a:ext uri="{FF2B5EF4-FFF2-40B4-BE49-F238E27FC236}">
                <a16:creationId xmlns:a16="http://schemas.microsoft.com/office/drawing/2014/main" id="{E6507F8C-8BAC-E901-8678-9F3F4F761075}"/>
              </a:ext>
            </a:extLst>
          </p:cNvPr>
          <p:cNvSpPr/>
          <p:nvPr/>
        </p:nvSpPr>
        <p:spPr>
          <a:xfrm>
            <a:off x="6086593" y="4245832"/>
            <a:ext cx="83820" cy="83820"/>
          </a:xfrm>
          <a:prstGeom prst="ellipse">
            <a:avLst/>
          </a:prstGeom>
          <a:solidFill>
            <a:srgbClr val="F59E0B"/>
          </a:solidFill>
          <a:ln w="12700">
            <a:solidFill>
              <a:srgbClr val="F59E0B"/>
            </a:solidFill>
            <a:prstDash val="solid"/>
          </a:ln>
        </p:spPr>
        <p:txBody>
          <a:bodyPr/>
          <a:lstStyle/>
          <a:p>
            <a:pPr defTabSz="761970"/>
            <a:endParaRPr lang="en-US" sz="1500">
              <a:solidFill>
                <a:prstClr val="black"/>
              </a:solidFill>
              <a:latin typeface="Aptos"/>
            </a:endParaRPr>
          </a:p>
        </p:txBody>
      </p:sp>
      <p:sp>
        <p:nvSpPr>
          <p:cNvPr id="41" name="Text 11">
            <a:extLst>
              <a:ext uri="{FF2B5EF4-FFF2-40B4-BE49-F238E27FC236}">
                <a16:creationId xmlns:a16="http://schemas.microsoft.com/office/drawing/2014/main" id="{2EE0E0E1-663C-FCF0-22FE-C015902671FC}"/>
              </a:ext>
            </a:extLst>
          </p:cNvPr>
          <p:cNvSpPr/>
          <p:nvPr/>
        </p:nvSpPr>
        <p:spPr>
          <a:xfrm>
            <a:off x="6238993" y="4192492"/>
            <a:ext cx="3733800" cy="320040"/>
          </a:xfrm>
          <a:prstGeom prst="rect">
            <a:avLst/>
          </a:prstGeom>
          <a:noFill/>
          <a:ln/>
        </p:spPr>
        <p:txBody>
          <a:bodyPr wrap="square" lIns="0" tIns="0" rIns="0" bIns="0" rtlCol="0" anchor="ctr"/>
          <a:lstStyle/>
          <a:p>
            <a:pPr defTabSz="761970"/>
            <a:r>
              <a:rPr lang="en-US" sz="1417">
                <a:solidFill>
                  <a:srgbClr val="1E293B"/>
                </a:solidFill>
                <a:latin typeface="Aptos"/>
              </a:rPr>
              <a:t>Tigon stays comparatively stable across the write spectrum.</a:t>
            </a:r>
            <a:endParaRPr lang="en-US" sz="1417">
              <a:solidFill>
                <a:prstClr val="black"/>
              </a:solidFill>
              <a:latin typeface="Aptos"/>
            </a:endParaRPr>
          </a:p>
        </p:txBody>
      </p:sp>
      <p:sp>
        <p:nvSpPr>
          <p:cNvPr id="42" name="Shape 12">
            <a:extLst>
              <a:ext uri="{FF2B5EF4-FFF2-40B4-BE49-F238E27FC236}">
                <a16:creationId xmlns:a16="http://schemas.microsoft.com/office/drawing/2014/main" id="{BB98487D-D6BC-94C3-B80A-847E7CB5623A}"/>
              </a:ext>
            </a:extLst>
          </p:cNvPr>
          <p:cNvSpPr/>
          <p:nvPr/>
        </p:nvSpPr>
        <p:spPr>
          <a:xfrm>
            <a:off x="6086593" y="4687487"/>
            <a:ext cx="83820" cy="83820"/>
          </a:xfrm>
          <a:prstGeom prst="ellipse">
            <a:avLst/>
          </a:prstGeom>
          <a:solidFill>
            <a:srgbClr val="F59E0B"/>
          </a:solidFill>
          <a:ln w="12700">
            <a:solidFill>
              <a:srgbClr val="F59E0B"/>
            </a:solidFill>
            <a:prstDash val="solid"/>
          </a:ln>
        </p:spPr>
        <p:txBody>
          <a:bodyPr/>
          <a:lstStyle/>
          <a:p>
            <a:pPr defTabSz="761970"/>
            <a:endParaRPr lang="en-US" sz="1500">
              <a:solidFill>
                <a:prstClr val="black"/>
              </a:solidFill>
              <a:latin typeface="Aptos"/>
            </a:endParaRPr>
          </a:p>
        </p:txBody>
      </p:sp>
      <p:sp>
        <p:nvSpPr>
          <p:cNvPr id="43" name="Text 13">
            <a:extLst>
              <a:ext uri="{FF2B5EF4-FFF2-40B4-BE49-F238E27FC236}">
                <a16:creationId xmlns:a16="http://schemas.microsoft.com/office/drawing/2014/main" id="{B2D9E4D8-06D1-3E60-10BD-3B7BDAF2AD8D}"/>
              </a:ext>
            </a:extLst>
          </p:cNvPr>
          <p:cNvSpPr/>
          <p:nvPr/>
        </p:nvSpPr>
        <p:spPr>
          <a:xfrm>
            <a:off x="6238993" y="4634147"/>
            <a:ext cx="3733800" cy="320040"/>
          </a:xfrm>
          <a:prstGeom prst="rect">
            <a:avLst/>
          </a:prstGeom>
          <a:noFill/>
          <a:ln/>
        </p:spPr>
        <p:txBody>
          <a:bodyPr wrap="square" lIns="0" tIns="0" rIns="0" bIns="0" rtlCol="0" anchor="ctr"/>
          <a:lstStyle/>
          <a:p>
            <a:pPr defTabSz="761970"/>
            <a:r>
              <a:rPr lang="en-US" sz="1417">
                <a:solidFill>
                  <a:srgbClr val="1E293B"/>
                </a:solidFill>
                <a:latin typeface="Aptos"/>
              </a:rPr>
              <a:t>Software-managed alternatives drop once the write ratio passes roughly 40%.</a:t>
            </a:r>
            <a:endParaRPr lang="en-US" sz="1417">
              <a:solidFill>
                <a:prstClr val="black"/>
              </a:solidFill>
              <a:latin typeface="Aptos"/>
            </a:endParaRPr>
          </a:p>
        </p:txBody>
      </p:sp>
      <p:sp>
        <p:nvSpPr>
          <p:cNvPr id="44" name="Shape 14">
            <a:extLst>
              <a:ext uri="{FF2B5EF4-FFF2-40B4-BE49-F238E27FC236}">
                <a16:creationId xmlns:a16="http://schemas.microsoft.com/office/drawing/2014/main" id="{8606F056-A57F-559F-D8A4-432154EE356B}"/>
              </a:ext>
            </a:extLst>
          </p:cNvPr>
          <p:cNvSpPr/>
          <p:nvPr/>
        </p:nvSpPr>
        <p:spPr>
          <a:xfrm>
            <a:off x="6086593" y="5129142"/>
            <a:ext cx="83820" cy="83820"/>
          </a:xfrm>
          <a:prstGeom prst="ellipse">
            <a:avLst/>
          </a:prstGeom>
          <a:solidFill>
            <a:srgbClr val="F59E0B"/>
          </a:solidFill>
          <a:ln w="12700">
            <a:solidFill>
              <a:srgbClr val="F59E0B"/>
            </a:solidFill>
            <a:prstDash val="solid"/>
          </a:ln>
        </p:spPr>
        <p:txBody>
          <a:bodyPr/>
          <a:lstStyle/>
          <a:p>
            <a:pPr defTabSz="761970"/>
            <a:endParaRPr lang="en-US" sz="1500">
              <a:solidFill>
                <a:prstClr val="black"/>
              </a:solidFill>
              <a:latin typeface="Aptos"/>
            </a:endParaRPr>
          </a:p>
        </p:txBody>
      </p:sp>
      <p:sp>
        <p:nvSpPr>
          <p:cNvPr id="45" name="Text 15">
            <a:extLst>
              <a:ext uri="{FF2B5EF4-FFF2-40B4-BE49-F238E27FC236}">
                <a16:creationId xmlns:a16="http://schemas.microsoft.com/office/drawing/2014/main" id="{F39BE8E1-46B0-C41C-92D6-6E6DD1E081EF}"/>
              </a:ext>
            </a:extLst>
          </p:cNvPr>
          <p:cNvSpPr/>
          <p:nvPr/>
        </p:nvSpPr>
        <p:spPr>
          <a:xfrm>
            <a:off x="6238993" y="5075802"/>
            <a:ext cx="3733800" cy="320040"/>
          </a:xfrm>
          <a:prstGeom prst="rect">
            <a:avLst/>
          </a:prstGeom>
          <a:noFill/>
          <a:ln/>
        </p:spPr>
        <p:txBody>
          <a:bodyPr wrap="square" lIns="0" tIns="0" rIns="0" bIns="0" rtlCol="0" anchor="ctr"/>
          <a:lstStyle/>
          <a:p>
            <a:pPr defTabSz="761970"/>
            <a:r>
              <a:rPr lang="en-US" sz="1417">
                <a:solidFill>
                  <a:srgbClr val="1E293B"/>
                </a:solidFill>
                <a:latin typeface="Aptos"/>
              </a:rPr>
              <a:t>This gives designers a concrete crossover point for choosing coherence mode.</a:t>
            </a:r>
            <a:endParaRPr lang="en-US" sz="1417">
              <a:solidFill>
                <a:prstClr val="black"/>
              </a:solidFill>
              <a:latin typeface="Aptos"/>
            </a:endParaRPr>
          </a:p>
        </p:txBody>
      </p:sp>
    </p:spTree>
    <p:extLst>
      <p:ext uri="{BB962C8B-B14F-4D97-AF65-F5344CB8AC3E}">
        <p14:creationId xmlns:p14="http://schemas.microsoft.com/office/powerpoint/2010/main" val="3420075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02C29C-372F-DF3B-6D5D-8EBB13963CF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B41000E-37B3-C525-2E16-28E47CCF13F1}"/>
              </a:ext>
            </a:extLst>
          </p:cNvPr>
          <p:cNvSpPr>
            <a:spLocks noGrp="1"/>
          </p:cNvSpPr>
          <p:nvPr>
            <p:ph type="title"/>
          </p:nvPr>
        </p:nvSpPr>
        <p:spPr/>
        <p:txBody>
          <a:bodyPr/>
          <a:lstStyle/>
          <a:p>
            <a:r>
              <a:rPr lang="en-US">
                <a:solidFill>
                  <a:srgbClr val="1E293B"/>
                </a:solidFill>
                <a:latin typeface="Aptos Display"/>
                <a:ea typeface="Aptos Display" pitchFamily="34" charset="-122"/>
                <a:cs typeface="Aptos Display" pitchFamily="34" charset="-120"/>
              </a:rPr>
              <a:t>Case study: policy choice still matters</a:t>
            </a:r>
          </a:p>
        </p:txBody>
      </p:sp>
      <p:sp>
        <p:nvSpPr>
          <p:cNvPr id="15" name="Text 2">
            <a:extLst>
              <a:ext uri="{FF2B5EF4-FFF2-40B4-BE49-F238E27FC236}">
                <a16:creationId xmlns:a16="http://schemas.microsoft.com/office/drawing/2014/main" id="{EF88CA03-D120-C72B-D9D8-5ECAE2EC17B4}"/>
              </a:ext>
            </a:extLst>
          </p:cNvPr>
          <p:cNvSpPr/>
          <p:nvPr/>
        </p:nvSpPr>
        <p:spPr>
          <a:xfrm>
            <a:off x="10477500" y="228599"/>
            <a:ext cx="1333500" cy="213360"/>
          </a:xfrm>
          <a:prstGeom prst="rect">
            <a:avLst/>
          </a:prstGeom>
          <a:solidFill>
            <a:srgbClr val="EAF2FF"/>
          </a:solidFill>
          <a:ln>
            <a:solidFill>
              <a:srgbClr val="1F5FBF"/>
            </a:solidFill>
          </a:ln>
        </p:spPr>
        <p:txBody>
          <a:bodyPr wrap="square" lIns="0" tIns="0" rIns="0" bIns="0" rtlCol="0" anchor="ctr"/>
          <a:lstStyle/>
          <a:p>
            <a:pPr algn="ctr"/>
            <a:r>
              <a:rPr lang="en-US" sz="833" b="1">
                <a:solidFill>
                  <a:srgbClr val="1F5FBF"/>
                </a:solidFill>
              </a:rPr>
              <a:t>CASE STUDY</a:t>
            </a:r>
          </a:p>
        </p:txBody>
      </p:sp>
      <p:sp>
        <p:nvSpPr>
          <p:cNvPr id="65" name="Slide Number Placeholder 1">
            <a:extLst>
              <a:ext uri="{FF2B5EF4-FFF2-40B4-BE49-F238E27FC236}">
                <a16:creationId xmlns:a16="http://schemas.microsoft.com/office/drawing/2014/main" id="{9A43D24C-BB2C-EBEE-EF41-6F297EC0B265}"/>
              </a:ext>
            </a:extLst>
          </p:cNvPr>
          <p:cNvSpPr>
            <a:spLocks noGrp="1"/>
          </p:cNvSpPr>
          <p:nvPr>
            <p:ph type="sldNum" sz="quarter" idx="12"/>
          </p:nvPr>
        </p:nvSpPr>
        <p:spPr>
          <a:xfrm>
            <a:off x="11661914" y="6477000"/>
            <a:ext cx="377686" cy="381000"/>
          </a:xfrm>
        </p:spPr>
        <p:txBody>
          <a:bodyPr/>
          <a:lstStyle/>
          <a:p>
            <a:fld id="{FE7A4BB3-E848-5A44-82DF-322201952CD8}" type="slidenum">
              <a:rPr lang="en-US" smtClean="0"/>
              <a:pPr/>
              <a:t>51</a:t>
            </a:fld>
            <a:endParaRPr lang="en-US"/>
          </a:p>
        </p:txBody>
      </p:sp>
      <p:sp>
        <p:nvSpPr>
          <p:cNvPr id="24" name="Text 5">
            <a:extLst>
              <a:ext uri="{FF2B5EF4-FFF2-40B4-BE49-F238E27FC236}">
                <a16:creationId xmlns:a16="http://schemas.microsoft.com/office/drawing/2014/main" id="{66DF49B1-7D44-014E-2F5A-1531FA3B6FFE}"/>
              </a:ext>
            </a:extLst>
          </p:cNvPr>
          <p:cNvSpPr/>
          <p:nvPr/>
        </p:nvSpPr>
        <p:spPr>
          <a:xfrm>
            <a:off x="1171967" y="1913238"/>
            <a:ext cx="8991600" cy="342900"/>
          </a:xfrm>
          <a:prstGeom prst="rect">
            <a:avLst/>
          </a:prstGeom>
          <a:noFill/>
          <a:ln/>
        </p:spPr>
        <p:txBody>
          <a:bodyPr wrap="square" lIns="0" tIns="0" rIns="0" bIns="0" rtlCol="0" anchor="ctr"/>
          <a:lstStyle/>
          <a:p>
            <a:pPr defTabSz="761970"/>
            <a:r>
              <a:rPr lang="en-US" sz="2000">
                <a:solidFill>
                  <a:srgbClr val="1E293B"/>
                </a:solidFill>
                <a:latin typeface="Aptos"/>
              </a:rPr>
              <a:t>Even with the same emulator and the same application, memory placement policy changes execution time measurably.</a:t>
            </a:r>
            <a:endParaRPr lang="en-US" sz="2000">
              <a:solidFill>
                <a:prstClr val="black"/>
              </a:solidFill>
              <a:latin typeface="Aptos"/>
            </a:endParaRPr>
          </a:p>
        </p:txBody>
      </p:sp>
      <p:pic>
        <p:nvPicPr>
          <p:cNvPr id="25" name="Image 0" descr="/mnt/data/ocean_crops/fig8_gromacs.png">
            <a:extLst>
              <a:ext uri="{FF2B5EF4-FFF2-40B4-BE49-F238E27FC236}">
                <a16:creationId xmlns:a16="http://schemas.microsoft.com/office/drawing/2014/main" id="{DC8AF9C7-9A3E-BEDB-0806-90A3178B0C3F}"/>
              </a:ext>
            </a:extLst>
          </p:cNvPr>
          <p:cNvPicPr>
            <a:picLocks noChangeAspect="1"/>
          </p:cNvPicPr>
          <p:nvPr/>
        </p:nvPicPr>
        <p:blipFill>
          <a:blip r:embed="rId3"/>
          <a:srcRect r="-599" b="24207"/>
          <a:stretch>
            <a:fillRect/>
          </a:stretch>
        </p:blipFill>
        <p:spPr>
          <a:xfrm>
            <a:off x="1126153" y="3936772"/>
            <a:ext cx="4888542" cy="1983349"/>
          </a:xfrm>
          <a:prstGeom prst="rect">
            <a:avLst/>
          </a:prstGeom>
        </p:spPr>
      </p:pic>
      <p:sp>
        <p:nvSpPr>
          <p:cNvPr id="26" name="Shape 6">
            <a:extLst>
              <a:ext uri="{FF2B5EF4-FFF2-40B4-BE49-F238E27FC236}">
                <a16:creationId xmlns:a16="http://schemas.microsoft.com/office/drawing/2014/main" id="{A3BE5F63-15EF-6058-E40B-288BC94CC494}"/>
              </a:ext>
            </a:extLst>
          </p:cNvPr>
          <p:cNvSpPr/>
          <p:nvPr/>
        </p:nvSpPr>
        <p:spPr>
          <a:xfrm>
            <a:off x="3744234" y="2751438"/>
            <a:ext cx="1676400" cy="800100"/>
          </a:xfrm>
          <a:prstGeom prst="roundRect">
            <a:avLst/>
          </a:prstGeom>
          <a:solidFill>
            <a:srgbClr val="1F5FBF"/>
          </a:solidFill>
          <a:ln w="12700">
            <a:solidFill>
              <a:srgbClr val="1F5FBF"/>
            </a:solidFill>
            <a:prstDash val="solid"/>
          </a:ln>
          <a:effectLst>
            <a:outerShdw blurRad="19050" dist="19050" dir="2700000" algn="bl" rotWithShape="0">
              <a:srgbClr val="000000">
                <a:alpha val="18000"/>
              </a:srgbClr>
            </a:outerShdw>
          </a:effectLst>
        </p:spPr>
        <p:txBody>
          <a:bodyPr/>
          <a:lstStyle/>
          <a:p>
            <a:pPr defTabSz="761970"/>
            <a:endParaRPr lang="en-US" sz="1500">
              <a:solidFill>
                <a:prstClr val="black"/>
              </a:solidFill>
              <a:latin typeface="Aptos"/>
            </a:endParaRPr>
          </a:p>
        </p:txBody>
      </p:sp>
      <p:sp>
        <p:nvSpPr>
          <p:cNvPr id="27" name="Text 7">
            <a:extLst>
              <a:ext uri="{FF2B5EF4-FFF2-40B4-BE49-F238E27FC236}">
                <a16:creationId xmlns:a16="http://schemas.microsoft.com/office/drawing/2014/main" id="{504BD142-77D4-FF85-9FF4-E7673466129F}"/>
              </a:ext>
            </a:extLst>
          </p:cNvPr>
          <p:cNvSpPr/>
          <p:nvPr/>
        </p:nvSpPr>
        <p:spPr>
          <a:xfrm>
            <a:off x="3858534" y="2858118"/>
            <a:ext cx="1447800" cy="266700"/>
          </a:xfrm>
          <a:prstGeom prst="rect">
            <a:avLst/>
          </a:prstGeom>
          <a:noFill/>
          <a:ln/>
        </p:spPr>
        <p:txBody>
          <a:bodyPr wrap="square" lIns="0" tIns="0" rIns="0" bIns="0" rtlCol="0" anchor="ctr"/>
          <a:lstStyle/>
          <a:p>
            <a:pPr algn="ctr" defTabSz="761970"/>
            <a:r>
              <a:rPr lang="en-US" sz="2000" b="1">
                <a:solidFill>
                  <a:srgbClr val="FFFFFF"/>
                </a:solidFill>
                <a:latin typeface="Aptos"/>
              </a:rPr>
              <a:t>12</a:t>
            </a:r>
            <a:endParaRPr lang="en-US" sz="2000">
              <a:solidFill>
                <a:prstClr val="black"/>
              </a:solidFill>
              <a:latin typeface="Aptos"/>
            </a:endParaRPr>
          </a:p>
        </p:txBody>
      </p:sp>
      <p:sp>
        <p:nvSpPr>
          <p:cNvPr id="28" name="Text 8">
            <a:extLst>
              <a:ext uri="{FF2B5EF4-FFF2-40B4-BE49-F238E27FC236}">
                <a16:creationId xmlns:a16="http://schemas.microsoft.com/office/drawing/2014/main" id="{9A640994-8D2B-0F6D-ACC4-B775D8160715}"/>
              </a:ext>
            </a:extLst>
          </p:cNvPr>
          <p:cNvSpPr/>
          <p:nvPr/>
        </p:nvSpPr>
        <p:spPr>
          <a:xfrm>
            <a:off x="3858534" y="3208638"/>
            <a:ext cx="1447800" cy="190500"/>
          </a:xfrm>
          <a:prstGeom prst="rect">
            <a:avLst/>
          </a:prstGeom>
          <a:noFill/>
          <a:ln/>
        </p:spPr>
        <p:txBody>
          <a:bodyPr wrap="square" lIns="0" tIns="0" rIns="0" bIns="0" rtlCol="0" anchor="ctr"/>
          <a:lstStyle/>
          <a:p>
            <a:pPr algn="ctr" defTabSz="761970"/>
            <a:r>
              <a:rPr lang="en-US" sz="1333" b="1">
                <a:solidFill>
                  <a:srgbClr val="E2ECF9"/>
                </a:solidFill>
                <a:latin typeface="Aptos"/>
              </a:rPr>
              <a:t>policies swept</a:t>
            </a:r>
            <a:endParaRPr lang="en-US" sz="1333">
              <a:solidFill>
                <a:prstClr val="black"/>
              </a:solidFill>
              <a:latin typeface="Aptos"/>
            </a:endParaRPr>
          </a:p>
        </p:txBody>
      </p:sp>
      <p:sp>
        <p:nvSpPr>
          <p:cNvPr id="29" name="Shape 9">
            <a:extLst>
              <a:ext uri="{FF2B5EF4-FFF2-40B4-BE49-F238E27FC236}">
                <a16:creationId xmlns:a16="http://schemas.microsoft.com/office/drawing/2014/main" id="{DA459C41-7E5C-A564-9DED-4DE294C842D1}"/>
              </a:ext>
            </a:extLst>
          </p:cNvPr>
          <p:cNvSpPr/>
          <p:nvPr/>
        </p:nvSpPr>
        <p:spPr>
          <a:xfrm>
            <a:off x="5649234" y="2751438"/>
            <a:ext cx="1676400" cy="800100"/>
          </a:xfrm>
          <a:prstGeom prst="roundRect">
            <a:avLst/>
          </a:prstGeom>
          <a:solidFill>
            <a:srgbClr val="F59E0B"/>
          </a:solidFill>
          <a:ln w="12700">
            <a:solidFill>
              <a:srgbClr val="F59E0B"/>
            </a:solidFill>
            <a:prstDash val="solid"/>
          </a:ln>
          <a:effectLst>
            <a:outerShdw blurRad="19050" dist="19050" dir="2700000" algn="bl" rotWithShape="0">
              <a:srgbClr val="000000">
                <a:alpha val="18000"/>
              </a:srgbClr>
            </a:outerShdw>
          </a:effectLst>
        </p:spPr>
        <p:txBody>
          <a:bodyPr/>
          <a:lstStyle/>
          <a:p>
            <a:pPr defTabSz="761970"/>
            <a:endParaRPr lang="en-US" sz="1500">
              <a:solidFill>
                <a:prstClr val="black"/>
              </a:solidFill>
              <a:latin typeface="Aptos"/>
            </a:endParaRPr>
          </a:p>
        </p:txBody>
      </p:sp>
      <p:sp>
        <p:nvSpPr>
          <p:cNvPr id="30" name="Text 10">
            <a:extLst>
              <a:ext uri="{FF2B5EF4-FFF2-40B4-BE49-F238E27FC236}">
                <a16:creationId xmlns:a16="http://schemas.microsoft.com/office/drawing/2014/main" id="{5D1E3E94-7391-536E-4B96-244F518D0D35}"/>
              </a:ext>
            </a:extLst>
          </p:cNvPr>
          <p:cNvSpPr/>
          <p:nvPr/>
        </p:nvSpPr>
        <p:spPr>
          <a:xfrm>
            <a:off x="5763534" y="2858118"/>
            <a:ext cx="1447800" cy="266700"/>
          </a:xfrm>
          <a:prstGeom prst="rect">
            <a:avLst/>
          </a:prstGeom>
          <a:noFill/>
          <a:ln/>
        </p:spPr>
        <p:txBody>
          <a:bodyPr wrap="square" lIns="0" tIns="0" rIns="0" bIns="0" rtlCol="0" anchor="ctr"/>
          <a:lstStyle/>
          <a:p>
            <a:pPr algn="ctr" defTabSz="761970"/>
            <a:r>
              <a:rPr lang="en-US" sz="2000" b="1">
                <a:solidFill>
                  <a:srgbClr val="FFFFFF"/>
                </a:solidFill>
                <a:latin typeface="Aptos"/>
              </a:rPr>
              <a:t>≈7%</a:t>
            </a:r>
            <a:endParaRPr lang="en-US" sz="2000">
              <a:solidFill>
                <a:prstClr val="black"/>
              </a:solidFill>
              <a:latin typeface="Aptos"/>
            </a:endParaRPr>
          </a:p>
        </p:txBody>
      </p:sp>
      <p:sp>
        <p:nvSpPr>
          <p:cNvPr id="31" name="Text 11">
            <a:extLst>
              <a:ext uri="{FF2B5EF4-FFF2-40B4-BE49-F238E27FC236}">
                <a16:creationId xmlns:a16="http://schemas.microsoft.com/office/drawing/2014/main" id="{622AFFF4-E0FA-5C2C-89FE-292A6E935C2E}"/>
              </a:ext>
            </a:extLst>
          </p:cNvPr>
          <p:cNvSpPr/>
          <p:nvPr/>
        </p:nvSpPr>
        <p:spPr>
          <a:xfrm>
            <a:off x="5763534" y="3208638"/>
            <a:ext cx="1447800" cy="190500"/>
          </a:xfrm>
          <a:prstGeom prst="rect">
            <a:avLst/>
          </a:prstGeom>
          <a:noFill/>
          <a:ln/>
        </p:spPr>
        <p:txBody>
          <a:bodyPr wrap="square" lIns="0" tIns="0" rIns="0" bIns="0" rtlCol="0" anchor="ctr"/>
          <a:lstStyle/>
          <a:p>
            <a:pPr algn="ctr" defTabSz="761970"/>
            <a:r>
              <a:rPr lang="en-US" sz="1333" b="1">
                <a:solidFill>
                  <a:srgbClr val="E2ECF9"/>
                </a:solidFill>
                <a:latin typeface="Aptos"/>
              </a:rPr>
              <a:t>performance spread</a:t>
            </a:r>
            <a:endParaRPr lang="en-US" sz="1333">
              <a:solidFill>
                <a:prstClr val="black"/>
              </a:solidFill>
              <a:latin typeface="Aptos"/>
            </a:endParaRPr>
          </a:p>
        </p:txBody>
      </p:sp>
      <p:sp>
        <p:nvSpPr>
          <p:cNvPr id="32" name="Shape 12">
            <a:extLst>
              <a:ext uri="{FF2B5EF4-FFF2-40B4-BE49-F238E27FC236}">
                <a16:creationId xmlns:a16="http://schemas.microsoft.com/office/drawing/2014/main" id="{ABC66328-802F-F7CB-0F34-F999DD7397C6}"/>
              </a:ext>
            </a:extLst>
          </p:cNvPr>
          <p:cNvSpPr/>
          <p:nvPr/>
        </p:nvSpPr>
        <p:spPr>
          <a:xfrm>
            <a:off x="6161468" y="3935548"/>
            <a:ext cx="83820" cy="83820"/>
          </a:xfrm>
          <a:prstGeom prst="ellipse">
            <a:avLst/>
          </a:prstGeom>
          <a:solidFill>
            <a:srgbClr val="1F5FBF"/>
          </a:solidFill>
          <a:ln w="12700">
            <a:solidFill>
              <a:srgbClr val="1F5FBF"/>
            </a:solidFill>
            <a:prstDash val="solid"/>
          </a:ln>
        </p:spPr>
        <p:txBody>
          <a:bodyPr/>
          <a:lstStyle/>
          <a:p>
            <a:pPr defTabSz="761970"/>
            <a:endParaRPr lang="en-US" sz="1500">
              <a:solidFill>
                <a:prstClr val="black"/>
              </a:solidFill>
              <a:latin typeface="Aptos"/>
            </a:endParaRPr>
          </a:p>
        </p:txBody>
      </p:sp>
      <p:sp>
        <p:nvSpPr>
          <p:cNvPr id="33" name="Text 13">
            <a:extLst>
              <a:ext uri="{FF2B5EF4-FFF2-40B4-BE49-F238E27FC236}">
                <a16:creationId xmlns:a16="http://schemas.microsoft.com/office/drawing/2014/main" id="{D09FCD8D-68FF-E5B4-EFD3-971F4FBB49A7}"/>
              </a:ext>
            </a:extLst>
          </p:cNvPr>
          <p:cNvSpPr/>
          <p:nvPr/>
        </p:nvSpPr>
        <p:spPr>
          <a:xfrm>
            <a:off x="6313868" y="3882208"/>
            <a:ext cx="3657600" cy="320040"/>
          </a:xfrm>
          <a:prstGeom prst="rect">
            <a:avLst/>
          </a:prstGeom>
          <a:noFill/>
          <a:ln/>
        </p:spPr>
        <p:txBody>
          <a:bodyPr wrap="square" lIns="0" tIns="0" rIns="0" bIns="0" rtlCol="0" anchor="ctr"/>
          <a:lstStyle/>
          <a:p>
            <a:pPr defTabSz="761970"/>
            <a:r>
              <a:rPr lang="en-US" sz="1667">
                <a:solidFill>
                  <a:srgbClr val="1E293B"/>
                </a:solidFill>
                <a:latin typeface="Aptos"/>
              </a:rPr>
              <a:t>Static policies: interleave, NUMA-aware placement, huge-page promotion.</a:t>
            </a:r>
            <a:endParaRPr lang="en-US" sz="1667">
              <a:solidFill>
                <a:prstClr val="black"/>
              </a:solidFill>
              <a:latin typeface="Aptos"/>
            </a:endParaRPr>
          </a:p>
        </p:txBody>
      </p:sp>
      <p:sp>
        <p:nvSpPr>
          <p:cNvPr id="34" name="Shape 14">
            <a:extLst>
              <a:ext uri="{FF2B5EF4-FFF2-40B4-BE49-F238E27FC236}">
                <a16:creationId xmlns:a16="http://schemas.microsoft.com/office/drawing/2014/main" id="{714396D7-85E7-7AB6-D8CE-29DADCC0E0DF}"/>
              </a:ext>
            </a:extLst>
          </p:cNvPr>
          <p:cNvSpPr/>
          <p:nvPr/>
        </p:nvSpPr>
        <p:spPr>
          <a:xfrm>
            <a:off x="6133245" y="4704827"/>
            <a:ext cx="83820" cy="83820"/>
          </a:xfrm>
          <a:prstGeom prst="ellipse">
            <a:avLst/>
          </a:prstGeom>
          <a:solidFill>
            <a:srgbClr val="1F5FBF"/>
          </a:solidFill>
          <a:ln w="12700">
            <a:solidFill>
              <a:srgbClr val="1F5FBF"/>
            </a:solidFill>
            <a:prstDash val="solid"/>
          </a:ln>
        </p:spPr>
        <p:txBody>
          <a:bodyPr/>
          <a:lstStyle/>
          <a:p>
            <a:pPr defTabSz="761970"/>
            <a:endParaRPr lang="en-US" sz="1500">
              <a:solidFill>
                <a:prstClr val="black"/>
              </a:solidFill>
              <a:latin typeface="Aptos"/>
            </a:endParaRPr>
          </a:p>
        </p:txBody>
      </p:sp>
      <p:sp>
        <p:nvSpPr>
          <p:cNvPr id="35" name="Text 15">
            <a:extLst>
              <a:ext uri="{FF2B5EF4-FFF2-40B4-BE49-F238E27FC236}">
                <a16:creationId xmlns:a16="http://schemas.microsoft.com/office/drawing/2014/main" id="{CBF9541D-E39C-6B07-5E73-FF032381B127}"/>
              </a:ext>
            </a:extLst>
          </p:cNvPr>
          <p:cNvSpPr/>
          <p:nvPr/>
        </p:nvSpPr>
        <p:spPr>
          <a:xfrm>
            <a:off x="6285645" y="4651487"/>
            <a:ext cx="3657600" cy="320040"/>
          </a:xfrm>
          <a:prstGeom prst="rect">
            <a:avLst/>
          </a:prstGeom>
          <a:noFill/>
          <a:ln/>
        </p:spPr>
        <p:txBody>
          <a:bodyPr wrap="square" lIns="0" tIns="0" rIns="0" bIns="0" rtlCol="0" anchor="ctr"/>
          <a:lstStyle/>
          <a:p>
            <a:pPr defTabSz="761970"/>
            <a:r>
              <a:rPr lang="en-US" sz="1667">
                <a:solidFill>
                  <a:srgbClr val="1E293B"/>
                </a:solidFill>
                <a:latin typeface="Aptos"/>
              </a:rPr>
              <a:t>Dynamic policies: migration, heat-aware tiering, lifetime-based allocation, load balancing.</a:t>
            </a:r>
            <a:endParaRPr lang="en-US" sz="1667">
              <a:solidFill>
                <a:prstClr val="black"/>
              </a:solidFill>
              <a:latin typeface="Aptos"/>
            </a:endParaRPr>
          </a:p>
        </p:txBody>
      </p:sp>
      <p:sp>
        <p:nvSpPr>
          <p:cNvPr id="36" name="Shape 16">
            <a:extLst>
              <a:ext uri="{FF2B5EF4-FFF2-40B4-BE49-F238E27FC236}">
                <a16:creationId xmlns:a16="http://schemas.microsoft.com/office/drawing/2014/main" id="{3F005D27-479B-741C-A2AF-ADDCE26F92A4}"/>
              </a:ext>
            </a:extLst>
          </p:cNvPr>
          <p:cNvSpPr/>
          <p:nvPr/>
        </p:nvSpPr>
        <p:spPr>
          <a:xfrm>
            <a:off x="6170875" y="5570603"/>
            <a:ext cx="83820" cy="83820"/>
          </a:xfrm>
          <a:prstGeom prst="ellipse">
            <a:avLst/>
          </a:prstGeom>
          <a:solidFill>
            <a:srgbClr val="1F5FBF"/>
          </a:solidFill>
          <a:ln w="12700">
            <a:solidFill>
              <a:srgbClr val="1F5FBF"/>
            </a:solidFill>
            <a:prstDash val="solid"/>
          </a:ln>
        </p:spPr>
        <p:txBody>
          <a:bodyPr/>
          <a:lstStyle/>
          <a:p>
            <a:pPr defTabSz="761970"/>
            <a:endParaRPr lang="en-US" sz="1500">
              <a:solidFill>
                <a:prstClr val="black"/>
              </a:solidFill>
              <a:latin typeface="Aptos"/>
            </a:endParaRPr>
          </a:p>
        </p:txBody>
      </p:sp>
      <p:sp>
        <p:nvSpPr>
          <p:cNvPr id="37" name="Text 17">
            <a:extLst>
              <a:ext uri="{FF2B5EF4-FFF2-40B4-BE49-F238E27FC236}">
                <a16:creationId xmlns:a16="http://schemas.microsoft.com/office/drawing/2014/main" id="{E03FECEA-68CC-D137-66C6-F0C570D9192C}"/>
              </a:ext>
            </a:extLst>
          </p:cNvPr>
          <p:cNvSpPr/>
          <p:nvPr/>
        </p:nvSpPr>
        <p:spPr>
          <a:xfrm>
            <a:off x="6323275" y="5517263"/>
            <a:ext cx="3657600" cy="320040"/>
          </a:xfrm>
          <a:prstGeom prst="rect">
            <a:avLst/>
          </a:prstGeom>
          <a:noFill/>
          <a:ln/>
        </p:spPr>
        <p:txBody>
          <a:bodyPr wrap="square" lIns="0" tIns="0" rIns="0" bIns="0" rtlCol="0" anchor="ctr"/>
          <a:lstStyle/>
          <a:p>
            <a:pPr defTabSz="761970"/>
            <a:r>
              <a:rPr lang="en-US" sz="1667">
                <a:solidFill>
                  <a:srgbClr val="1E293B"/>
                </a:solidFill>
                <a:latin typeface="Aptos"/>
              </a:rPr>
              <a:t>OCEAN makes this design-space exploration possible before hardware is common.</a:t>
            </a:r>
            <a:endParaRPr lang="en-US" sz="1667">
              <a:solidFill>
                <a:prstClr val="black"/>
              </a:solidFill>
              <a:latin typeface="Aptos"/>
            </a:endParaRPr>
          </a:p>
        </p:txBody>
      </p:sp>
    </p:spTree>
    <p:extLst>
      <p:ext uri="{BB962C8B-B14F-4D97-AF65-F5344CB8AC3E}">
        <p14:creationId xmlns:p14="http://schemas.microsoft.com/office/powerpoint/2010/main" val="21564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2D1C4-75BB-D450-2D57-54B2AC68C0A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4B24DCA-6C8F-DE67-88B3-8687E5BDDF78}"/>
              </a:ext>
            </a:extLst>
          </p:cNvPr>
          <p:cNvSpPr>
            <a:spLocks noGrp="1"/>
          </p:cNvSpPr>
          <p:nvPr>
            <p:ph type="title"/>
          </p:nvPr>
        </p:nvSpPr>
        <p:spPr/>
        <p:txBody>
          <a:bodyPr/>
          <a:lstStyle/>
          <a:p>
            <a:r>
              <a:rPr lang="en-US">
                <a:solidFill>
                  <a:srgbClr val="1E293B"/>
                </a:solidFill>
                <a:latin typeface="Aptos Display"/>
                <a:ea typeface="Aptos Display" pitchFamily="34" charset="-122"/>
                <a:cs typeface="Aptos Display" pitchFamily="34" charset="-120"/>
              </a:rPr>
              <a:t>Calibration: why receiver overhead dominates</a:t>
            </a:r>
          </a:p>
        </p:txBody>
      </p:sp>
      <p:sp>
        <p:nvSpPr>
          <p:cNvPr id="15" name="Text 2">
            <a:extLst>
              <a:ext uri="{FF2B5EF4-FFF2-40B4-BE49-F238E27FC236}">
                <a16:creationId xmlns:a16="http://schemas.microsoft.com/office/drawing/2014/main" id="{026B377C-6CC4-F1A1-E972-5AAAFA866222}"/>
              </a:ext>
            </a:extLst>
          </p:cNvPr>
          <p:cNvSpPr/>
          <p:nvPr/>
        </p:nvSpPr>
        <p:spPr>
          <a:xfrm>
            <a:off x="10477500" y="228599"/>
            <a:ext cx="1333500" cy="213360"/>
          </a:xfrm>
          <a:prstGeom prst="rect">
            <a:avLst/>
          </a:prstGeom>
          <a:solidFill>
            <a:srgbClr val="EAF2FF"/>
          </a:solidFill>
          <a:ln>
            <a:solidFill>
              <a:srgbClr val="1F5FBF"/>
            </a:solidFill>
          </a:ln>
        </p:spPr>
        <p:txBody>
          <a:bodyPr wrap="square" lIns="0" tIns="0" rIns="0" bIns="0" rtlCol="0" anchor="ctr"/>
          <a:lstStyle/>
          <a:p>
            <a:pPr algn="ctr"/>
            <a:r>
              <a:rPr lang="en-US" sz="833" b="1">
                <a:solidFill>
                  <a:srgbClr val="1F5FBF"/>
                </a:solidFill>
              </a:rPr>
              <a:t>EVALUATION</a:t>
            </a:r>
          </a:p>
        </p:txBody>
      </p:sp>
      <p:sp>
        <p:nvSpPr>
          <p:cNvPr id="65" name="Slide Number Placeholder 1">
            <a:extLst>
              <a:ext uri="{FF2B5EF4-FFF2-40B4-BE49-F238E27FC236}">
                <a16:creationId xmlns:a16="http://schemas.microsoft.com/office/drawing/2014/main" id="{3A44B222-5325-B35D-0532-09542285E5C9}"/>
              </a:ext>
            </a:extLst>
          </p:cNvPr>
          <p:cNvSpPr>
            <a:spLocks noGrp="1"/>
          </p:cNvSpPr>
          <p:nvPr>
            <p:ph type="sldNum" sz="quarter" idx="12"/>
          </p:nvPr>
        </p:nvSpPr>
        <p:spPr>
          <a:xfrm>
            <a:off x="11661914" y="6477000"/>
            <a:ext cx="377686" cy="381000"/>
          </a:xfrm>
        </p:spPr>
        <p:txBody>
          <a:bodyPr/>
          <a:lstStyle/>
          <a:p>
            <a:fld id="{FE7A4BB3-E848-5A44-82DF-322201952CD8}" type="slidenum">
              <a:rPr lang="en-US" smtClean="0"/>
              <a:pPr/>
              <a:t>52</a:t>
            </a:fld>
            <a:endParaRPr lang="en-US"/>
          </a:p>
        </p:txBody>
      </p:sp>
      <p:sp>
        <p:nvSpPr>
          <p:cNvPr id="14" name="Text 5">
            <a:extLst>
              <a:ext uri="{FF2B5EF4-FFF2-40B4-BE49-F238E27FC236}">
                <a16:creationId xmlns:a16="http://schemas.microsoft.com/office/drawing/2014/main" id="{790D829B-7A51-EDD7-BD94-2EA6668BF53F}"/>
              </a:ext>
            </a:extLst>
          </p:cNvPr>
          <p:cNvSpPr/>
          <p:nvPr/>
        </p:nvSpPr>
        <p:spPr>
          <a:xfrm>
            <a:off x="1182699" y="1976402"/>
            <a:ext cx="8991600" cy="159456"/>
          </a:xfrm>
          <a:prstGeom prst="rect">
            <a:avLst/>
          </a:prstGeom>
          <a:noFill/>
          <a:ln/>
        </p:spPr>
        <p:txBody>
          <a:bodyPr wrap="square" lIns="0" tIns="0" rIns="0" bIns="0" rtlCol="0" anchor="ctr"/>
          <a:lstStyle/>
          <a:p>
            <a:pPr defTabSz="761970"/>
            <a:r>
              <a:rPr lang="en-US" sz="2000">
                <a:solidFill>
                  <a:srgbClr val="1E293B"/>
                </a:solidFill>
                <a:latin typeface="Aptos"/>
              </a:rPr>
              <a:t>We decompose cross-host access latency into per-operation pieces and shows where the default model was too optimistic.</a:t>
            </a:r>
            <a:endParaRPr lang="en-US" sz="2000">
              <a:solidFill>
                <a:prstClr val="black"/>
              </a:solidFill>
              <a:latin typeface="Aptos"/>
            </a:endParaRPr>
          </a:p>
        </p:txBody>
      </p:sp>
      <p:pic>
        <p:nvPicPr>
          <p:cNvPr id="16" name="Image 0" descr="/mnt/data/ocean_crops/fig9a_cdf.png">
            <a:extLst>
              <a:ext uri="{FF2B5EF4-FFF2-40B4-BE49-F238E27FC236}">
                <a16:creationId xmlns:a16="http://schemas.microsoft.com/office/drawing/2014/main" id="{B5746230-AFD1-6733-EFD8-71AB1AE90DEA}"/>
              </a:ext>
            </a:extLst>
          </p:cNvPr>
          <p:cNvPicPr>
            <a:picLocks noChangeAspect="1"/>
          </p:cNvPicPr>
          <p:nvPr/>
        </p:nvPicPr>
        <p:blipFill>
          <a:blip r:embed="rId3"/>
          <a:srcRect t="15967" r="-247" b="6299"/>
          <a:stretch>
            <a:fillRect/>
          </a:stretch>
        </p:blipFill>
        <p:spPr>
          <a:xfrm>
            <a:off x="1384862" y="2461981"/>
            <a:ext cx="2442456" cy="1768279"/>
          </a:xfrm>
          <a:prstGeom prst="rect">
            <a:avLst/>
          </a:prstGeom>
        </p:spPr>
      </p:pic>
      <p:pic>
        <p:nvPicPr>
          <p:cNvPr id="17" name="Image 1" descr="/mnt/data/ocean_crops/fig9b_decomp.png">
            <a:extLst>
              <a:ext uri="{FF2B5EF4-FFF2-40B4-BE49-F238E27FC236}">
                <a16:creationId xmlns:a16="http://schemas.microsoft.com/office/drawing/2014/main" id="{90576EA2-EC0B-2FE5-FEEC-8E713EA30E4D}"/>
              </a:ext>
            </a:extLst>
          </p:cNvPr>
          <p:cNvPicPr>
            <a:picLocks noChangeAspect="1"/>
          </p:cNvPicPr>
          <p:nvPr/>
        </p:nvPicPr>
        <p:blipFill>
          <a:blip r:embed="rId4"/>
          <a:srcRect t="14523" r="6865" b="13878"/>
          <a:stretch>
            <a:fillRect/>
          </a:stretch>
        </p:blipFill>
        <p:spPr>
          <a:xfrm>
            <a:off x="4317957" y="2378857"/>
            <a:ext cx="2575523" cy="1856663"/>
          </a:xfrm>
          <a:prstGeom prst="rect">
            <a:avLst/>
          </a:prstGeom>
        </p:spPr>
      </p:pic>
      <p:pic>
        <p:nvPicPr>
          <p:cNvPr id="18" name="Image 2" descr="/mnt/data/ocean_crops/fig9c_contention.png">
            <a:extLst>
              <a:ext uri="{FF2B5EF4-FFF2-40B4-BE49-F238E27FC236}">
                <a16:creationId xmlns:a16="http://schemas.microsoft.com/office/drawing/2014/main" id="{C2B195DD-E73A-8EF5-9C34-7A98EF6218AC}"/>
              </a:ext>
            </a:extLst>
          </p:cNvPr>
          <p:cNvPicPr>
            <a:picLocks noChangeAspect="1"/>
          </p:cNvPicPr>
          <p:nvPr/>
        </p:nvPicPr>
        <p:blipFill>
          <a:blip r:embed="rId5"/>
          <a:srcRect t="16585" r="242" b="5893"/>
          <a:stretch>
            <a:fillRect/>
          </a:stretch>
        </p:blipFill>
        <p:spPr>
          <a:xfrm>
            <a:off x="7275174" y="2251985"/>
            <a:ext cx="2782337" cy="2042008"/>
          </a:xfrm>
          <a:prstGeom prst="rect">
            <a:avLst/>
          </a:prstGeom>
        </p:spPr>
      </p:pic>
      <p:sp>
        <p:nvSpPr>
          <p:cNvPr id="19" name="Shape 6">
            <a:extLst>
              <a:ext uri="{FF2B5EF4-FFF2-40B4-BE49-F238E27FC236}">
                <a16:creationId xmlns:a16="http://schemas.microsoft.com/office/drawing/2014/main" id="{55708C94-CAF2-9481-5442-978A7CAC5ABF}"/>
              </a:ext>
            </a:extLst>
          </p:cNvPr>
          <p:cNvSpPr/>
          <p:nvPr/>
        </p:nvSpPr>
        <p:spPr>
          <a:xfrm>
            <a:off x="1386840" y="4294857"/>
            <a:ext cx="2590800" cy="800100"/>
          </a:xfrm>
          <a:prstGeom prst="roundRect">
            <a:avLst/>
          </a:prstGeom>
          <a:solidFill>
            <a:srgbClr val="EAF2FF"/>
          </a:solidFill>
          <a:ln w="12700">
            <a:solidFill>
              <a:srgbClr val="1F5FBF"/>
            </a:solidFill>
            <a:prstDash val="solid"/>
          </a:ln>
        </p:spPr>
        <p:txBody>
          <a:bodyPr/>
          <a:lstStyle/>
          <a:p>
            <a:pPr defTabSz="761970"/>
            <a:endParaRPr lang="en-US" sz="1500">
              <a:solidFill>
                <a:prstClr val="black"/>
              </a:solidFill>
              <a:latin typeface="Aptos"/>
            </a:endParaRPr>
          </a:p>
        </p:txBody>
      </p:sp>
      <p:sp>
        <p:nvSpPr>
          <p:cNvPr id="20" name="Text 7">
            <a:extLst>
              <a:ext uri="{FF2B5EF4-FFF2-40B4-BE49-F238E27FC236}">
                <a16:creationId xmlns:a16="http://schemas.microsoft.com/office/drawing/2014/main" id="{A812D0A5-07C0-E38A-B13F-B88883F88A4E}"/>
              </a:ext>
            </a:extLst>
          </p:cNvPr>
          <p:cNvSpPr/>
          <p:nvPr/>
        </p:nvSpPr>
        <p:spPr>
          <a:xfrm>
            <a:off x="1447800" y="4355817"/>
            <a:ext cx="2468880" cy="678180"/>
          </a:xfrm>
          <a:prstGeom prst="rect">
            <a:avLst/>
          </a:prstGeom>
          <a:noFill/>
          <a:ln/>
        </p:spPr>
        <p:txBody>
          <a:bodyPr wrap="square" lIns="0" tIns="0" rIns="0" bIns="0" rtlCol="0" anchor="ctr"/>
          <a:lstStyle/>
          <a:p>
            <a:pPr algn="ctr" defTabSz="761970"/>
            <a:r>
              <a:rPr lang="en-US" sz="1500" b="1">
                <a:solidFill>
                  <a:srgbClr val="1F5FBF"/>
                </a:solidFill>
                <a:latin typeface="Aptos"/>
              </a:rPr>
              <a:t>Flush cost is tight; invalidate + reload has the long tail.</a:t>
            </a:r>
            <a:endParaRPr lang="en-US" sz="1500">
              <a:solidFill>
                <a:prstClr val="black"/>
              </a:solidFill>
              <a:latin typeface="Aptos"/>
            </a:endParaRPr>
          </a:p>
        </p:txBody>
      </p:sp>
      <p:sp>
        <p:nvSpPr>
          <p:cNvPr id="21" name="Shape 8">
            <a:extLst>
              <a:ext uri="{FF2B5EF4-FFF2-40B4-BE49-F238E27FC236}">
                <a16:creationId xmlns:a16="http://schemas.microsoft.com/office/drawing/2014/main" id="{DD1D56B3-C8E3-25F7-ADD1-64AD5238ADF2}"/>
              </a:ext>
            </a:extLst>
          </p:cNvPr>
          <p:cNvSpPr/>
          <p:nvPr/>
        </p:nvSpPr>
        <p:spPr>
          <a:xfrm>
            <a:off x="4328160" y="4294857"/>
            <a:ext cx="2552700" cy="800100"/>
          </a:xfrm>
          <a:prstGeom prst="roundRect">
            <a:avLst/>
          </a:prstGeom>
          <a:solidFill>
            <a:srgbClr val="FFF4DD"/>
          </a:solidFill>
          <a:ln w="12700">
            <a:solidFill>
              <a:srgbClr val="F59E0B"/>
            </a:solidFill>
            <a:prstDash val="solid"/>
          </a:ln>
        </p:spPr>
        <p:txBody>
          <a:bodyPr/>
          <a:lstStyle/>
          <a:p>
            <a:pPr defTabSz="761970"/>
            <a:endParaRPr lang="en-US" sz="1500">
              <a:solidFill>
                <a:prstClr val="black"/>
              </a:solidFill>
              <a:latin typeface="Aptos"/>
            </a:endParaRPr>
          </a:p>
        </p:txBody>
      </p:sp>
      <p:sp>
        <p:nvSpPr>
          <p:cNvPr id="22" name="Text 9">
            <a:extLst>
              <a:ext uri="{FF2B5EF4-FFF2-40B4-BE49-F238E27FC236}">
                <a16:creationId xmlns:a16="http://schemas.microsoft.com/office/drawing/2014/main" id="{3DDCD866-FEBB-BF17-957A-03D86854D7BF}"/>
              </a:ext>
            </a:extLst>
          </p:cNvPr>
          <p:cNvSpPr/>
          <p:nvPr/>
        </p:nvSpPr>
        <p:spPr>
          <a:xfrm>
            <a:off x="4389120" y="4355817"/>
            <a:ext cx="2430780" cy="678180"/>
          </a:xfrm>
          <a:prstGeom prst="rect">
            <a:avLst/>
          </a:prstGeom>
          <a:noFill/>
          <a:ln/>
        </p:spPr>
        <p:txBody>
          <a:bodyPr wrap="square" lIns="0" tIns="0" rIns="0" bIns="0" rtlCol="0" anchor="ctr"/>
          <a:lstStyle/>
          <a:p>
            <a:pPr algn="ctr" defTabSz="761970"/>
            <a:r>
              <a:rPr lang="en-US" sz="1500" b="1">
                <a:solidFill>
                  <a:srgbClr val="F59E0B"/>
                </a:solidFill>
                <a:latin typeface="Aptos"/>
              </a:rPr>
              <a:t>Receiver overhead </a:t>
            </a:r>
            <a:r>
              <a:rPr lang="en-US" sz="1500" b="1" err="1">
                <a:solidFill>
                  <a:srgbClr val="F59E0B"/>
                </a:solidFill>
                <a:latin typeface="Aptos"/>
              </a:rPr>
              <a:t>o_r</a:t>
            </a:r>
            <a:r>
              <a:rPr lang="en-US" sz="1500" b="1">
                <a:solidFill>
                  <a:srgbClr val="F59E0B"/>
                </a:solidFill>
                <a:latin typeface="Aptos"/>
              </a:rPr>
              <a:t> dominates the point-to-point path after calibration.</a:t>
            </a:r>
            <a:endParaRPr lang="en-US" sz="1500">
              <a:solidFill>
                <a:prstClr val="black"/>
              </a:solidFill>
              <a:latin typeface="Aptos"/>
            </a:endParaRPr>
          </a:p>
        </p:txBody>
      </p:sp>
      <p:sp>
        <p:nvSpPr>
          <p:cNvPr id="23" name="Shape 10">
            <a:extLst>
              <a:ext uri="{FF2B5EF4-FFF2-40B4-BE49-F238E27FC236}">
                <a16:creationId xmlns:a16="http://schemas.microsoft.com/office/drawing/2014/main" id="{1167BDF9-2E99-5CBA-C79F-6F386B9D7D29}"/>
              </a:ext>
            </a:extLst>
          </p:cNvPr>
          <p:cNvSpPr/>
          <p:nvPr/>
        </p:nvSpPr>
        <p:spPr>
          <a:xfrm>
            <a:off x="7200900" y="4294857"/>
            <a:ext cx="2705100" cy="800100"/>
          </a:xfrm>
          <a:prstGeom prst="roundRect">
            <a:avLst/>
          </a:prstGeom>
          <a:solidFill>
            <a:srgbClr val="EAF9F6"/>
          </a:solidFill>
          <a:ln w="12700">
            <a:solidFill>
              <a:srgbClr val="2C9C91"/>
            </a:solidFill>
            <a:prstDash val="solid"/>
          </a:ln>
        </p:spPr>
        <p:txBody>
          <a:bodyPr/>
          <a:lstStyle/>
          <a:p>
            <a:pPr defTabSz="761970"/>
            <a:endParaRPr lang="en-US" sz="1500">
              <a:solidFill>
                <a:prstClr val="black"/>
              </a:solidFill>
              <a:latin typeface="Aptos"/>
            </a:endParaRPr>
          </a:p>
        </p:txBody>
      </p:sp>
      <p:sp>
        <p:nvSpPr>
          <p:cNvPr id="38" name="Text 11">
            <a:extLst>
              <a:ext uri="{FF2B5EF4-FFF2-40B4-BE49-F238E27FC236}">
                <a16:creationId xmlns:a16="http://schemas.microsoft.com/office/drawing/2014/main" id="{5D91A262-0413-F950-4A73-DBEAFBCD37E2}"/>
              </a:ext>
            </a:extLst>
          </p:cNvPr>
          <p:cNvSpPr/>
          <p:nvPr/>
        </p:nvSpPr>
        <p:spPr>
          <a:xfrm>
            <a:off x="7261860" y="4355817"/>
            <a:ext cx="2583180" cy="678180"/>
          </a:xfrm>
          <a:prstGeom prst="rect">
            <a:avLst/>
          </a:prstGeom>
          <a:noFill/>
          <a:ln/>
        </p:spPr>
        <p:txBody>
          <a:bodyPr wrap="square" lIns="0" tIns="0" rIns="0" bIns="0" rtlCol="0" anchor="ctr"/>
          <a:lstStyle/>
          <a:p>
            <a:pPr algn="ctr" defTabSz="761970"/>
            <a:r>
              <a:rPr lang="en-US" sz="1500" b="1">
                <a:solidFill>
                  <a:srgbClr val="2C9C91"/>
                </a:solidFill>
                <a:latin typeface="Aptos"/>
              </a:rPr>
              <a:t>Default contention model underestimates high-utilization latency.</a:t>
            </a:r>
            <a:endParaRPr lang="en-US" sz="1500">
              <a:solidFill>
                <a:prstClr val="black"/>
              </a:solidFill>
              <a:latin typeface="Aptos"/>
            </a:endParaRPr>
          </a:p>
        </p:txBody>
      </p:sp>
      <p:sp>
        <p:nvSpPr>
          <p:cNvPr id="39" name="Text 12">
            <a:extLst>
              <a:ext uri="{FF2B5EF4-FFF2-40B4-BE49-F238E27FC236}">
                <a16:creationId xmlns:a16="http://schemas.microsoft.com/office/drawing/2014/main" id="{68EE74A4-DE15-20EB-3FDF-7092E9560530}"/>
              </a:ext>
            </a:extLst>
          </p:cNvPr>
          <p:cNvSpPr/>
          <p:nvPr/>
        </p:nvSpPr>
        <p:spPr>
          <a:xfrm>
            <a:off x="1485900" y="5590257"/>
            <a:ext cx="8572500" cy="266700"/>
          </a:xfrm>
          <a:prstGeom prst="rect">
            <a:avLst/>
          </a:prstGeom>
          <a:noFill/>
          <a:ln/>
        </p:spPr>
        <p:txBody>
          <a:bodyPr wrap="square" lIns="0" tIns="0" rIns="0" bIns="0" rtlCol="0" anchor="ctr"/>
          <a:lstStyle/>
          <a:p>
            <a:pPr algn="ctr" defTabSz="761970"/>
            <a:r>
              <a:rPr lang="en-US" sz="1667">
                <a:solidFill>
                  <a:srgbClr val="64748B"/>
                </a:solidFill>
                <a:latin typeface="Aptos"/>
              </a:rPr>
              <a:t>Takeaway: the timing model is not guessed; it is fitted so the guest feels realistic latency and congestion patterns.</a:t>
            </a:r>
            <a:endParaRPr lang="en-US" sz="1667">
              <a:solidFill>
                <a:prstClr val="black"/>
              </a:solidFill>
              <a:latin typeface="Aptos"/>
            </a:endParaRPr>
          </a:p>
        </p:txBody>
      </p:sp>
    </p:spTree>
    <p:extLst>
      <p:ext uri="{BB962C8B-B14F-4D97-AF65-F5344CB8AC3E}">
        <p14:creationId xmlns:p14="http://schemas.microsoft.com/office/powerpoint/2010/main" val="2964119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98A5F0-0C4A-4445-2B85-4FF15CA8E5F9}"/>
              </a:ext>
            </a:extLst>
          </p:cNvPr>
          <p:cNvSpPr>
            <a:spLocks noGrp="1"/>
          </p:cNvSpPr>
          <p:nvPr>
            <p:ph type="sldNum" sz="quarter" idx="12"/>
          </p:nvPr>
        </p:nvSpPr>
        <p:spPr/>
        <p:txBody>
          <a:bodyPr/>
          <a:lstStyle/>
          <a:p>
            <a:pPr defTabSz="914363"/>
            <a:fld id="{FE7A4BB3-E848-5A44-82DF-322201952CD8}" type="slidenum">
              <a:rPr lang="en-US" smtClean="0"/>
              <a:pPr defTabSz="914363"/>
              <a:t>53</a:t>
            </a:fld>
            <a:endParaRPr lang="en-US"/>
          </a:p>
        </p:txBody>
      </p:sp>
      <p:sp>
        <p:nvSpPr>
          <p:cNvPr id="3" name="Title 2">
            <a:extLst>
              <a:ext uri="{FF2B5EF4-FFF2-40B4-BE49-F238E27FC236}">
                <a16:creationId xmlns:a16="http://schemas.microsoft.com/office/drawing/2014/main" id="{3E94EAB5-D660-6461-CA28-9989011CBB13}"/>
              </a:ext>
            </a:extLst>
          </p:cNvPr>
          <p:cNvSpPr>
            <a:spLocks noGrp="1"/>
          </p:cNvSpPr>
          <p:nvPr>
            <p:ph type="title"/>
          </p:nvPr>
        </p:nvSpPr>
        <p:spPr/>
        <p:txBody>
          <a:bodyPr lIns="0" tIns="45720" rIns="91440" bIns="45720" anchor="b"/>
          <a:lstStyle/>
          <a:p>
            <a:r>
              <a:rPr lang="en-US" dirty="0">
                <a:solidFill>
                  <a:srgbClr val="1E293B"/>
                </a:solidFill>
                <a:latin typeface="Aptos Display"/>
                <a:cs typeface="Arial"/>
              </a:rPr>
              <a:t>Coffee breaks (30 mins; 3-3:30pm)</a:t>
            </a:r>
          </a:p>
        </p:txBody>
      </p:sp>
      <p:sp>
        <p:nvSpPr>
          <p:cNvPr id="4" name="Content Placeholder 3">
            <a:extLst>
              <a:ext uri="{FF2B5EF4-FFF2-40B4-BE49-F238E27FC236}">
                <a16:creationId xmlns:a16="http://schemas.microsoft.com/office/drawing/2014/main" id="{87EED504-CF6E-C0AA-A2A0-29B7E73B3DDE}"/>
              </a:ext>
            </a:extLst>
          </p:cNvPr>
          <p:cNvSpPr>
            <a:spLocks noGrp="1"/>
          </p:cNvSpPr>
          <p:nvPr>
            <p:ph sz="quarter" idx="20"/>
          </p:nvPr>
        </p:nvSpPr>
        <p:spPr>
          <a:xfrm>
            <a:off x="1143000" y="1555750"/>
            <a:ext cx="10673293" cy="4730751"/>
          </a:xfrm>
        </p:spPr>
        <p:txBody>
          <a:bodyPr lIns="0" tIns="0" rIns="0" bIns="0" anchor="t"/>
          <a:lstStyle/>
          <a:p>
            <a:pPr marL="227965" indent="-227965"/>
            <a:r>
              <a:rPr lang="en-US" sz="2200" b="1" dirty="0">
                <a:solidFill>
                  <a:schemeClr val="accent2"/>
                </a:solidFill>
                <a:latin typeface="Arial"/>
                <a:cs typeface="Arial"/>
              </a:rPr>
              <a:t>Back for Hands-on session</a:t>
            </a:r>
            <a:endParaRPr lang="en-US" sz="2200" dirty="0">
              <a:solidFill>
                <a:schemeClr val="accent2"/>
              </a:solidFill>
            </a:endParaRPr>
          </a:p>
          <a:p>
            <a:pPr marL="227965" indent="-227965"/>
            <a:r>
              <a:rPr lang="en-US" sz="2200" b="1" dirty="0">
                <a:solidFill>
                  <a:schemeClr val="accent2"/>
                </a:solidFill>
                <a:latin typeface="Arial"/>
                <a:cs typeface="Arial"/>
              </a:rPr>
              <a:t>Links</a:t>
            </a:r>
            <a:endParaRPr lang="en-US" sz="2200" dirty="0">
              <a:solidFill>
                <a:schemeClr val="accent2"/>
              </a:solidFill>
            </a:endParaRPr>
          </a:p>
          <a:p>
            <a:pPr marL="380365" indent="-380365">
              <a:lnSpc>
                <a:spcPct val="100000"/>
              </a:lnSpc>
              <a:spcBef>
                <a:spcPts val="0"/>
              </a:spcBef>
              <a:buAutoNum type="arabicParenR"/>
            </a:pPr>
            <a:r>
              <a:rPr lang="en-US" sz="2200" b="1" dirty="0">
                <a:solidFill>
                  <a:srgbClr val="191C1F"/>
                </a:solidFill>
                <a:latin typeface="Arial"/>
                <a:cs typeface="Arial"/>
                <a:hlinkClick r:id="rId2">
                  <a:extLst>
                    <a:ext uri="{A12FA001-AC4F-418D-AE19-62706E023703}">
                      <ahyp:hlinkClr xmlns:ahyp="http://schemas.microsoft.com/office/drawing/2018/hyperlinkcolor" val="tx"/>
                    </a:ext>
                  </a:extLst>
                </a:hlinkClick>
              </a:rPr>
              <a:t>Document: </a:t>
            </a:r>
            <a:r>
              <a:rPr lang="en-US" sz="2200" dirty="0">
                <a:solidFill>
                  <a:srgbClr val="1E7F8E"/>
                </a:solidFill>
                <a:latin typeface="Aptos"/>
                <a:cs typeface="Arial"/>
                <a:hlinkClick r:id="rId2">
                  <a:extLst>
                    <a:ext uri="{A12FA001-AC4F-418D-AE19-62706E023703}">
                      <ahyp:hlinkClr xmlns:ahyp="http://schemas.microsoft.com/office/drawing/2018/hyperlinkcolor" val="tx"/>
                    </a:ext>
                  </a:extLst>
                </a:hlinkClick>
              </a:rPr>
              <a:t>https://ocean.readthedocs.io</a:t>
            </a:r>
            <a:endParaRPr lang="en-US" sz="2200" dirty="0">
              <a:latin typeface="Aptos"/>
              <a:cs typeface="Arial"/>
            </a:endParaRPr>
          </a:p>
          <a:p>
            <a:pPr marL="380365" indent="-380365">
              <a:lnSpc>
                <a:spcPct val="100000"/>
              </a:lnSpc>
              <a:spcBef>
                <a:spcPts val="0"/>
              </a:spcBef>
              <a:buAutoNum type="arabicParenR"/>
            </a:pPr>
            <a:r>
              <a:rPr lang="en-US" sz="2200" b="1" dirty="0">
                <a:solidFill>
                  <a:srgbClr val="191C1F"/>
                </a:solidFill>
                <a:latin typeface="Arial"/>
                <a:cs typeface="Arial"/>
                <a:hlinkClick r:id="rId3">
                  <a:extLst>
                    <a:ext uri="{A12FA001-AC4F-418D-AE19-62706E023703}">
                      <ahyp:hlinkClr xmlns:ahyp="http://schemas.microsoft.com/office/drawing/2018/hyperlinkcolor" val="tx"/>
                    </a:ext>
                  </a:extLst>
                </a:hlinkClick>
              </a:rPr>
              <a:t>Git: </a:t>
            </a:r>
            <a:r>
              <a:rPr lang="en-US" sz="2200" dirty="0">
                <a:solidFill>
                  <a:srgbClr val="1E7F8E"/>
                </a:solidFill>
                <a:latin typeface="Aptos"/>
                <a:cs typeface="Arial"/>
                <a:hlinkClick r:id="rId3">
                  <a:extLst>
                    <a:ext uri="{A12FA001-AC4F-418D-AE19-62706E023703}">
                      <ahyp:hlinkClr xmlns:ahyp="http://schemas.microsoft.com/office/drawing/2018/hyperlinkcolor" val="tx"/>
                    </a:ext>
                  </a:extLst>
                </a:hlinkClick>
              </a:rPr>
              <a:t>https://github.com/cxl-emu/OCEAN</a:t>
            </a:r>
            <a:r>
              <a:rPr lang="en-US" sz="2200" dirty="0">
                <a:solidFill>
                  <a:srgbClr val="1E7F8E"/>
                </a:solidFill>
                <a:latin typeface="Aptos"/>
                <a:cs typeface="Arial"/>
              </a:rPr>
              <a:t> </a:t>
            </a:r>
            <a:endParaRPr lang="en-US" sz="2200" dirty="0">
              <a:latin typeface="Aptos"/>
              <a:cs typeface="Arial"/>
            </a:endParaRPr>
          </a:p>
          <a:p>
            <a:pPr marL="380365" indent="-380365">
              <a:lnSpc>
                <a:spcPct val="100000"/>
              </a:lnSpc>
              <a:spcBef>
                <a:spcPts val="0"/>
              </a:spcBef>
              <a:buAutoNum type="arabicParenR"/>
            </a:pPr>
            <a:r>
              <a:rPr lang="en-US" sz="2200" b="1" dirty="0">
                <a:solidFill>
                  <a:schemeClr val="accent2"/>
                </a:solidFill>
                <a:latin typeface="Arial"/>
                <a:cs typeface="Arial"/>
              </a:rPr>
              <a:t>OCEAN deployment guide: </a:t>
            </a:r>
            <a:r>
              <a:rPr lang="en-US" sz="2200" dirty="0">
                <a:solidFill>
                  <a:srgbClr val="1E7F8E"/>
                </a:solidFill>
                <a:latin typeface="Aptos"/>
                <a:cs typeface="Arial"/>
                <a:hlinkClick r:id="rId4">
                  <a:extLst>
                    <a:ext uri="{A12FA001-AC4F-418D-AE19-62706E023703}">
                      <ahyp:hlinkClr xmlns:ahyp="http://schemas.microsoft.com/office/drawing/2018/hyperlinkcolor" val="tx"/>
                    </a:ext>
                  </a:extLst>
                </a:hlinkClick>
              </a:rPr>
              <a:t>https://docs.google.com/document/d/18nsbhXxNyZQN49KzRqq4YlFLQ-Yk9bth/edit</a:t>
            </a:r>
            <a:r>
              <a:rPr lang="en-US" sz="2200" dirty="0">
                <a:solidFill>
                  <a:srgbClr val="1E7F8E"/>
                </a:solidFill>
                <a:latin typeface="Aptos"/>
                <a:cs typeface="Arial"/>
              </a:rPr>
              <a:t> </a:t>
            </a:r>
            <a:endParaRPr lang="en-US" sz="2200" dirty="0">
              <a:latin typeface="Aptos"/>
              <a:cs typeface="Arial"/>
            </a:endParaRPr>
          </a:p>
          <a:p>
            <a:pPr marL="380365" indent="-380365">
              <a:lnSpc>
                <a:spcPct val="100000"/>
              </a:lnSpc>
              <a:spcBef>
                <a:spcPts val="0"/>
              </a:spcBef>
              <a:buAutoNum type="arabicParenR"/>
            </a:pPr>
            <a:r>
              <a:rPr lang="en-US" sz="2200" b="1" dirty="0">
                <a:solidFill>
                  <a:schemeClr val="accent2"/>
                </a:solidFill>
                <a:latin typeface="Arial"/>
                <a:cs typeface="Arial"/>
              </a:rPr>
              <a:t>WASM link: </a:t>
            </a:r>
            <a:r>
              <a:rPr lang="en-US" sz="2200" dirty="0">
                <a:solidFill>
                  <a:srgbClr val="1E7F8E"/>
                </a:solidFill>
                <a:latin typeface="Aptos"/>
                <a:cs typeface="Arial"/>
                <a:hlinkClick r:id="rId5">
                  <a:extLst>
                    <a:ext uri="{A12FA001-AC4F-418D-AE19-62706E023703}">
                      <ahyp:hlinkClr xmlns:ahyp="http://schemas.microsoft.com/office/drawing/2018/hyperlinkcolor" val="tx"/>
                    </a:ext>
                  </a:extLst>
                </a:hlinkClick>
              </a:rPr>
              <a:t>https://asplos.dev/cxl2/</a:t>
            </a:r>
            <a:br>
              <a:rPr lang="en-US" sz="2200" dirty="0"/>
            </a:br>
            <a:r>
              <a:rPr lang="en-US" sz="2200" dirty="0">
                <a:solidFill>
                  <a:schemeClr val="accent2"/>
                </a:solidFill>
                <a:latin typeface="Arial"/>
                <a:cs typeface="Arial"/>
              </a:rPr>
              <a:t>WASM Instructions: </a:t>
            </a:r>
            <a:r>
              <a:rPr lang="en-US" sz="2200" dirty="0">
                <a:solidFill>
                  <a:srgbClr val="1E7F8E"/>
                </a:solidFill>
                <a:latin typeface="Aptos"/>
                <a:cs typeface="Arial"/>
                <a:hlinkClick r:id="rId6">
                  <a:extLst>
                    <a:ext uri="{A12FA001-AC4F-418D-AE19-62706E023703}">
                      <ahyp:hlinkClr xmlns:ahyp="http://schemas.microsoft.com/office/drawing/2018/hyperlinkcolor" val="tx"/>
                    </a:ext>
                  </a:extLst>
                </a:hlinkClick>
              </a:rPr>
              <a:t>https://docs.google.com/document/d/1u_TabBSlr1Vlxb51-tlG3hLKTDs9XJu7V2wV1wDqYwk/edit?tab=t.0</a:t>
            </a:r>
            <a:endParaRPr lang="en-US" sz="2200" dirty="0">
              <a:latin typeface="Aptos"/>
              <a:cs typeface="Arial"/>
            </a:endParaRPr>
          </a:p>
          <a:p>
            <a:pPr marL="380365" indent="-380365">
              <a:lnSpc>
                <a:spcPct val="100000"/>
              </a:lnSpc>
              <a:spcBef>
                <a:spcPts val="0"/>
              </a:spcBef>
              <a:buAutoNum type="arabicParenR"/>
            </a:pPr>
            <a:r>
              <a:rPr lang="en-US" sz="2200" b="1" dirty="0">
                <a:solidFill>
                  <a:schemeClr val="accent2"/>
                </a:solidFill>
                <a:latin typeface="Arial"/>
                <a:cs typeface="Arial"/>
              </a:rPr>
              <a:t>Q&amp;A for hands-on session:</a:t>
            </a:r>
            <a:r>
              <a:rPr lang="en-US" sz="2200" dirty="0">
                <a:solidFill>
                  <a:schemeClr val="accent2"/>
                </a:solidFill>
                <a:latin typeface="Arial"/>
                <a:cs typeface="Arial"/>
              </a:rPr>
              <a:t> </a:t>
            </a:r>
            <a:r>
              <a:rPr lang="en-US" sz="2200" dirty="0">
                <a:solidFill>
                  <a:srgbClr val="1E7F8E"/>
                </a:solidFill>
                <a:latin typeface="Aptos"/>
                <a:cs typeface="Arial"/>
                <a:hlinkClick r:id="rId7">
                  <a:extLst>
                    <a:ext uri="{A12FA001-AC4F-418D-AE19-62706E023703}">
                      <ahyp:hlinkClr xmlns:ahyp="http://schemas.microsoft.com/office/drawing/2018/hyperlinkcolor" val="tx"/>
                    </a:ext>
                  </a:extLst>
                </a:hlinkClick>
              </a:rPr>
              <a:t>https://washington.zoom.us/j/92251532033?pwd=daTMb2wVFzO4HedlGVOezUMckY3dak.1</a:t>
            </a:r>
            <a:endParaRPr lang="en-US" sz="2200" dirty="0">
              <a:cs typeface="Arial"/>
            </a:endParaRPr>
          </a:p>
          <a:p>
            <a:pPr marL="227965" indent="-227965"/>
            <a:endParaRPr lang="en-US" sz="2200" dirty="0"/>
          </a:p>
          <a:p>
            <a:pPr marL="0" indent="0">
              <a:buNone/>
            </a:pPr>
            <a:endParaRPr lang="en-US" sz="2200" dirty="0"/>
          </a:p>
        </p:txBody>
      </p:sp>
      <p:pic>
        <p:nvPicPr>
          <p:cNvPr id="9" name="Picture 8">
            <a:extLst>
              <a:ext uri="{FF2B5EF4-FFF2-40B4-BE49-F238E27FC236}">
                <a16:creationId xmlns:a16="http://schemas.microsoft.com/office/drawing/2014/main" id="{B56BDFE1-926B-4BC5-76AE-B588093E357E}"/>
              </a:ext>
            </a:extLst>
          </p:cNvPr>
          <p:cNvPicPr>
            <a:picLocks noChangeAspect="1"/>
          </p:cNvPicPr>
          <p:nvPr/>
        </p:nvPicPr>
        <p:blipFill>
          <a:blip r:embed="rId8"/>
          <a:stretch>
            <a:fillRect/>
          </a:stretch>
        </p:blipFill>
        <p:spPr>
          <a:xfrm>
            <a:off x="9525000" y="1245193"/>
            <a:ext cx="1931581" cy="1958409"/>
          </a:xfrm>
          <a:prstGeom prst="rect">
            <a:avLst/>
          </a:prstGeom>
        </p:spPr>
      </p:pic>
      <p:pic>
        <p:nvPicPr>
          <p:cNvPr id="10" name="Picture 9">
            <a:extLst>
              <a:ext uri="{FF2B5EF4-FFF2-40B4-BE49-F238E27FC236}">
                <a16:creationId xmlns:a16="http://schemas.microsoft.com/office/drawing/2014/main" id="{2D7038A8-773D-5D65-6BEF-B500A48EF9A7}"/>
              </a:ext>
            </a:extLst>
          </p:cNvPr>
          <p:cNvPicPr>
            <a:picLocks noChangeAspect="1"/>
          </p:cNvPicPr>
          <p:nvPr/>
        </p:nvPicPr>
        <p:blipFill>
          <a:blip r:embed="rId9"/>
          <a:stretch>
            <a:fillRect/>
          </a:stretch>
        </p:blipFill>
        <p:spPr>
          <a:xfrm>
            <a:off x="7087488" y="1245193"/>
            <a:ext cx="1951632" cy="1958409"/>
          </a:xfrm>
          <a:prstGeom prst="rect">
            <a:avLst/>
          </a:prstGeom>
        </p:spPr>
      </p:pic>
    </p:spTree>
    <p:extLst>
      <p:ext uri="{BB962C8B-B14F-4D97-AF65-F5344CB8AC3E}">
        <p14:creationId xmlns:p14="http://schemas.microsoft.com/office/powerpoint/2010/main" val="597867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B201E-64D5-AE3A-11C8-B0251DCB34BE}"/>
            </a:ext>
          </a:extLst>
        </p:cNvPr>
        <p:cNvGrpSpPr/>
        <p:nvPr/>
      </p:nvGrpSpPr>
      <p:grpSpPr>
        <a:xfrm>
          <a:off x="0" y="0"/>
          <a:ext cx="0" cy="0"/>
          <a:chOff x="0" y="0"/>
          <a:chExt cx="0" cy="0"/>
        </a:xfrm>
      </p:grpSpPr>
      <p:pic>
        <p:nvPicPr>
          <p:cNvPr id="19" name="Picture 18" descr="A grey and white background&#10;&#10;Description automatically generated">
            <a:extLst>
              <a:ext uri="{FF2B5EF4-FFF2-40B4-BE49-F238E27FC236}">
                <a16:creationId xmlns:a16="http://schemas.microsoft.com/office/drawing/2014/main" id="{444B6A02-316A-21DF-FC03-AE2075627DFD}"/>
              </a:ext>
            </a:extLst>
          </p:cNvPr>
          <p:cNvPicPr>
            <a:picLocks noChangeAspect="1"/>
          </p:cNvPicPr>
          <p:nvPr/>
        </p:nvPicPr>
        <p:blipFill rotWithShape="1">
          <a:blip r:embed="rId3">
            <a:duotone>
              <a:prstClr val="black"/>
              <a:schemeClr val="accent6">
                <a:tint val="45000"/>
                <a:satMod val="400000"/>
              </a:schemeClr>
            </a:duotone>
            <a:extLst>
              <a:ext uri="{BEBA8EAE-BF5A-486C-A8C5-ECC9F3942E4B}">
                <a14:imgProps xmlns:a14="http://schemas.microsoft.com/office/drawing/2010/main">
                  <a14:imgLayer r:embed="rId4">
                    <a14:imgEffect>
                      <a14:colorTemperature colorTemp="7500"/>
                    </a14:imgEffect>
                  </a14:imgLayer>
                </a14:imgProps>
              </a:ext>
            </a:extLst>
          </a:blip>
          <a:srcRect l="6812"/>
          <a:stretch/>
        </p:blipFill>
        <p:spPr>
          <a:xfrm>
            <a:off x="830580" y="0"/>
            <a:ext cx="11361421" cy="6858000"/>
          </a:xfrm>
          <a:prstGeom prst="rect">
            <a:avLst/>
          </a:prstGeom>
        </p:spPr>
      </p:pic>
      <p:sp>
        <p:nvSpPr>
          <p:cNvPr id="3" name="Slide Number Placeholder 2">
            <a:extLst>
              <a:ext uri="{FF2B5EF4-FFF2-40B4-BE49-F238E27FC236}">
                <a16:creationId xmlns:a16="http://schemas.microsoft.com/office/drawing/2014/main" id="{98655F71-4CBC-1082-41DA-735ED7890E20}"/>
              </a:ext>
            </a:extLst>
          </p:cNvPr>
          <p:cNvSpPr>
            <a:spLocks noGrp="1"/>
          </p:cNvSpPr>
          <p:nvPr>
            <p:ph type="sldNum" sz="quarter" idx="12"/>
          </p:nvPr>
        </p:nvSpPr>
        <p:spPr/>
        <p:txBody>
          <a:bodyPr/>
          <a:lstStyle/>
          <a:p>
            <a:fld id="{FE7A4BB3-E848-5A44-82DF-322201952CD8}" type="slidenum">
              <a:rPr lang="en-US" smtClean="0"/>
              <a:pPr/>
              <a:t>54</a:t>
            </a:fld>
            <a:endParaRPr lang="en-US"/>
          </a:p>
        </p:txBody>
      </p:sp>
      <p:pic>
        <p:nvPicPr>
          <p:cNvPr id="25" name="Graphic 24">
            <a:extLst>
              <a:ext uri="{FF2B5EF4-FFF2-40B4-BE49-F238E27FC236}">
                <a16:creationId xmlns:a16="http://schemas.microsoft.com/office/drawing/2014/main" id="{97EE0BB1-ED12-D42A-BCB7-1C60A5107EE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0858500" y="5715000"/>
            <a:ext cx="914400" cy="685800"/>
          </a:xfrm>
          <a:prstGeom prst="rect">
            <a:avLst/>
          </a:prstGeom>
          <a:effectLst>
            <a:outerShdw blurRad="63500" dist="25400" algn="ctr" rotWithShape="0">
              <a:prstClr val="black">
                <a:alpha val="30000"/>
              </a:prstClr>
            </a:outerShdw>
          </a:effectLst>
        </p:spPr>
      </p:pic>
      <p:sp>
        <p:nvSpPr>
          <p:cNvPr id="33" name="Shape 1">
            <a:extLst>
              <a:ext uri="{FF2B5EF4-FFF2-40B4-BE49-F238E27FC236}">
                <a16:creationId xmlns:a16="http://schemas.microsoft.com/office/drawing/2014/main" id="{ED14618B-DB1E-123A-8892-22AADBFAE87B}"/>
              </a:ext>
            </a:extLst>
          </p:cNvPr>
          <p:cNvSpPr/>
          <p:nvPr/>
        </p:nvSpPr>
        <p:spPr>
          <a:xfrm>
            <a:off x="8343900" y="1485900"/>
            <a:ext cx="76200" cy="4229100"/>
          </a:xfrm>
          <a:prstGeom prst="rect">
            <a:avLst/>
          </a:prstGeom>
          <a:solidFill>
            <a:srgbClr val="2C9C91"/>
          </a:solidFill>
          <a:ln w="12700">
            <a:solidFill>
              <a:srgbClr val="2C9C91"/>
            </a:solidFill>
            <a:prstDash val="solid"/>
          </a:ln>
        </p:spPr>
        <p:txBody>
          <a:bodyPr/>
          <a:lstStyle/>
          <a:p>
            <a:pPr defTabSz="761970"/>
            <a:endParaRPr lang="en-US" sz="1500">
              <a:solidFill>
                <a:prstClr val="black"/>
              </a:solidFill>
              <a:latin typeface="Aptos"/>
            </a:endParaRPr>
          </a:p>
        </p:txBody>
      </p:sp>
      <p:sp>
        <p:nvSpPr>
          <p:cNvPr id="34" name="Shape 2">
            <a:extLst>
              <a:ext uri="{FF2B5EF4-FFF2-40B4-BE49-F238E27FC236}">
                <a16:creationId xmlns:a16="http://schemas.microsoft.com/office/drawing/2014/main" id="{2AF30D56-C7C5-DE87-02A4-AE1D30D42DAE}"/>
              </a:ext>
            </a:extLst>
          </p:cNvPr>
          <p:cNvSpPr/>
          <p:nvPr/>
        </p:nvSpPr>
        <p:spPr>
          <a:xfrm>
            <a:off x="8648700" y="1790700"/>
            <a:ext cx="76200" cy="3619500"/>
          </a:xfrm>
          <a:prstGeom prst="rect">
            <a:avLst/>
          </a:prstGeom>
          <a:solidFill>
            <a:srgbClr val="23A6D5"/>
          </a:solidFill>
          <a:ln w="12700">
            <a:solidFill>
              <a:srgbClr val="23A6D5"/>
            </a:solidFill>
            <a:prstDash val="solid"/>
          </a:ln>
        </p:spPr>
        <p:txBody>
          <a:bodyPr/>
          <a:lstStyle/>
          <a:p>
            <a:pPr defTabSz="761970"/>
            <a:endParaRPr lang="en-US" sz="1500">
              <a:solidFill>
                <a:prstClr val="black"/>
              </a:solidFill>
              <a:latin typeface="Aptos"/>
            </a:endParaRPr>
          </a:p>
        </p:txBody>
      </p:sp>
      <p:sp>
        <p:nvSpPr>
          <p:cNvPr id="35" name="Shape 3">
            <a:extLst>
              <a:ext uri="{FF2B5EF4-FFF2-40B4-BE49-F238E27FC236}">
                <a16:creationId xmlns:a16="http://schemas.microsoft.com/office/drawing/2014/main" id="{CB35FE48-F8F9-8015-825A-73BA822E96AB}"/>
              </a:ext>
            </a:extLst>
          </p:cNvPr>
          <p:cNvSpPr/>
          <p:nvPr/>
        </p:nvSpPr>
        <p:spPr>
          <a:xfrm>
            <a:off x="8953500" y="2095500"/>
            <a:ext cx="76200" cy="3009900"/>
          </a:xfrm>
          <a:prstGeom prst="rect">
            <a:avLst/>
          </a:prstGeom>
          <a:solidFill>
            <a:srgbClr val="F59E0B"/>
          </a:solidFill>
          <a:ln w="12700">
            <a:solidFill>
              <a:srgbClr val="F59E0B"/>
            </a:solidFill>
            <a:prstDash val="solid"/>
          </a:ln>
        </p:spPr>
        <p:txBody>
          <a:bodyPr/>
          <a:lstStyle/>
          <a:p>
            <a:pPr defTabSz="761970"/>
            <a:endParaRPr lang="en-US" sz="1500">
              <a:solidFill>
                <a:prstClr val="black"/>
              </a:solidFill>
              <a:latin typeface="Aptos"/>
            </a:endParaRPr>
          </a:p>
        </p:txBody>
      </p:sp>
      <p:sp>
        <p:nvSpPr>
          <p:cNvPr id="36" name="Text 4">
            <a:extLst>
              <a:ext uri="{FF2B5EF4-FFF2-40B4-BE49-F238E27FC236}">
                <a16:creationId xmlns:a16="http://schemas.microsoft.com/office/drawing/2014/main" id="{6CC04FB4-6515-E92C-EEBE-21A679D6CF89}"/>
              </a:ext>
            </a:extLst>
          </p:cNvPr>
          <p:cNvSpPr/>
          <p:nvPr/>
        </p:nvSpPr>
        <p:spPr>
          <a:xfrm>
            <a:off x="2133600" y="1600200"/>
            <a:ext cx="1752600" cy="228600"/>
          </a:xfrm>
          <a:prstGeom prst="rect">
            <a:avLst/>
          </a:prstGeom>
          <a:noFill/>
          <a:ln/>
        </p:spPr>
        <p:txBody>
          <a:bodyPr wrap="square" lIns="0" tIns="0" rIns="0" bIns="0" rtlCol="0" anchor="ctr"/>
          <a:lstStyle/>
          <a:p>
            <a:pPr defTabSz="761970"/>
            <a:endParaRPr lang="en-US" sz="1167" b="1">
              <a:solidFill>
                <a:srgbClr val="2C9C91"/>
              </a:solidFill>
              <a:latin typeface="Aptos"/>
            </a:endParaRPr>
          </a:p>
        </p:txBody>
      </p:sp>
      <p:sp>
        <p:nvSpPr>
          <p:cNvPr id="37" name="Text 5">
            <a:extLst>
              <a:ext uri="{FF2B5EF4-FFF2-40B4-BE49-F238E27FC236}">
                <a16:creationId xmlns:a16="http://schemas.microsoft.com/office/drawing/2014/main" id="{0D05F0BE-B1C8-36E5-4D8A-6DB4A7D9A330}"/>
              </a:ext>
            </a:extLst>
          </p:cNvPr>
          <p:cNvSpPr/>
          <p:nvPr/>
        </p:nvSpPr>
        <p:spPr>
          <a:xfrm>
            <a:off x="2133600" y="2133600"/>
            <a:ext cx="5638800" cy="838200"/>
          </a:xfrm>
          <a:prstGeom prst="rect">
            <a:avLst/>
          </a:prstGeom>
          <a:noFill/>
          <a:ln/>
        </p:spPr>
        <p:txBody>
          <a:bodyPr wrap="square" lIns="0" tIns="0" rIns="0" bIns="0" rtlCol="0" anchor="ctr"/>
          <a:lstStyle/>
          <a:p>
            <a:pPr defTabSz="761970"/>
            <a:r>
              <a:rPr lang="en-US" sz="3000" b="1">
                <a:solidFill>
                  <a:srgbClr val="FFFFFF"/>
                </a:solidFill>
                <a:latin typeface="Aptos Display"/>
                <a:ea typeface="Aptos Display" pitchFamily="34" charset="-122"/>
                <a:cs typeface="Aptos Display" pitchFamily="34" charset="-120"/>
              </a:rPr>
              <a:t>Hands-on &amp; community</a:t>
            </a:r>
            <a:endParaRPr lang="en-US" sz="3000">
              <a:solidFill>
                <a:prstClr val="black"/>
              </a:solidFill>
              <a:latin typeface="Aptos Display"/>
            </a:endParaRPr>
          </a:p>
        </p:txBody>
      </p:sp>
      <p:sp>
        <p:nvSpPr>
          <p:cNvPr id="38" name="Text 6">
            <a:extLst>
              <a:ext uri="{FF2B5EF4-FFF2-40B4-BE49-F238E27FC236}">
                <a16:creationId xmlns:a16="http://schemas.microsoft.com/office/drawing/2014/main" id="{3A1C4788-5EE4-94C2-C427-A450A04B1ED4}"/>
              </a:ext>
            </a:extLst>
          </p:cNvPr>
          <p:cNvSpPr/>
          <p:nvPr/>
        </p:nvSpPr>
        <p:spPr>
          <a:xfrm>
            <a:off x="2133600" y="3314700"/>
            <a:ext cx="5600700" cy="762000"/>
          </a:xfrm>
          <a:prstGeom prst="rect">
            <a:avLst/>
          </a:prstGeom>
          <a:noFill/>
          <a:ln/>
        </p:spPr>
        <p:txBody>
          <a:bodyPr wrap="square" lIns="0" tIns="0" rIns="0" bIns="0" rtlCol="0" anchor="ctr"/>
          <a:lstStyle/>
          <a:p>
            <a:pPr defTabSz="761970"/>
            <a:endParaRPr lang="en-US" sz="1583">
              <a:solidFill>
                <a:srgbClr val="D6E4F2"/>
              </a:solidFill>
              <a:latin typeface="Aptos"/>
            </a:endParaRPr>
          </a:p>
        </p:txBody>
      </p:sp>
      <p:sp>
        <p:nvSpPr>
          <p:cNvPr id="39" name="Shape 7">
            <a:extLst>
              <a:ext uri="{FF2B5EF4-FFF2-40B4-BE49-F238E27FC236}">
                <a16:creationId xmlns:a16="http://schemas.microsoft.com/office/drawing/2014/main" id="{2B216AA0-1BE8-C426-6CB7-F9F6E722DE93}"/>
              </a:ext>
            </a:extLst>
          </p:cNvPr>
          <p:cNvSpPr/>
          <p:nvPr/>
        </p:nvSpPr>
        <p:spPr>
          <a:xfrm>
            <a:off x="9410700" y="2400300"/>
            <a:ext cx="1447800" cy="426720"/>
          </a:xfrm>
          <a:prstGeom prst="roundRect">
            <a:avLst/>
          </a:prstGeom>
          <a:solidFill>
            <a:srgbClr val="2C9C91"/>
          </a:solidFill>
          <a:ln w="12700">
            <a:solidFill>
              <a:srgbClr val="2C9C91"/>
            </a:solidFill>
            <a:prstDash val="solid"/>
          </a:ln>
        </p:spPr>
        <p:txBody>
          <a:bodyPr/>
          <a:lstStyle/>
          <a:p>
            <a:pPr defTabSz="761970"/>
            <a:endParaRPr lang="en-US" sz="1500">
              <a:solidFill>
                <a:prstClr val="black"/>
              </a:solidFill>
              <a:latin typeface="Aptos"/>
            </a:endParaRPr>
          </a:p>
        </p:txBody>
      </p:sp>
      <p:sp>
        <p:nvSpPr>
          <p:cNvPr id="40" name="Text 8">
            <a:extLst>
              <a:ext uri="{FF2B5EF4-FFF2-40B4-BE49-F238E27FC236}">
                <a16:creationId xmlns:a16="http://schemas.microsoft.com/office/drawing/2014/main" id="{6DB9D70C-1082-17FC-C160-465F995DB540}"/>
              </a:ext>
            </a:extLst>
          </p:cNvPr>
          <p:cNvSpPr/>
          <p:nvPr/>
        </p:nvSpPr>
        <p:spPr>
          <a:xfrm>
            <a:off x="9471660" y="2461260"/>
            <a:ext cx="1325880" cy="304800"/>
          </a:xfrm>
          <a:prstGeom prst="rect">
            <a:avLst/>
          </a:prstGeom>
          <a:noFill/>
          <a:ln/>
        </p:spPr>
        <p:txBody>
          <a:bodyPr wrap="square" lIns="0" tIns="0" rIns="0" bIns="0" rtlCol="0" anchor="ctr"/>
          <a:lstStyle/>
          <a:p>
            <a:pPr algn="ctr" defTabSz="761970"/>
            <a:r>
              <a:rPr lang="en-US" sz="1500" b="1">
                <a:solidFill>
                  <a:srgbClr val="FFFFFF"/>
                </a:solidFill>
                <a:latin typeface="Aptos"/>
              </a:rPr>
              <a:t>hosts</a:t>
            </a:r>
            <a:endParaRPr lang="en-US" sz="1500">
              <a:solidFill>
                <a:prstClr val="black"/>
              </a:solidFill>
              <a:latin typeface="Aptos"/>
            </a:endParaRPr>
          </a:p>
        </p:txBody>
      </p:sp>
      <p:sp>
        <p:nvSpPr>
          <p:cNvPr id="41" name="Shape 9">
            <a:extLst>
              <a:ext uri="{FF2B5EF4-FFF2-40B4-BE49-F238E27FC236}">
                <a16:creationId xmlns:a16="http://schemas.microsoft.com/office/drawing/2014/main" id="{7D184F62-E2F6-EDFF-8632-A0261612FB3D}"/>
              </a:ext>
            </a:extLst>
          </p:cNvPr>
          <p:cNvSpPr/>
          <p:nvPr/>
        </p:nvSpPr>
        <p:spPr>
          <a:xfrm>
            <a:off x="9410700" y="3314700"/>
            <a:ext cx="1447800" cy="426720"/>
          </a:xfrm>
          <a:prstGeom prst="roundRect">
            <a:avLst/>
          </a:prstGeom>
          <a:solidFill>
            <a:srgbClr val="7C5CE0"/>
          </a:solidFill>
          <a:ln w="12700">
            <a:solidFill>
              <a:srgbClr val="7C5CE0"/>
            </a:solidFill>
            <a:prstDash val="solid"/>
          </a:ln>
        </p:spPr>
        <p:txBody>
          <a:bodyPr/>
          <a:lstStyle/>
          <a:p>
            <a:pPr defTabSz="761970"/>
            <a:endParaRPr lang="en-US" sz="1500">
              <a:solidFill>
                <a:prstClr val="black"/>
              </a:solidFill>
              <a:latin typeface="Aptos"/>
            </a:endParaRPr>
          </a:p>
        </p:txBody>
      </p:sp>
      <p:sp>
        <p:nvSpPr>
          <p:cNvPr id="42" name="Text 10">
            <a:extLst>
              <a:ext uri="{FF2B5EF4-FFF2-40B4-BE49-F238E27FC236}">
                <a16:creationId xmlns:a16="http://schemas.microsoft.com/office/drawing/2014/main" id="{C388CA76-F18D-E306-9CA5-B172A25CA23F}"/>
              </a:ext>
            </a:extLst>
          </p:cNvPr>
          <p:cNvSpPr/>
          <p:nvPr/>
        </p:nvSpPr>
        <p:spPr>
          <a:xfrm>
            <a:off x="9471660" y="3375660"/>
            <a:ext cx="1325880" cy="304800"/>
          </a:xfrm>
          <a:prstGeom prst="rect">
            <a:avLst/>
          </a:prstGeom>
          <a:noFill/>
          <a:ln/>
        </p:spPr>
        <p:txBody>
          <a:bodyPr wrap="square" lIns="0" tIns="0" rIns="0" bIns="0" rtlCol="0" anchor="ctr"/>
          <a:lstStyle/>
          <a:p>
            <a:pPr algn="ctr" defTabSz="761970"/>
            <a:r>
              <a:rPr lang="en-US" sz="1500" b="1">
                <a:solidFill>
                  <a:srgbClr val="FFFFFF"/>
                </a:solidFill>
                <a:latin typeface="Aptos"/>
              </a:rPr>
              <a:t>switch</a:t>
            </a:r>
            <a:endParaRPr lang="en-US" sz="1500">
              <a:solidFill>
                <a:prstClr val="black"/>
              </a:solidFill>
              <a:latin typeface="Aptos"/>
            </a:endParaRPr>
          </a:p>
        </p:txBody>
      </p:sp>
      <p:sp>
        <p:nvSpPr>
          <p:cNvPr id="43" name="Shape 11">
            <a:extLst>
              <a:ext uri="{FF2B5EF4-FFF2-40B4-BE49-F238E27FC236}">
                <a16:creationId xmlns:a16="http://schemas.microsoft.com/office/drawing/2014/main" id="{0187E9C5-846C-3AE6-CA64-0A93C7A4249D}"/>
              </a:ext>
            </a:extLst>
          </p:cNvPr>
          <p:cNvSpPr/>
          <p:nvPr/>
        </p:nvSpPr>
        <p:spPr>
          <a:xfrm>
            <a:off x="9410700" y="4229100"/>
            <a:ext cx="1447800" cy="426720"/>
          </a:xfrm>
          <a:prstGeom prst="roundRect">
            <a:avLst/>
          </a:prstGeom>
          <a:solidFill>
            <a:srgbClr val="F59E0B"/>
          </a:solidFill>
          <a:ln w="12700">
            <a:solidFill>
              <a:srgbClr val="F59E0B"/>
            </a:solidFill>
            <a:prstDash val="solid"/>
          </a:ln>
        </p:spPr>
        <p:txBody>
          <a:bodyPr/>
          <a:lstStyle/>
          <a:p>
            <a:pPr defTabSz="761970"/>
            <a:endParaRPr lang="en-US" sz="1500">
              <a:solidFill>
                <a:prstClr val="black"/>
              </a:solidFill>
              <a:latin typeface="Aptos"/>
            </a:endParaRPr>
          </a:p>
        </p:txBody>
      </p:sp>
      <p:sp>
        <p:nvSpPr>
          <p:cNvPr id="44" name="Text 12">
            <a:extLst>
              <a:ext uri="{FF2B5EF4-FFF2-40B4-BE49-F238E27FC236}">
                <a16:creationId xmlns:a16="http://schemas.microsoft.com/office/drawing/2014/main" id="{6005F796-ECF0-5CA5-1942-FC7DCF1395AB}"/>
              </a:ext>
            </a:extLst>
          </p:cNvPr>
          <p:cNvSpPr/>
          <p:nvPr/>
        </p:nvSpPr>
        <p:spPr>
          <a:xfrm>
            <a:off x="9471660" y="4290060"/>
            <a:ext cx="1325880" cy="304800"/>
          </a:xfrm>
          <a:prstGeom prst="rect">
            <a:avLst/>
          </a:prstGeom>
          <a:noFill/>
          <a:ln/>
        </p:spPr>
        <p:txBody>
          <a:bodyPr wrap="square" lIns="0" tIns="0" rIns="0" bIns="0" rtlCol="0" anchor="ctr"/>
          <a:lstStyle/>
          <a:p>
            <a:pPr algn="ctr" defTabSz="761970"/>
            <a:r>
              <a:rPr lang="en-US" sz="1500" b="1">
                <a:solidFill>
                  <a:srgbClr val="FFFFFF"/>
                </a:solidFill>
                <a:latin typeface="Aptos"/>
              </a:rPr>
              <a:t>memory</a:t>
            </a:r>
            <a:endParaRPr lang="en-US" sz="1500">
              <a:solidFill>
                <a:prstClr val="black"/>
              </a:solidFill>
              <a:latin typeface="Aptos"/>
            </a:endParaRPr>
          </a:p>
        </p:txBody>
      </p:sp>
      <p:sp>
        <p:nvSpPr>
          <p:cNvPr id="45" name="Shape 13">
            <a:extLst>
              <a:ext uri="{FF2B5EF4-FFF2-40B4-BE49-F238E27FC236}">
                <a16:creationId xmlns:a16="http://schemas.microsoft.com/office/drawing/2014/main" id="{766A6BED-7325-C942-AC78-A320FCF4CB6C}"/>
              </a:ext>
            </a:extLst>
          </p:cNvPr>
          <p:cNvSpPr/>
          <p:nvPr/>
        </p:nvSpPr>
        <p:spPr>
          <a:xfrm>
            <a:off x="10134600" y="2827020"/>
            <a:ext cx="0" cy="487680"/>
          </a:xfrm>
          <a:prstGeom prst="line">
            <a:avLst/>
          </a:prstGeom>
          <a:noFill/>
          <a:ln w="12700">
            <a:solidFill>
              <a:srgbClr val="FFFFFF"/>
            </a:solidFill>
            <a:prstDash val="solid"/>
            <a:tailEnd type="triangle"/>
          </a:ln>
        </p:spPr>
        <p:txBody>
          <a:bodyPr/>
          <a:lstStyle/>
          <a:p>
            <a:pPr defTabSz="761970"/>
            <a:endParaRPr lang="en-US" sz="1500">
              <a:solidFill>
                <a:prstClr val="black"/>
              </a:solidFill>
              <a:latin typeface="Aptos"/>
            </a:endParaRPr>
          </a:p>
        </p:txBody>
      </p:sp>
      <p:sp>
        <p:nvSpPr>
          <p:cNvPr id="46" name="Shape 14">
            <a:extLst>
              <a:ext uri="{FF2B5EF4-FFF2-40B4-BE49-F238E27FC236}">
                <a16:creationId xmlns:a16="http://schemas.microsoft.com/office/drawing/2014/main" id="{A461FCD6-9798-30DE-AB1E-E6596EE7834E}"/>
              </a:ext>
            </a:extLst>
          </p:cNvPr>
          <p:cNvSpPr/>
          <p:nvPr/>
        </p:nvSpPr>
        <p:spPr>
          <a:xfrm>
            <a:off x="10134600" y="3741420"/>
            <a:ext cx="0" cy="487680"/>
          </a:xfrm>
          <a:prstGeom prst="line">
            <a:avLst/>
          </a:prstGeom>
          <a:noFill/>
          <a:ln w="12700">
            <a:solidFill>
              <a:srgbClr val="FFFFFF"/>
            </a:solidFill>
            <a:prstDash val="solid"/>
            <a:tailEnd type="triangle"/>
          </a:ln>
        </p:spPr>
        <p:txBody>
          <a:bodyPr/>
          <a:lstStyle/>
          <a:p>
            <a:pPr defTabSz="761970"/>
            <a:endParaRPr lang="en-US" sz="1500">
              <a:solidFill>
                <a:prstClr val="black"/>
              </a:solidFill>
              <a:latin typeface="Aptos"/>
            </a:endParaRPr>
          </a:p>
        </p:txBody>
      </p:sp>
    </p:spTree>
    <p:extLst>
      <p:ext uri="{BB962C8B-B14F-4D97-AF65-F5344CB8AC3E}">
        <p14:creationId xmlns:p14="http://schemas.microsoft.com/office/powerpoint/2010/main" val="2082942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CF164-E115-A70A-09C3-447EC4BFB7C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369C343-8F14-5CC2-C79F-DC15546C921A}"/>
              </a:ext>
            </a:extLst>
          </p:cNvPr>
          <p:cNvSpPr>
            <a:spLocks noGrp="1"/>
          </p:cNvSpPr>
          <p:nvPr>
            <p:ph type="title"/>
          </p:nvPr>
        </p:nvSpPr>
        <p:spPr/>
        <p:txBody>
          <a:bodyPr/>
          <a:lstStyle/>
          <a:p>
            <a:r>
              <a:rPr lang="en-US">
                <a:solidFill>
                  <a:srgbClr val="1E293B"/>
                </a:solidFill>
                <a:latin typeface="Aptos Display"/>
                <a:ea typeface="Aptos Display" pitchFamily="34" charset="-122"/>
                <a:cs typeface="Aptos Display" pitchFamily="34" charset="-120"/>
              </a:rPr>
              <a:t>How to run the tutorial as a hands-on session</a:t>
            </a:r>
          </a:p>
        </p:txBody>
      </p:sp>
      <p:sp>
        <p:nvSpPr>
          <p:cNvPr id="15" name="Text 2">
            <a:extLst>
              <a:ext uri="{FF2B5EF4-FFF2-40B4-BE49-F238E27FC236}">
                <a16:creationId xmlns:a16="http://schemas.microsoft.com/office/drawing/2014/main" id="{1A40DFA1-ACDC-B94D-BDDA-A911BAA6C307}"/>
              </a:ext>
            </a:extLst>
          </p:cNvPr>
          <p:cNvSpPr/>
          <p:nvPr/>
        </p:nvSpPr>
        <p:spPr>
          <a:xfrm>
            <a:off x="10477500" y="228599"/>
            <a:ext cx="1333500" cy="213360"/>
          </a:xfrm>
          <a:prstGeom prst="rect">
            <a:avLst/>
          </a:prstGeom>
          <a:solidFill>
            <a:srgbClr val="EAF2FF"/>
          </a:solidFill>
          <a:ln>
            <a:solidFill>
              <a:srgbClr val="1F5FBF"/>
            </a:solidFill>
          </a:ln>
        </p:spPr>
        <p:txBody>
          <a:bodyPr wrap="square" lIns="0" tIns="0" rIns="0" bIns="0" rtlCol="0" anchor="ctr"/>
          <a:lstStyle/>
          <a:p>
            <a:pPr algn="ctr"/>
            <a:r>
              <a:rPr lang="en-US" sz="833" b="1">
                <a:solidFill>
                  <a:srgbClr val="1F5FBF"/>
                </a:solidFill>
              </a:rPr>
              <a:t>TUTORIAL</a:t>
            </a:r>
          </a:p>
        </p:txBody>
      </p:sp>
      <p:sp>
        <p:nvSpPr>
          <p:cNvPr id="65" name="Slide Number Placeholder 1">
            <a:extLst>
              <a:ext uri="{FF2B5EF4-FFF2-40B4-BE49-F238E27FC236}">
                <a16:creationId xmlns:a16="http://schemas.microsoft.com/office/drawing/2014/main" id="{C0FC5E81-D044-4B9F-3D1F-79E83ED53CBE}"/>
              </a:ext>
            </a:extLst>
          </p:cNvPr>
          <p:cNvSpPr>
            <a:spLocks noGrp="1"/>
          </p:cNvSpPr>
          <p:nvPr>
            <p:ph type="sldNum" sz="quarter" idx="12"/>
          </p:nvPr>
        </p:nvSpPr>
        <p:spPr>
          <a:xfrm>
            <a:off x="11661914" y="6477000"/>
            <a:ext cx="377686" cy="381000"/>
          </a:xfrm>
        </p:spPr>
        <p:txBody>
          <a:bodyPr/>
          <a:lstStyle/>
          <a:p>
            <a:fld id="{FE7A4BB3-E848-5A44-82DF-322201952CD8}" type="slidenum">
              <a:rPr lang="en-US" smtClean="0"/>
              <a:pPr/>
              <a:t>55</a:t>
            </a:fld>
            <a:endParaRPr lang="en-US"/>
          </a:p>
        </p:txBody>
      </p:sp>
      <p:sp>
        <p:nvSpPr>
          <p:cNvPr id="47" name="Text 5">
            <a:extLst>
              <a:ext uri="{FF2B5EF4-FFF2-40B4-BE49-F238E27FC236}">
                <a16:creationId xmlns:a16="http://schemas.microsoft.com/office/drawing/2014/main" id="{F9556BFA-F2F9-0818-E82C-FE265D8C1026}"/>
              </a:ext>
            </a:extLst>
          </p:cNvPr>
          <p:cNvSpPr/>
          <p:nvPr/>
        </p:nvSpPr>
        <p:spPr>
          <a:xfrm>
            <a:off x="1236361" y="1804717"/>
            <a:ext cx="7772400" cy="304800"/>
          </a:xfrm>
          <a:prstGeom prst="rect">
            <a:avLst/>
          </a:prstGeom>
          <a:noFill/>
          <a:ln/>
        </p:spPr>
        <p:txBody>
          <a:bodyPr wrap="square" lIns="0" tIns="0" rIns="0" bIns="0" rtlCol="0" anchor="ctr"/>
          <a:lstStyle/>
          <a:p>
            <a:pPr defTabSz="761970"/>
            <a:r>
              <a:rPr lang="en-US" sz="2000">
                <a:solidFill>
                  <a:srgbClr val="1E293B"/>
                </a:solidFill>
                <a:latin typeface="Aptos"/>
              </a:rPr>
              <a:t>A practical sequence that keeps the audience engaged even if they are new to CXL.</a:t>
            </a:r>
            <a:endParaRPr lang="en-US" sz="2000">
              <a:solidFill>
                <a:prstClr val="black"/>
              </a:solidFill>
              <a:latin typeface="Aptos"/>
            </a:endParaRPr>
          </a:p>
        </p:txBody>
      </p:sp>
      <p:sp>
        <p:nvSpPr>
          <p:cNvPr id="48" name="Shape 6">
            <a:extLst>
              <a:ext uri="{FF2B5EF4-FFF2-40B4-BE49-F238E27FC236}">
                <a16:creationId xmlns:a16="http://schemas.microsoft.com/office/drawing/2014/main" id="{C0493A62-FF06-B000-BD61-AEE055CBEBC2}"/>
              </a:ext>
            </a:extLst>
          </p:cNvPr>
          <p:cNvSpPr/>
          <p:nvPr/>
        </p:nvSpPr>
        <p:spPr>
          <a:xfrm>
            <a:off x="1365525" y="2561543"/>
            <a:ext cx="2628900" cy="3467100"/>
          </a:xfrm>
          <a:prstGeom prst="roundRect">
            <a:avLst/>
          </a:prstGeom>
          <a:solidFill>
            <a:srgbClr val="FFFFFF"/>
          </a:solidFill>
          <a:ln w="12700">
            <a:solidFill>
              <a:srgbClr val="1F5FBF"/>
            </a:solidFill>
            <a:prstDash val="solid"/>
          </a:ln>
          <a:effectLst>
            <a:outerShdw blurRad="12700" dist="12700" dir="2700000" algn="bl" rotWithShape="0">
              <a:srgbClr val="000000">
                <a:alpha val="8000"/>
              </a:srgbClr>
            </a:outerShdw>
          </a:effectLst>
        </p:spPr>
        <p:txBody>
          <a:bodyPr/>
          <a:lstStyle/>
          <a:p>
            <a:pPr defTabSz="761970"/>
            <a:endParaRPr lang="en-US" sz="1500">
              <a:solidFill>
                <a:prstClr val="black"/>
              </a:solidFill>
              <a:latin typeface="Aptos"/>
            </a:endParaRPr>
          </a:p>
        </p:txBody>
      </p:sp>
      <p:sp>
        <p:nvSpPr>
          <p:cNvPr id="49" name="Shape 7">
            <a:extLst>
              <a:ext uri="{FF2B5EF4-FFF2-40B4-BE49-F238E27FC236}">
                <a16:creationId xmlns:a16="http://schemas.microsoft.com/office/drawing/2014/main" id="{D0573DD3-D1C9-9408-1D70-0649823E784E}"/>
              </a:ext>
            </a:extLst>
          </p:cNvPr>
          <p:cNvSpPr/>
          <p:nvPr/>
        </p:nvSpPr>
        <p:spPr>
          <a:xfrm>
            <a:off x="1502685" y="2713943"/>
            <a:ext cx="838200" cy="304800"/>
          </a:xfrm>
          <a:prstGeom prst="roundRect">
            <a:avLst/>
          </a:prstGeom>
          <a:solidFill>
            <a:srgbClr val="1F5FBF"/>
          </a:solidFill>
          <a:ln w="12700">
            <a:solidFill>
              <a:srgbClr val="1F5FBF"/>
            </a:solidFill>
            <a:prstDash val="solid"/>
          </a:ln>
        </p:spPr>
        <p:txBody>
          <a:bodyPr/>
          <a:lstStyle/>
          <a:p>
            <a:pPr defTabSz="761970"/>
            <a:endParaRPr lang="en-US" sz="1500">
              <a:solidFill>
                <a:prstClr val="black"/>
              </a:solidFill>
              <a:latin typeface="Aptos"/>
            </a:endParaRPr>
          </a:p>
        </p:txBody>
      </p:sp>
      <p:sp>
        <p:nvSpPr>
          <p:cNvPr id="50" name="Text 8">
            <a:extLst>
              <a:ext uri="{FF2B5EF4-FFF2-40B4-BE49-F238E27FC236}">
                <a16:creationId xmlns:a16="http://schemas.microsoft.com/office/drawing/2014/main" id="{44DB4B76-CA72-7CD3-B5E6-CD8A45F7305E}"/>
              </a:ext>
            </a:extLst>
          </p:cNvPr>
          <p:cNvSpPr/>
          <p:nvPr/>
        </p:nvSpPr>
        <p:spPr>
          <a:xfrm>
            <a:off x="1563645" y="2774903"/>
            <a:ext cx="716280" cy="182880"/>
          </a:xfrm>
          <a:prstGeom prst="rect">
            <a:avLst/>
          </a:prstGeom>
          <a:noFill/>
          <a:ln/>
        </p:spPr>
        <p:txBody>
          <a:bodyPr wrap="square" lIns="0" tIns="0" rIns="0" bIns="0" rtlCol="0" anchor="ctr"/>
          <a:lstStyle/>
          <a:p>
            <a:pPr algn="ctr" defTabSz="761970"/>
            <a:r>
              <a:rPr lang="en-US" sz="1333" b="1">
                <a:solidFill>
                  <a:srgbClr val="FFFFFF"/>
                </a:solidFill>
                <a:latin typeface="Aptos"/>
              </a:rPr>
              <a:t>Lab 1</a:t>
            </a:r>
            <a:endParaRPr lang="en-US" sz="1333">
              <a:solidFill>
                <a:prstClr val="black"/>
              </a:solidFill>
              <a:latin typeface="Aptos"/>
            </a:endParaRPr>
          </a:p>
        </p:txBody>
      </p:sp>
      <p:sp>
        <p:nvSpPr>
          <p:cNvPr id="51" name="Text 9">
            <a:extLst>
              <a:ext uri="{FF2B5EF4-FFF2-40B4-BE49-F238E27FC236}">
                <a16:creationId xmlns:a16="http://schemas.microsoft.com/office/drawing/2014/main" id="{2B1008F1-C5BF-FBDF-02A8-C7A2FAA48F91}"/>
              </a:ext>
            </a:extLst>
          </p:cNvPr>
          <p:cNvSpPr/>
          <p:nvPr/>
        </p:nvSpPr>
        <p:spPr>
          <a:xfrm>
            <a:off x="1533165" y="3194003"/>
            <a:ext cx="2286000" cy="457200"/>
          </a:xfrm>
          <a:prstGeom prst="rect">
            <a:avLst/>
          </a:prstGeom>
          <a:noFill/>
          <a:ln/>
        </p:spPr>
        <p:txBody>
          <a:bodyPr wrap="square" lIns="0" tIns="0" rIns="0" bIns="0" rtlCol="0" anchor="ctr"/>
          <a:lstStyle/>
          <a:p>
            <a:pPr algn="ctr" defTabSz="761970"/>
            <a:r>
              <a:rPr lang="en-US" sz="1833" b="1">
                <a:solidFill>
                  <a:srgbClr val="1E293B"/>
                </a:solidFill>
                <a:latin typeface="Aptos"/>
              </a:rPr>
              <a:t>Inspect topology + device model</a:t>
            </a:r>
            <a:endParaRPr lang="en-US" sz="1833">
              <a:solidFill>
                <a:prstClr val="black"/>
              </a:solidFill>
              <a:latin typeface="Aptos"/>
            </a:endParaRPr>
          </a:p>
        </p:txBody>
      </p:sp>
      <p:sp>
        <p:nvSpPr>
          <p:cNvPr id="52" name="Shape 10">
            <a:extLst>
              <a:ext uri="{FF2B5EF4-FFF2-40B4-BE49-F238E27FC236}">
                <a16:creationId xmlns:a16="http://schemas.microsoft.com/office/drawing/2014/main" id="{A89CE3B3-C001-59FD-198F-DEDF922E293F}"/>
              </a:ext>
            </a:extLst>
          </p:cNvPr>
          <p:cNvSpPr/>
          <p:nvPr/>
        </p:nvSpPr>
        <p:spPr>
          <a:xfrm>
            <a:off x="1632225" y="3948383"/>
            <a:ext cx="83820" cy="83820"/>
          </a:xfrm>
          <a:prstGeom prst="ellipse">
            <a:avLst/>
          </a:prstGeom>
          <a:solidFill>
            <a:srgbClr val="1F5FBF"/>
          </a:solidFill>
          <a:ln w="12700">
            <a:solidFill>
              <a:srgbClr val="1F5FBF"/>
            </a:solidFill>
            <a:prstDash val="solid"/>
          </a:ln>
        </p:spPr>
        <p:txBody>
          <a:bodyPr/>
          <a:lstStyle/>
          <a:p>
            <a:pPr defTabSz="761970"/>
            <a:endParaRPr lang="en-US" sz="1500">
              <a:solidFill>
                <a:prstClr val="black"/>
              </a:solidFill>
              <a:latin typeface="Aptos"/>
            </a:endParaRPr>
          </a:p>
        </p:txBody>
      </p:sp>
      <p:sp>
        <p:nvSpPr>
          <p:cNvPr id="53" name="Text 11">
            <a:extLst>
              <a:ext uri="{FF2B5EF4-FFF2-40B4-BE49-F238E27FC236}">
                <a16:creationId xmlns:a16="http://schemas.microsoft.com/office/drawing/2014/main" id="{E13730C7-AFB8-5623-3697-CA808764338D}"/>
              </a:ext>
            </a:extLst>
          </p:cNvPr>
          <p:cNvSpPr/>
          <p:nvPr/>
        </p:nvSpPr>
        <p:spPr>
          <a:xfrm>
            <a:off x="1784625" y="3895043"/>
            <a:ext cx="1981200" cy="320040"/>
          </a:xfrm>
          <a:prstGeom prst="rect">
            <a:avLst/>
          </a:prstGeom>
          <a:noFill/>
          <a:ln/>
        </p:spPr>
        <p:txBody>
          <a:bodyPr wrap="square" lIns="0" tIns="0" rIns="0" bIns="0" rtlCol="0" anchor="ctr"/>
          <a:lstStyle/>
          <a:p>
            <a:pPr defTabSz="761970"/>
            <a:r>
              <a:rPr lang="en-US" sz="1667">
                <a:solidFill>
                  <a:srgbClr val="64748B"/>
                </a:solidFill>
                <a:latin typeface="Aptos"/>
              </a:rPr>
              <a:t>show HDM decoders</a:t>
            </a:r>
            <a:endParaRPr lang="en-US" sz="1667">
              <a:solidFill>
                <a:prstClr val="black"/>
              </a:solidFill>
              <a:latin typeface="Aptos"/>
            </a:endParaRPr>
          </a:p>
        </p:txBody>
      </p:sp>
      <p:sp>
        <p:nvSpPr>
          <p:cNvPr id="54" name="Shape 12">
            <a:extLst>
              <a:ext uri="{FF2B5EF4-FFF2-40B4-BE49-F238E27FC236}">
                <a16:creationId xmlns:a16="http://schemas.microsoft.com/office/drawing/2014/main" id="{467202BA-60E1-0508-D9E0-E3BCC0E84521}"/>
              </a:ext>
            </a:extLst>
          </p:cNvPr>
          <p:cNvSpPr/>
          <p:nvPr/>
        </p:nvSpPr>
        <p:spPr>
          <a:xfrm>
            <a:off x="1632225" y="4348433"/>
            <a:ext cx="83820" cy="83820"/>
          </a:xfrm>
          <a:prstGeom prst="ellipse">
            <a:avLst/>
          </a:prstGeom>
          <a:solidFill>
            <a:srgbClr val="1F5FBF"/>
          </a:solidFill>
          <a:ln w="12700">
            <a:solidFill>
              <a:srgbClr val="1F5FBF"/>
            </a:solidFill>
            <a:prstDash val="solid"/>
          </a:ln>
        </p:spPr>
        <p:txBody>
          <a:bodyPr/>
          <a:lstStyle/>
          <a:p>
            <a:pPr defTabSz="761970"/>
            <a:endParaRPr lang="en-US" sz="1500">
              <a:solidFill>
                <a:prstClr val="black"/>
              </a:solidFill>
              <a:latin typeface="Aptos"/>
            </a:endParaRPr>
          </a:p>
        </p:txBody>
      </p:sp>
      <p:sp>
        <p:nvSpPr>
          <p:cNvPr id="55" name="Text 13">
            <a:extLst>
              <a:ext uri="{FF2B5EF4-FFF2-40B4-BE49-F238E27FC236}">
                <a16:creationId xmlns:a16="http://schemas.microsoft.com/office/drawing/2014/main" id="{0027599A-C8B0-52A2-D501-D3D0A1C669DF}"/>
              </a:ext>
            </a:extLst>
          </p:cNvPr>
          <p:cNvSpPr/>
          <p:nvPr/>
        </p:nvSpPr>
        <p:spPr>
          <a:xfrm>
            <a:off x="1784625" y="4295093"/>
            <a:ext cx="1981200" cy="320040"/>
          </a:xfrm>
          <a:prstGeom prst="rect">
            <a:avLst/>
          </a:prstGeom>
          <a:noFill/>
          <a:ln/>
        </p:spPr>
        <p:txBody>
          <a:bodyPr wrap="square" lIns="0" tIns="0" rIns="0" bIns="0" rtlCol="0" anchor="ctr"/>
          <a:lstStyle/>
          <a:p>
            <a:pPr defTabSz="761970"/>
            <a:r>
              <a:rPr lang="en-US" sz="1667">
                <a:solidFill>
                  <a:srgbClr val="64748B"/>
                </a:solidFill>
                <a:latin typeface="Aptos"/>
              </a:rPr>
              <a:t>show switch ports</a:t>
            </a:r>
            <a:endParaRPr lang="en-US" sz="1667">
              <a:solidFill>
                <a:prstClr val="black"/>
              </a:solidFill>
              <a:latin typeface="Aptos"/>
            </a:endParaRPr>
          </a:p>
        </p:txBody>
      </p:sp>
      <p:sp>
        <p:nvSpPr>
          <p:cNvPr id="56" name="Shape 14">
            <a:extLst>
              <a:ext uri="{FF2B5EF4-FFF2-40B4-BE49-F238E27FC236}">
                <a16:creationId xmlns:a16="http://schemas.microsoft.com/office/drawing/2014/main" id="{0F05E5A5-888B-AE86-FCC9-AA8F5DD427A2}"/>
              </a:ext>
            </a:extLst>
          </p:cNvPr>
          <p:cNvSpPr/>
          <p:nvPr/>
        </p:nvSpPr>
        <p:spPr>
          <a:xfrm>
            <a:off x="1632225" y="4748483"/>
            <a:ext cx="83820" cy="83820"/>
          </a:xfrm>
          <a:prstGeom prst="ellipse">
            <a:avLst/>
          </a:prstGeom>
          <a:solidFill>
            <a:srgbClr val="1F5FBF"/>
          </a:solidFill>
          <a:ln w="12700">
            <a:solidFill>
              <a:srgbClr val="1F5FBF"/>
            </a:solidFill>
            <a:prstDash val="solid"/>
          </a:ln>
        </p:spPr>
        <p:txBody>
          <a:bodyPr/>
          <a:lstStyle/>
          <a:p>
            <a:pPr defTabSz="761970"/>
            <a:endParaRPr lang="en-US" sz="1500">
              <a:solidFill>
                <a:prstClr val="black"/>
              </a:solidFill>
              <a:latin typeface="Aptos"/>
            </a:endParaRPr>
          </a:p>
        </p:txBody>
      </p:sp>
      <p:sp>
        <p:nvSpPr>
          <p:cNvPr id="57" name="Text 15">
            <a:extLst>
              <a:ext uri="{FF2B5EF4-FFF2-40B4-BE49-F238E27FC236}">
                <a16:creationId xmlns:a16="http://schemas.microsoft.com/office/drawing/2014/main" id="{E5FEA8D7-74ED-FCD2-4C91-DFD5AE94E83C}"/>
              </a:ext>
            </a:extLst>
          </p:cNvPr>
          <p:cNvSpPr/>
          <p:nvPr/>
        </p:nvSpPr>
        <p:spPr>
          <a:xfrm>
            <a:off x="1784625" y="4695143"/>
            <a:ext cx="1981200" cy="320040"/>
          </a:xfrm>
          <a:prstGeom prst="rect">
            <a:avLst/>
          </a:prstGeom>
          <a:noFill/>
          <a:ln/>
        </p:spPr>
        <p:txBody>
          <a:bodyPr wrap="square" lIns="0" tIns="0" rIns="0" bIns="0" rtlCol="0" anchor="ctr"/>
          <a:lstStyle/>
          <a:p>
            <a:pPr defTabSz="761970"/>
            <a:r>
              <a:rPr lang="en-US" sz="1667">
                <a:solidFill>
                  <a:srgbClr val="64748B"/>
                </a:solidFill>
                <a:latin typeface="Aptos"/>
              </a:rPr>
              <a:t>show DCD region</a:t>
            </a:r>
            <a:endParaRPr lang="en-US" sz="1667">
              <a:solidFill>
                <a:prstClr val="black"/>
              </a:solidFill>
              <a:latin typeface="Aptos"/>
            </a:endParaRPr>
          </a:p>
        </p:txBody>
      </p:sp>
      <p:sp>
        <p:nvSpPr>
          <p:cNvPr id="58" name="Shape 16">
            <a:extLst>
              <a:ext uri="{FF2B5EF4-FFF2-40B4-BE49-F238E27FC236}">
                <a16:creationId xmlns:a16="http://schemas.microsoft.com/office/drawing/2014/main" id="{87E7223D-9E95-9DD6-4E51-4BE48DBC4766}"/>
              </a:ext>
            </a:extLst>
          </p:cNvPr>
          <p:cNvSpPr/>
          <p:nvPr/>
        </p:nvSpPr>
        <p:spPr>
          <a:xfrm>
            <a:off x="4489725" y="2561543"/>
            <a:ext cx="2628900" cy="3467100"/>
          </a:xfrm>
          <a:prstGeom prst="roundRect">
            <a:avLst/>
          </a:prstGeom>
          <a:solidFill>
            <a:srgbClr val="FFFFFF"/>
          </a:solidFill>
          <a:ln w="12700">
            <a:solidFill>
              <a:srgbClr val="7C5CE0"/>
            </a:solidFill>
            <a:prstDash val="solid"/>
          </a:ln>
          <a:effectLst>
            <a:outerShdw blurRad="12700" dist="12700" dir="2700000" algn="bl" rotWithShape="0">
              <a:srgbClr val="000000">
                <a:alpha val="8000"/>
              </a:srgbClr>
            </a:outerShdw>
          </a:effectLst>
        </p:spPr>
        <p:txBody>
          <a:bodyPr/>
          <a:lstStyle/>
          <a:p>
            <a:pPr defTabSz="761970"/>
            <a:endParaRPr lang="en-US" sz="1500">
              <a:solidFill>
                <a:prstClr val="black"/>
              </a:solidFill>
              <a:latin typeface="Aptos"/>
            </a:endParaRPr>
          </a:p>
        </p:txBody>
      </p:sp>
      <p:sp>
        <p:nvSpPr>
          <p:cNvPr id="59" name="Shape 17">
            <a:extLst>
              <a:ext uri="{FF2B5EF4-FFF2-40B4-BE49-F238E27FC236}">
                <a16:creationId xmlns:a16="http://schemas.microsoft.com/office/drawing/2014/main" id="{C08A338F-7C54-7DDD-89B1-D6A0C3A58385}"/>
              </a:ext>
            </a:extLst>
          </p:cNvPr>
          <p:cNvSpPr/>
          <p:nvPr/>
        </p:nvSpPr>
        <p:spPr>
          <a:xfrm>
            <a:off x="4626885" y="2713943"/>
            <a:ext cx="838200" cy="304800"/>
          </a:xfrm>
          <a:prstGeom prst="roundRect">
            <a:avLst/>
          </a:prstGeom>
          <a:solidFill>
            <a:srgbClr val="7C5CE0"/>
          </a:solidFill>
          <a:ln w="12700">
            <a:solidFill>
              <a:srgbClr val="7C5CE0"/>
            </a:solidFill>
            <a:prstDash val="solid"/>
          </a:ln>
        </p:spPr>
        <p:txBody>
          <a:bodyPr/>
          <a:lstStyle/>
          <a:p>
            <a:pPr defTabSz="761970"/>
            <a:endParaRPr lang="en-US" sz="1500">
              <a:solidFill>
                <a:prstClr val="black"/>
              </a:solidFill>
              <a:latin typeface="Aptos"/>
            </a:endParaRPr>
          </a:p>
        </p:txBody>
      </p:sp>
      <p:sp>
        <p:nvSpPr>
          <p:cNvPr id="60" name="Text 18">
            <a:extLst>
              <a:ext uri="{FF2B5EF4-FFF2-40B4-BE49-F238E27FC236}">
                <a16:creationId xmlns:a16="http://schemas.microsoft.com/office/drawing/2014/main" id="{25AF0191-E8FF-9CF6-A14C-9A6A368FCF6D}"/>
              </a:ext>
            </a:extLst>
          </p:cNvPr>
          <p:cNvSpPr/>
          <p:nvPr/>
        </p:nvSpPr>
        <p:spPr>
          <a:xfrm>
            <a:off x="4687845" y="2774903"/>
            <a:ext cx="716280" cy="182880"/>
          </a:xfrm>
          <a:prstGeom prst="rect">
            <a:avLst/>
          </a:prstGeom>
          <a:noFill/>
          <a:ln/>
        </p:spPr>
        <p:txBody>
          <a:bodyPr wrap="square" lIns="0" tIns="0" rIns="0" bIns="0" rtlCol="0" anchor="ctr"/>
          <a:lstStyle/>
          <a:p>
            <a:pPr algn="ctr" defTabSz="761970"/>
            <a:r>
              <a:rPr lang="en-US" sz="1333" b="1">
                <a:solidFill>
                  <a:srgbClr val="FFFFFF"/>
                </a:solidFill>
                <a:latin typeface="Aptos"/>
              </a:rPr>
              <a:t>Lab 2</a:t>
            </a:r>
            <a:endParaRPr lang="en-US" sz="1333">
              <a:solidFill>
                <a:prstClr val="black"/>
              </a:solidFill>
              <a:latin typeface="Aptos"/>
            </a:endParaRPr>
          </a:p>
        </p:txBody>
      </p:sp>
      <p:sp>
        <p:nvSpPr>
          <p:cNvPr id="61" name="Text 19">
            <a:extLst>
              <a:ext uri="{FF2B5EF4-FFF2-40B4-BE49-F238E27FC236}">
                <a16:creationId xmlns:a16="http://schemas.microsoft.com/office/drawing/2014/main" id="{0FEC4EBD-401A-AB8B-B3DA-F0401BA087AC}"/>
              </a:ext>
            </a:extLst>
          </p:cNvPr>
          <p:cNvSpPr/>
          <p:nvPr/>
        </p:nvSpPr>
        <p:spPr>
          <a:xfrm>
            <a:off x="4657365" y="3194003"/>
            <a:ext cx="2286000" cy="457200"/>
          </a:xfrm>
          <a:prstGeom prst="rect">
            <a:avLst/>
          </a:prstGeom>
          <a:noFill/>
          <a:ln/>
        </p:spPr>
        <p:txBody>
          <a:bodyPr wrap="square" lIns="0" tIns="0" rIns="0" bIns="0" rtlCol="0" anchor="ctr"/>
          <a:lstStyle/>
          <a:p>
            <a:pPr algn="ctr" defTabSz="761970"/>
            <a:r>
              <a:rPr lang="en-US" sz="1833" b="1">
                <a:solidFill>
                  <a:srgbClr val="1E293B"/>
                </a:solidFill>
                <a:latin typeface="Aptos"/>
              </a:rPr>
              <a:t>Trace one coherent access</a:t>
            </a:r>
            <a:endParaRPr lang="en-US" sz="1833">
              <a:solidFill>
                <a:prstClr val="black"/>
              </a:solidFill>
              <a:latin typeface="Aptos"/>
            </a:endParaRPr>
          </a:p>
        </p:txBody>
      </p:sp>
      <p:sp>
        <p:nvSpPr>
          <p:cNvPr id="62" name="Shape 20">
            <a:extLst>
              <a:ext uri="{FF2B5EF4-FFF2-40B4-BE49-F238E27FC236}">
                <a16:creationId xmlns:a16="http://schemas.microsoft.com/office/drawing/2014/main" id="{982A285B-AF9A-3399-B957-5358FBDB4657}"/>
              </a:ext>
            </a:extLst>
          </p:cNvPr>
          <p:cNvSpPr/>
          <p:nvPr/>
        </p:nvSpPr>
        <p:spPr>
          <a:xfrm>
            <a:off x="4756425" y="3948383"/>
            <a:ext cx="83820" cy="83820"/>
          </a:xfrm>
          <a:prstGeom prst="ellipse">
            <a:avLst/>
          </a:prstGeom>
          <a:solidFill>
            <a:srgbClr val="7C5CE0"/>
          </a:solidFill>
          <a:ln w="12700">
            <a:solidFill>
              <a:srgbClr val="7C5CE0"/>
            </a:solidFill>
            <a:prstDash val="solid"/>
          </a:ln>
        </p:spPr>
        <p:txBody>
          <a:bodyPr/>
          <a:lstStyle/>
          <a:p>
            <a:pPr defTabSz="761970"/>
            <a:endParaRPr lang="en-US" sz="1500">
              <a:solidFill>
                <a:prstClr val="black"/>
              </a:solidFill>
              <a:latin typeface="Aptos"/>
            </a:endParaRPr>
          </a:p>
        </p:txBody>
      </p:sp>
      <p:sp>
        <p:nvSpPr>
          <p:cNvPr id="63" name="Text 21">
            <a:extLst>
              <a:ext uri="{FF2B5EF4-FFF2-40B4-BE49-F238E27FC236}">
                <a16:creationId xmlns:a16="http://schemas.microsoft.com/office/drawing/2014/main" id="{8876F9D2-D45B-F548-32F8-8165A09DCD1B}"/>
              </a:ext>
            </a:extLst>
          </p:cNvPr>
          <p:cNvSpPr/>
          <p:nvPr/>
        </p:nvSpPr>
        <p:spPr>
          <a:xfrm>
            <a:off x="4908825" y="3895043"/>
            <a:ext cx="1981200" cy="320040"/>
          </a:xfrm>
          <a:prstGeom prst="rect">
            <a:avLst/>
          </a:prstGeom>
          <a:noFill/>
          <a:ln/>
        </p:spPr>
        <p:txBody>
          <a:bodyPr wrap="square" lIns="0" tIns="0" rIns="0" bIns="0" rtlCol="0" anchor="ctr"/>
          <a:lstStyle/>
          <a:p>
            <a:pPr defTabSz="761970"/>
            <a:r>
              <a:rPr lang="en-US" sz="1667">
                <a:solidFill>
                  <a:srgbClr val="64748B"/>
                </a:solidFill>
                <a:latin typeface="Aptos"/>
              </a:rPr>
              <a:t>watch request path</a:t>
            </a:r>
            <a:endParaRPr lang="en-US" sz="1667">
              <a:solidFill>
                <a:prstClr val="black"/>
              </a:solidFill>
              <a:latin typeface="Aptos"/>
            </a:endParaRPr>
          </a:p>
        </p:txBody>
      </p:sp>
      <p:sp>
        <p:nvSpPr>
          <p:cNvPr id="64" name="Shape 22">
            <a:extLst>
              <a:ext uri="{FF2B5EF4-FFF2-40B4-BE49-F238E27FC236}">
                <a16:creationId xmlns:a16="http://schemas.microsoft.com/office/drawing/2014/main" id="{96E19125-840B-D272-4FF4-64DEF4CBC8DA}"/>
              </a:ext>
            </a:extLst>
          </p:cNvPr>
          <p:cNvSpPr/>
          <p:nvPr/>
        </p:nvSpPr>
        <p:spPr>
          <a:xfrm>
            <a:off x="4756425" y="4348433"/>
            <a:ext cx="83820" cy="83820"/>
          </a:xfrm>
          <a:prstGeom prst="ellipse">
            <a:avLst/>
          </a:prstGeom>
          <a:solidFill>
            <a:srgbClr val="7C5CE0"/>
          </a:solidFill>
          <a:ln w="12700">
            <a:solidFill>
              <a:srgbClr val="7C5CE0"/>
            </a:solidFill>
            <a:prstDash val="solid"/>
          </a:ln>
        </p:spPr>
        <p:txBody>
          <a:bodyPr/>
          <a:lstStyle/>
          <a:p>
            <a:pPr defTabSz="761970"/>
            <a:endParaRPr lang="en-US" sz="1500">
              <a:solidFill>
                <a:prstClr val="black"/>
              </a:solidFill>
              <a:latin typeface="Aptos"/>
            </a:endParaRPr>
          </a:p>
        </p:txBody>
      </p:sp>
      <p:sp>
        <p:nvSpPr>
          <p:cNvPr id="66" name="Text 23">
            <a:extLst>
              <a:ext uri="{FF2B5EF4-FFF2-40B4-BE49-F238E27FC236}">
                <a16:creationId xmlns:a16="http://schemas.microsoft.com/office/drawing/2014/main" id="{D0403815-51F9-9FA8-032E-20CA73E5874C}"/>
              </a:ext>
            </a:extLst>
          </p:cNvPr>
          <p:cNvSpPr/>
          <p:nvPr/>
        </p:nvSpPr>
        <p:spPr>
          <a:xfrm>
            <a:off x="4908825" y="4295093"/>
            <a:ext cx="1981200" cy="320040"/>
          </a:xfrm>
          <a:prstGeom prst="rect">
            <a:avLst/>
          </a:prstGeom>
          <a:noFill/>
          <a:ln/>
        </p:spPr>
        <p:txBody>
          <a:bodyPr wrap="square" lIns="0" tIns="0" rIns="0" bIns="0" rtlCol="0" anchor="ctr"/>
          <a:lstStyle/>
          <a:p>
            <a:pPr defTabSz="761970"/>
            <a:r>
              <a:rPr lang="en-US" sz="1667">
                <a:solidFill>
                  <a:srgbClr val="64748B"/>
                </a:solidFill>
                <a:latin typeface="Aptos"/>
              </a:rPr>
              <a:t>track ownership</a:t>
            </a:r>
            <a:endParaRPr lang="en-US" sz="1667">
              <a:solidFill>
                <a:prstClr val="black"/>
              </a:solidFill>
              <a:latin typeface="Aptos"/>
            </a:endParaRPr>
          </a:p>
        </p:txBody>
      </p:sp>
      <p:sp>
        <p:nvSpPr>
          <p:cNvPr id="67" name="Shape 24">
            <a:extLst>
              <a:ext uri="{FF2B5EF4-FFF2-40B4-BE49-F238E27FC236}">
                <a16:creationId xmlns:a16="http://schemas.microsoft.com/office/drawing/2014/main" id="{9D063DF9-7E4E-1A69-CD01-BBAEDC5643B7}"/>
              </a:ext>
            </a:extLst>
          </p:cNvPr>
          <p:cNvSpPr/>
          <p:nvPr/>
        </p:nvSpPr>
        <p:spPr>
          <a:xfrm>
            <a:off x="4756425" y="4748483"/>
            <a:ext cx="83820" cy="83820"/>
          </a:xfrm>
          <a:prstGeom prst="ellipse">
            <a:avLst/>
          </a:prstGeom>
          <a:solidFill>
            <a:srgbClr val="7C5CE0"/>
          </a:solidFill>
          <a:ln w="12700">
            <a:solidFill>
              <a:srgbClr val="7C5CE0"/>
            </a:solidFill>
            <a:prstDash val="solid"/>
          </a:ln>
        </p:spPr>
        <p:txBody>
          <a:bodyPr/>
          <a:lstStyle/>
          <a:p>
            <a:pPr defTabSz="761970"/>
            <a:endParaRPr lang="en-US" sz="1500">
              <a:solidFill>
                <a:prstClr val="black"/>
              </a:solidFill>
              <a:latin typeface="Aptos"/>
            </a:endParaRPr>
          </a:p>
        </p:txBody>
      </p:sp>
      <p:sp>
        <p:nvSpPr>
          <p:cNvPr id="68" name="Text 25">
            <a:extLst>
              <a:ext uri="{FF2B5EF4-FFF2-40B4-BE49-F238E27FC236}">
                <a16:creationId xmlns:a16="http://schemas.microsoft.com/office/drawing/2014/main" id="{06534668-C6FC-E395-A535-02A48BF4D5EE}"/>
              </a:ext>
            </a:extLst>
          </p:cNvPr>
          <p:cNvSpPr/>
          <p:nvPr/>
        </p:nvSpPr>
        <p:spPr>
          <a:xfrm>
            <a:off x="4908825" y="4695143"/>
            <a:ext cx="1981200" cy="320040"/>
          </a:xfrm>
          <a:prstGeom prst="rect">
            <a:avLst/>
          </a:prstGeom>
          <a:noFill/>
          <a:ln/>
        </p:spPr>
        <p:txBody>
          <a:bodyPr wrap="square" lIns="0" tIns="0" rIns="0" bIns="0" rtlCol="0" anchor="ctr"/>
          <a:lstStyle/>
          <a:p>
            <a:pPr defTabSz="761970"/>
            <a:r>
              <a:rPr lang="en-US" sz="1667">
                <a:solidFill>
                  <a:srgbClr val="64748B"/>
                </a:solidFill>
                <a:latin typeface="Aptos"/>
              </a:rPr>
              <a:t>explain stall timing</a:t>
            </a:r>
            <a:endParaRPr lang="en-US" sz="1667">
              <a:solidFill>
                <a:prstClr val="black"/>
              </a:solidFill>
              <a:latin typeface="Aptos"/>
            </a:endParaRPr>
          </a:p>
        </p:txBody>
      </p:sp>
      <p:sp>
        <p:nvSpPr>
          <p:cNvPr id="69" name="Shape 26">
            <a:extLst>
              <a:ext uri="{FF2B5EF4-FFF2-40B4-BE49-F238E27FC236}">
                <a16:creationId xmlns:a16="http://schemas.microsoft.com/office/drawing/2014/main" id="{DF404D6E-E48F-6E8B-88EE-AAA912A177D5}"/>
              </a:ext>
            </a:extLst>
          </p:cNvPr>
          <p:cNvSpPr/>
          <p:nvPr/>
        </p:nvSpPr>
        <p:spPr>
          <a:xfrm>
            <a:off x="7613925" y="2561543"/>
            <a:ext cx="2628900" cy="3467100"/>
          </a:xfrm>
          <a:prstGeom prst="roundRect">
            <a:avLst/>
          </a:prstGeom>
          <a:solidFill>
            <a:srgbClr val="FFFFFF"/>
          </a:solidFill>
          <a:ln w="12700">
            <a:solidFill>
              <a:srgbClr val="F59E0B"/>
            </a:solidFill>
            <a:prstDash val="solid"/>
          </a:ln>
          <a:effectLst>
            <a:outerShdw blurRad="12700" dist="12700" dir="2700000" algn="bl" rotWithShape="0">
              <a:srgbClr val="000000">
                <a:alpha val="8000"/>
              </a:srgbClr>
            </a:outerShdw>
          </a:effectLst>
        </p:spPr>
        <p:txBody>
          <a:bodyPr/>
          <a:lstStyle/>
          <a:p>
            <a:pPr defTabSz="761970"/>
            <a:endParaRPr lang="en-US" sz="1500">
              <a:solidFill>
                <a:prstClr val="black"/>
              </a:solidFill>
              <a:latin typeface="Aptos"/>
            </a:endParaRPr>
          </a:p>
        </p:txBody>
      </p:sp>
      <p:sp>
        <p:nvSpPr>
          <p:cNvPr id="70" name="Shape 27">
            <a:extLst>
              <a:ext uri="{FF2B5EF4-FFF2-40B4-BE49-F238E27FC236}">
                <a16:creationId xmlns:a16="http://schemas.microsoft.com/office/drawing/2014/main" id="{FC85A32C-D350-9948-8B19-130215098DB2}"/>
              </a:ext>
            </a:extLst>
          </p:cNvPr>
          <p:cNvSpPr/>
          <p:nvPr/>
        </p:nvSpPr>
        <p:spPr>
          <a:xfrm>
            <a:off x="7751085" y="2713943"/>
            <a:ext cx="838200" cy="304800"/>
          </a:xfrm>
          <a:prstGeom prst="roundRect">
            <a:avLst/>
          </a:prstGeom>
          <a:solidFill>
            <a:srgbClr val="F59E0B"/>
          </a:solidFill>
          <a:ln w="12700">
            <a:solidFill>
              <a:srgbClr val="F59E0B"/>
            </a:solidFill>
            <a:prstDash val="solid"/>
          </a:ln>
        </p:spPr>
        <p:txBody>
          <a:bodyPr/>
          <a:lstStyle/>
          <a:p>
            <a:pPr defTabSz="761970"/>
            <a:endParaRPr lang="en-US" sz="1500">
              <a:solidFill>
                <a:prstClr val="black"/>
              </a:solidFill>
              <a:latin typeface="Aptos"/>
            </a:endParaRPr>
          </a:p>
        </p:txBody>
      </p:sp>
      <p:sp>
        <p:nvSpPr>
          <p:cNvPr id="71" name="Text 28">
            <a:extLst>
              <a:ext uri="{FF2B5EF4-FFF2-40B4-BE49-F238E27FC236}">
                <a16:creationId xmlns:a16="http://schemas.microsoft.com/office/drawing/2014/main" id="{336C2C69-501C-3A5A-FE9C-398F416C3843}"/>
              </a:ext>
            </a:extLst>
          </p:cNvPr>
          <p:cNvSpPr/>
          <p:nvPr/>
        </p:nvSpPr>
        <p:spPr>
          <a:xfrm>
            <a:off x="7812045" y="2774903"/>
            <a:ext cx="716280" cy="182880"/>
          </a:xfrm>
          <a:prstGeom prst="rect">
            <a:avLst/>
          </a:prstGeom>
          <a:noFill/>
          <a:ln/>
        </p:spPr>
        <p:txBody>
          <a:bodyPr wrap="square" lIns="0" tIns="0" rIns="0" bIns="0" rtlCol="0" anchor="ctr"/>
          <a:lstStyle/>
          <a:p>
            <a:pPr algn="ctr" defTabSz="761970"/>
            <a:r>
              <a:rPr lang="en-US" sz="1333" b="1">
                <a:solidFill>
                  <a:srgbClr val="FFFFFF"/>
                </a:solidFill>
                <a:latin typeface="Aptos"/>
              </a:rPr>
              <a:t>Lab 3</a:t>
            </a:r>
            <a:endParaRPr lang="en-US" sz="1333">
              <a:solidFill>
                <a:prstClr val="black"/>
              </a:solidFill>
              <a:latin typeface="Aptos"/>
            </a:endParaRPr>
          </a:p>
        </p:txBody>
      </p:sp>
      <p:sp>
        <p:nvSpPr>
          <p:cNvPr id="72" name="Text 29">
            <a:extLst>
              <a:ext uri="{FF2B5EF4-FFF2-40B4-BE49-F238E27FC236}">
                <a16:creationId xmlns:a16="http://schemas.microsoft.com/office/drawing/2014/main" id="{BED86739-B55E-CEC0-0491-B076C55C7973}"/>
              </a:ext>
            </a:extLst>
          </p:cNvPr>
          <p:cNvSpPr/>
          <p:nvPr/>
        </p:nvSpPr>
        <p:spPr>
          <a:xfrm>
            <a:off x="7781565" y="3194003"/>
            <a:ext cx="2286000" cy="457200"/>
          </a:xfrm>
          <a:prstGeom prst="rect">
            <a:avLst/>
          </a:prstGeom>
          <a:noFill/>
          <a:ln/>
        </p:spPr>
        <p:txBody>
          <a:bodyPr wrap="square" lIns="0" tIns="0" rIns="0" bIns="0" rtlCol="0" anchor="ctr"/>
          <a:lstStyle/>
          <a:p>
            <a:pPr algn="ctr" defTabSz="761970"/>
            <a:r>
              <a:rPr lang="en-US" sz="1833" b="1">
                <a:solidFill>
                  <a:srgbClr val="1E293B"/>
                </a:solidFill>
                <a:latin typeface="Aptos"/>
              </a:rPr>
              <a:t>Change timing / policy</a:t>
            </a:r>
            <a:endParaRPr lang="en-US" sz="1833">
              <a:solidFill>
                <a:prstClr val="black"/>
              </a:solidFill>
              <a:latin typeface="Aptos"/>
            </a:endParaRPr>
          </a:p>
        </p:txBody>
      </p:sp>
      <p:sp>
        <p:nvSpPr>
          <p:cNvPr id="73" name="Shape 30">
            <a:extLst>
              <a:ext uri="{FF2B5EF4-FFF2-40B4-BE49-F238E27FC236}">
                <a16:creationId xmlns:a16="http://schemas.microsoft.com/office/drawing/2014/main" id="{197E282C-AD3D-ACD7-3309-355D1605D1D0}"/>
              </a:ext>
            </a:extLst>
          </p:cNvPr>
          <p:cNvSpPr/>
          <p:nvPr/>
        </p:nvSpPr>
        <p:spPr>
          <a:xfrm>
            <a:off x="7880625" y="3948383"/>
            <a:ext cx="83820" cy="83820"/>
          </a:xfrm>
          <a:prstGeom prst="ellipse">
            <a:avLst/>
          </a:prstGeom>
          <a:solidFill>
            <a:srgbClr val="F59E0B"/>
          </a:solidFill>
          <a:ln w="12700">
            <a:solidFill>
              <a:srgbClr val="F59E0B"/>
            </a:solidFill>
            <a:prstDash val="solid"/>
          </a:ln>
        </p:spPr>
        <p:txBody>
          <a:bodyPr/>
          <a:lstStyle/>
          <a:p>
            <a:pPr defTabSz="761970"/>
            <a:endParaRPr lang="en-US" sz="1500">
              <a:solidFill>
                <a:prstClr val="black"/>
              </a:solidFill>
              <a:latin typeface="Aptos"/>
            </a:endParaRPr>
          </a:p>
        </p:txBody>
      </p:sp>
      <p:sp>
        <p:nvSpPr>
          <p:cNvPr id="74" name="Text 31">
            <a:extLst>
              <a:ext uri="{FF2B5EF4-FFF2-40B4-BE49-F238E27FC236}">
                <a16:creationId xmlns:a16="http://schemas.microsoft.com/office/drawing/2014/main" id="{C1B4A1E8-EF85-BCDF-3307-63E2833A65C9}"/>
              </a:ext>
            </a:extLst>
          </p:cNvPr>
          <p:cNvSpPr/>
          <p:nvPr/>
        </p:nvSpPr>
        <p:spPr>
          <a:xfrm>
            <a:off x="8033025" y="3895043"/>
            <a:ext cx="1981200" cy="320040"/>
          </a:xfrm>
          <a:prstGeom prst="rect">
            <a:avLst/>
          </a:prstGeom>
          <a:noFill/>
          <a:ln/>
        </p:spPr>
        <p:txBody>
          <a:bodyPr wrap="square" lIns="0" tIns="0" rIns="0" bIns="0" rtlCol="0" anchor="ctr"/>
          <a:lstStyle/>
          <a:p>
            <a:pPr defTabSz="761970"/>
            <a:r>
              <a:rPr lang="en-US" sz="1667">
                <a:solidFill>
                  <a:srgbClr val="64748B"/>
                </a:solidFill>
                <a:latin typeface="Aptos"/>
              </a:rPr>
              <a:t>toggle backend</a:t>
            </a:r>
            <a:endParaRPr lang="en-US" sz="1667">
              <a:solidFill>
                <a:prstClr val="black"/>
              </a:solidFill>
              <a:latin typeface="Aptos"/>
            </a:endParaRPr>
          </a:p>
        </p:txBody>
      </p:sp>
      <p:sp>
        <p:nvSpPr>
          <p:cNvPr id="75" name="Shape 32">
            <a:extLst>
              <a:ext uri="{FF2B5EF4-FFF2-40B4-BE49-F238E27FC236}">
                <a16:creationId xmlns:a16="http://schemas.microsoft.com/office/drawing/2014/main" id="{1C77B77B-8AF5-9D35-9987-9B1BC6B6B486}"/>
              </a:ext>
            </a:extLst>
          </p:cNvPr>
          <p:cNvSpPr/>
          <p:nvPr/>
        </p:nvSpPr>
        <p:spPr>
          <a:xfrm>
            <a:off x="7880625" y="4348433"/>
            <a:ext cx="83820" cy="83820"/>
          </a:xfrm>
          <a:prstGeom prst="ellipse">
            <a:avLst/>
          </a:prstGeom>
          <a:solidFill>
            <a:srgbClr val="F59E0B"/>
          </a:solidFill>
          <a:ln w="12700">
            <a:solidFill>
              <a:srgbClr val="F59E0B"/>
            </a:solidFill>
            <a:prstDash val="solid"/>
          </a:ln>
        </p:spPr>
        <p:txBody>
          <a:bodyPr/>
          <a:lstStyle/>
          <a:p>
            <a:pPr defTabSz="761970"/>
            <a:endParaRPr lang="en-US" sz="1500">
              <a:solidFill>
                <a:prstClr val="black"/>
              </a:solidFill>
              <a:latin typeface="Aptos"/>
            </a:endParaRPr>
          </a:p>
        </p:txBody>
      </p:sp>
      <p:sp>
        <p:nvSpPr>
          <p:cNvPr id="76" name="Text 33">
            <a:extLst>
              <a:ext uri="{FF2B5EF4-FFF2-40B4-BE49-F238E27FC236}">
                <a16:creationId xmlns:a16="http://schemas.microsoft.com/office/drawing/2014/main" id="{57B3BB92-F72C-356B-6261-28E46214D7D2}"/>
              </a:ext>
            </a:extLst>
          </p:cNvPr>
          <p:cNvSpPr/>
          <p:nvPr/>
        </p:nvSpPr>
        <p:spPr>
          <a:xfrm>
            <a:off x="8033025" y="4295093"/>
            <a:ext cx="1981200" cy="320040"/>
          </a:xfrm>
          <a:prstGeom prst="rect">
            <a:avLst/>
          </a:prstGeom>
          <a:noFill/>
          <a:ln/>
        </p:spPr>
        <p:txBody>
          <a:bodyPr wrap="square" lIns="0" tIns="0" rIns="0" bIns="0" rtlCol="0" anchor="ctr"/>
          <a:lstStyle/>
          <a:p>
            <a:pPr defTabSz="761970"/>
            <a:r>
              <a:rPr lang="en-US" sz="1667">
                <a:solidFill>
                  <a:srgbClr val="64748B"/>
                </a:solidFill>
                <a:latin typeface="Aptos"/>
              </a:rPr>
              <a:t>sweep HCC coverage</a:t>
            </a:r>
            <a:endParaRPr lang="en-US" sz="1667">
              <a:solidFill>
                <a:prstClr val="black"/>
              </a:solidFill>
              <a:latin typeface="Aptos"/>
            </a:endParaRPr>
          </a:p>
        </p:txBody>
      </p:sp>
      <p:sp>
        <p:nvSpPr>
          <p:cNvPr id="77" name="Shape 34">
            <a:extLst>
              <a:ext uri="{FF2B5EF4-FFF2-40B4-BE49-F238E27FC236}">
                <a16:creationId xmlns:a16="http://schemas.microsoft.com/office/drawing/2014/main" id="{A653291C-5DCC-B757-782D-C99110C4DB0D}"/>
              </a:ext>
            </a:extLst>
          </p:cNvPr>
          <p:cNvSpPr/>
          <p:nvPr/>
        </p:nvSpPr>
        <p:spPr>
          <a:xfrm>
            <a:off x="7880625" y="4748483"/>
            <a:ext cx="83820" cy="83820"/>
          </a:xfrm>
          <a:prstGeom prst="ellipse">
            <a:avLst/>
          </a:prstGeom>
          <a:solidFill>
            <a:srgbClr val="F59E0B"/>
          </a:solidFill>
          <a:ln w="12700">
            <a:solidFill>
              <a:srgbClr val="F59E0B"/>
            </a:solidFill>
            <a:prstDash val="solid"/>
          </a:ln>
        </p:spPr>
        <p:txBody>
          <a:bodyPr/>
          <a:lstStyle/>
          <a:p>
            <a:pPr defTabSz="761970"/>
            <a:endParaRPr lang="en-US" sz="1500">
              <a:solidFill>
                <a:prstClr val="black"/>
              </a:solidFill>
              <a:latin typeface="Aptos"/>
            </a:endParaRPr>
          </a:p>
        </p:txBody>
      </p:sp>
      <p:sp>
        <p:nvSpPr>
          <p:cNvPr id="78" name="Text 35">
            <a:extLst>
              <a:ext uri="{FF2B5EF4-FFF2-40B4-BE49-F238E27FC236}">
                <a16:creationId xmlns:a16="http://schemas.microsoft.com/office/drawing/2014/main" id="{64F2E103-B014-C37E-A6CF-C3F0AC1D0A81}"/>
              </a:ext>
            </a:extLst>
          </p:cNvPr>
          <p:cNvSpPr/>
          <p:nvPr/>
        </p:nvSpPr>
        <p:spPr>
          <a:xfrm>
            <a:off x="8033025" y="4695143"/>
            <a:ext cx="1981200" cy="320040"/>
          </a:xfrm>
          <a:prstGeom prst="rect">
            <a:avLst/>
          </a:prstGeom>
          <a:noFill/>
          <a:ln/>
        </p:spPr>
        <p:txBody>
          <a:bodyPr wrap="square" lIns="0" tIns="0" rIns="0" bIns="0" rtlCol="0" anchor="ctr"/>
          <a:lstStyle/>
          <a:p>
            <a:pPr defTabSz="761970"/>
            <a:r>
              <a:rPr lang="en-US" sz="1667">
                <a:solidFill>
                  <a:srgbClr val="64748B"/>
                </a:solidFill>
                <a:latin typeface="Aptos"/>
              </a:rPr>
              <a:t>change placement policy</a:t>
            </a:r>
            <a:endParaRPr lang="en-US" sz="1667">
              <a:solidFill>
                <a:prstClr val="black"/>
              </a:solidFill>
              <a:latin typeface="Aptos"/>
            </a:endParaRPr>
          </a:p>
        </p:txBody>
      </p:sp>
      <p:sp>
        <p:nvSpPr>
          <p:cNvPr id="79" name="Text 36">
            <a:extLst>
              <a:ext uri="{FF2B5EF4-FFF2-40B4-BE49-F238E27FC236}">
                <a16:creationId xmlns:a16="http://schemas.microsoft.com/office/drawing/2014/main" id="{6ED955D8-13FC-58B0-BCF9-098ED25487E5}"/>
              </a:ext>
            </a:extLst>
          </p:cNvPr>
          <p:cNvSpPr/>
          <p:nvPr/>
        </p:nvSpPr>
        <p:spPr>
          <a:xfrm>
            <a:off x="1539562" y="5824032"/>
            <a:ext cx="8572500" cy="167640"/>
          </a:xfrm>
          <a:prstGeom prst="rect">
            <a:avLst/>
          </a:prstGeom>
          <a:noFill/>
          <a:ln/>
        </p:spPr>
        <p:txBody>
          <a:bodyPr wrap="square" lIns="0" tIns="0" rIns="0" bIns="0" rtlCol="0" anchor="ctr"/>
          <a:lstStyle/>
          <a:p>
            <a:pPr algn="ctr" defTabSz="761970"/>
            <a:endParaRPr lang="en-US" sz="1500" b="1">
              <a:solidFill>
                <a:srgbClr val="2C9C91"/>
              </a:solidFill>
              <a:latin typeface="Aptos"/>
            </a:endParaRPr>
          </a:p>
        </p:txBody>
      </p:sp>
    </p:spTree>
    <p:extLst>
      <p:ext uri="{BB962C8B-B14F-4D97-AF65-F5344CB8AC3E}">
        <p14:creationId xmlns:p14="http://schemas.microsoft.com/office/powerpoint/2010/main" val="188769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D11FF2-82DF-B1CC-6C8F-C8EFF260E38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5E38127-7107-3684-DCB6-E978CE9B6F90}"/>
              </a:ext>
            </a:extLst>
          </p:cNvPr>
          <p:cNvSpPr>
            <a:spLocks noGrp="1"/>
          </p:cNvSpPr>
          <p:nvPr>
            <p:ph type="title"/>
          </p:nvPr>
        </p:nvSpPr>
        <p:spPr/>
        <p:txBody>
          <a:bodyPr/>
          <a:lstStyle/>
          <a:p>
            <a:r>
              <a:rPr lang="en-US">
                <a:solidFill>
                  <a:srgbClr val="1E293B"/>
                </a:solidFill>
                <a:latin typeface="Aptos Display"/>
                <a:ea typeface="Aptos Display" pitchFamily="34" charset="-122"/>
                <a:cs typeface="Aptos Display" pitchFamily="34" charset="-120"/>
              </a:rPr>
              <a:t>What the open-source community can do next</a:t>
            </a:r>
          </a:p>
        </p:txBody>
      </p:sp>
      <p:sp>
        <p:nvSpPr>
          <p:cNvPr id="15" name="Text 2">
            <a:extLst>
              <a:ext uri="{FF2B5EF4-FFF2-40B4-BE49-F238E27FC236}">
                <a16:creationId xmlns:a16="http://schemas.microsoft.com/office/drawing/2014/main" id="{F276CC12-F0A1-C77C-CFBB-0B5D3AFE8C0B}"/>
              </a:ext>
            </a:extLst>
          </p:cNvPr>
          <p:cNvSpPr/>
          <p:nvPr/>
        </p:nvSpPr>
        <p:spPr>
          <a:xfrm>
            <a:off x="10477500" y="228599"/>
            <a:ext cx="1333500" cy="213360"/>
          </a:xfrm>
          <a:prstGeom prst="rect">
            <a:avLst/>
          </a:prstGeom>
          <a:solidFill>
            <a:srgbClr val="EAF2FF"/>
          </a:solidFill>
          <a:ln>
            <a:solidFill>
              <a:srgbClr val="1F5FBF"/>
            </a:solidFill>
          </a:ln>
        </p:spPr>
        <p:txBody>
          <a:bodyPr wrap="square" lIns="0" tIns="0" rIns="0" bIns="0" rtlCol="0" anchor="ctr"/>
          <a:lstStyle/>
          <a:p>
            <a:pPr algn="ctr"/>
            <a:r>
              <a:rPr lang="en-US" sz="833" b="1">
                <a:solidFill>
                  <a:srgbClr val="1F5FBF"/>
                </a:solidFill>
              </a:rPr>
              <a:t>COMMUNITY</a:t>
            </a:r>
          </a:p>
        </p:txBody>
      </p:sp>
      <p:sp>
        <p:nvSpPr>
          <p:cNvPr id="65" name="Slide Number Placeholder 1">
            <a:extLst>
              <a:ext uri="{FF2B5EF4-FFF2-40B4-BE49-F238E27FC236}">
                <a16:creationId xmlns:a16="http://schemas.microsoft.com/office/drawing/2014/main" id="{CCE80D10-40CF-354F-FF8E-D8EBD267514B}"/>
              </a:ext>
            </a:extLst>
          </p:cNvPr>
          <p:cNvSpPr>
            <a:spLocks noGrp="1"/>
          </p:cNvSpPr>
          <p:nvPr>
            <p:ph type="sldNum" sz="quarter" idx="12"/>
          </p:nvPr>
        </p:nvSpPr>
        <p:spPr>
          <a:xfrm>
            <a:off x="11661914" y="6477000"/>
            <a:ext cx="377686" cy="381000"/>
          </a:xfrm>
        </p:spPr>
        <p:txBody>
          <a:bodyPr/>
          <a:lstStyle/>
          <a:p>
            <a:fld id="{FE7A4BB3-E848-5A44-82DF-322201952CD8}" type="slidenum">
              <a:rPr lang="en-US" smtClean="0"/>
              <a:pPr/>
              <a:t>56</a:t>
            </a:fld>
            <a:endParaRPr lang="en-US"/>
          </a:p>
        </p:txBody>
      </p:sp>
      <p:sp>
        <p:nvSpPr>
          <p:cNvPr id="18" name="Text 5">
            <a:extLst>
              <a:ext uri="{FF2B5EF4-FFF2-40B4-BE49-F238E27FC236}">
                <a16:creationId xmlns:a16="http://schemas.microsoft.com/office/drawing/2014/main" id="{CF2D7CEF-CD64-2F53-C67D-BCDA1E68B282}"/>
              </a:ext>
            </a:extLst>
          </p:cNvPr>
          <p:cNvSpPr/>
          <p:nvPr/>
        </p:nvSpPr>
        <p:spPr>
          <a:xfrm>
            <a:off x="1190053" y="1995894"/>
            <a:ext cx="8991600" cy="342900"/>
          </a:xfrm>
          <a:prstGeom prst="rect">
            <a:avLst/>
          </a:prstGeom>
          <a:noFill/>
          <a:ln/>
        </p:spPr>
        <p:txBody>
          <a:bodyPr wrap="square" lIns="0" tIns="0" rIns="0" bIns="0" rtlCol="0" anchor="ctr"/>
          <a:lstStyle/>
          <a:p>
            <a:pPr defTabSz="761970"/>
            <a:r>
              <a:rPr lang="en-US" sz="2000">
                <a:solidFill>
                  <a:srgbClr val="1E293B"/>
                </a:solidFill>
                <a:latin typeface="Aptos"/>
              </a:rPr>
              <a:t>OCEAN is a collaborative platform for addressing coherency, scalability, and hardware-availability challenges.</a:t>
            </a:r>
            <a:endParaRPr lang="en-US" sz="2000">
              <a:solidFill>
                <a:prstClr val="black"/>
              </a:solidFill>
              <a:latin typeface="Aptos"/>
            </a:endParaRPr>
          </a:p>
        </p:txBody>
      </p:sp>
      <p:sp>
        <p:nvSpPr>
          <p:cNvPr id="19" name="Shape 6">
            <a:extLst>
              <a:ext uri="{FF2B5EF4-FFF2-40B4-BE49-F238E27FC236}">
                <a16:creationId xmlns:a16="http://schemas.microsoft.com/office/drawing/2014/main" id="{DE22FAEE-9172-EE61-C0D4-C125DB4889E7}"/>
              </a:ext>
            </a:extLst>
          </p:cNvPr>
          <p:cNvSpPr/>
          <p:nvPr/>
        </p:nvSpPr>
        <p:spPr>
          <a:xfrm>
            <a:off x="1203779" y="2658663"/>
            <a:ext cx="5536739" cy="2807641"/>
          </a:xfrm>
          <a:prstGeom prst="roundRect">
            <a:avLst/>
          </a:prstGeom>
          <a:solidFill>
            <a:srgbClr val="EAF9F6"/>
          </a:solidFill>
          <a:ln w="12700">
            <a:solidFill>
              <a:srgbClr val="2C9C91"/>
            </a:solidFill>
            <a:prstDash val="solid"/>
          </a:ln>
        </p:spPr>
        <p:txBody>
          <a:bodyPr/>
          <a:lstStyle/>
          <a:p>
            <a:pPr defTabSz="761970"/>
            <a:endParaRPr lang="en-US" sz="1500">
              <a:solidFill>
                <a:prstClr val="black"/>
              </a:solidFill>
              <a:latin typeface="Aptos"/>
            </a:endParaRPr>
          </a:p>
        </p:txBody>
      </p:sp>
      <p:sp>
        <p:nvSpPr>
          <p:cNvPr id="20" name="Text 7">
            <a:extLst>
              <a:ext uri="{FF2B5EF4-FFF2-40B4-BE49-F238E27FC236}">
                <a16:creationId xmlns:a16="http://schemas.microsoft.com/office/drawing/2014/main" id="{0AFB0217-DAAA-DE18-0599-E48B5CED7A17}"/>
              </a:ext>
            </a:extLst>
          </p:cNvPr>
          <p:cNvSpPr/>
          <p:nvPr/>
        </p:nvSpPr>
        <p:spPr>
          <a:xfrm>
            <a:off x="1621193" y="2993550"/>
            <a:ext cx="2827867" cy="119946"/>
          </a:xfrm>
          <a:prstGeom prst="rect">
            <a:avLst/>
          </a:prstGeom>
          <a:noFill/>
          <a:ln/>
        </p:spPr>
        <p:txBody>
          <a:bodyPr wrap="square" lIns="0" tIns="0" rIns="0" bIns="0" rtlCol="0" anchor="ctr"/>
          <a:lstStyle/>
          <a:p>
            <a:pPr defTabSz="761970"/>
            <a:r>
              <a:rPr lang="en-US" sz="2000" b="1">
                <a:solidFill>
                  <a:srgbClr val="2C9C91"/>
                </a:solidFill>
                <a:latin typeface="Aptos"/>
              </a:rPr>
              <a:t>Current directions</a:t>
            </a:r>
            <a:endParaRPr lang="en-US" sz="2000">
              <a:solidFill>
                <a:prstClr val="black"/>
              </a:solidFill>
              <a:latin typeface="Aptos"/>
            </a:endParaRPr>
          </a:p>
        </p:txBody>
      </p:sp>
      <p:sp>
        <p:nvSpPr>
          <p:cNvPr id="21" name="Shape 8">
            <a:extLst>
              <a:ext uri="{FF2B5EF4-FFF2-40B4-BE49-F238E27FC236}">
                <a16:creationId xmlns:a16="http://schemas.microsoft.com/office/drawing/2014/main" id="{A845195D-1B46-26DE-A584-1C197CA544FD}"/>
              </a:ext>
            </a:extLst>
          </p:cNvPr>
          <p:cNvSpPr/>
          <p:nvPr/>
        </p:nvSpPr>
        <p:spPr>
          <a:xfrm>
            <a:off x="1621664" y="3489979"/>
            <a:ext cx="83820" cy="83820"/>
          </a:xfrm>
          <a:prstGeom prst="ellipse">
            <a:avLst/>
          </a:prstGeom>
          <a:solidFill>
            <a:srgbClr val="2C9C91"/>
          </a:solidFill>
          <a:ln w="12700">
            <a:solidFill>
              <a:srgbClr val="2C9C91"/>
            </a:solidFill>
            <a:prstDash val="solid"/>
          </a:ln>
        </p:spPr>
        <p:txBody>
          <a:bodyPr/>
          <a:lstStyle/>
          <a:p>
            <a:pPr defTabSz="761970"/>
            <a:endParaRPr lang="en-US" sz="1500">
              <a:solidFill>
                <a:prstClr val="black"/>
              </a:solidFill>
              <a:latin typeface="Aptos"/>
            </a:endParaRPr>
          </a:p>
        </p:txBody>
      </p:sp>
      <p:sp>
        <p:nvSpPr>
          <p:cNvPr id="22" name="Text 9">
            <a:extLst>
              <a:ext uri="{FF2B5EF4-FFF2-40B4-BE49-F238E27FC236}">
                <a16:creationId xmlns:a16="http://schemas.microsoft.com/office/drawing/2014/main" id="{18479E23-B23E-4BDF-9F4B-D2EA7DB2EA16}"/>
              </a:ext>
            </a:extLst>
          </p:cNvPr>
          <p:cNvSpPr/>
          <p:nvPr/>
        </p:nvSpPr>
        <p:spPr>
          <a:xfrm>
            <a:off x="1774064" y="3436639"/>
            <a:ext cx="4648200" cy="320040"/>
          </a:xfrm>
          <a:prstGeom prst="rect">
            <a:avLst/>
          </a:prstGeom>
          <a:noFill/>
          <a:ln/>
        </p:spPr>
        <p:txBody>
          <a:bodyPr wrap="square" lIns="0" tIns="0" rIns="0" bIns="0" rtlCol="0" anchor="ctr"/>
          <a:lstStyle/>
          <a:p>
            <a:pPr defTabSz="761970"/>
            <a:r>
              <a:rPr lang="en-US" sz="1667">
                <a:solidFill>
                  <a:srgbClr val="1E293B"/>
                </a:solidFill>
                <a:latin typeface="Aptos"/>
              </a:rPr>
              <a:t>test more workloads (e.g., LLM, graph analytics)</a:t>
            </a:r>
            <a:endParaRPr lang="en-US" sz="1667">
              <a:solidFill>
                <a:prstClr val="black"/>
              </a:solidFill>
              <a:latin typeface="Aptos"/>
            </a:endParaRPr>
          </a:p>
        </p:txBody>
      </p:sp>
      <p:sp>
        <p:nvSpPr>
          <p:cNvPr id="23" name="Shape 10">
            <a:extLst>
              <a:ext uri="{FF2B5EF4-FFF2-40B4-BE49-F238E27FC236}">
                <a16:creationId xmlns:a16="http://schemas.microsoft.com/office/drawing/2014/main" id="{587666FA-2A66-C863-6A4C-9C3F58984E6A}"/>
              </a:ext>
            </a:extLst>
          </p:cNvPr>
          <p:cNvSpPr/>
          <p:nvPr/>
        </p:nvSpPr>
        <p:spPr>
          <a:xfrm>
            <a:off x="1621664" y="3954038"/>
            <a:ext cx="83820" cy="83820"/>
          </a:xfrm>
          <a:prstGeom prst="ellipse">
            <a:avLst/>
          </a:prstGeom>
          <a:solidFill>
            <a:srgbClr val="2C9C91"/>
          </a:solidFill>
          <a:ln w="12700">
            <a:solidFill>
              <a:srgbClr val="2C9C91"/>
            </a:solidFill>
            <a:prstDash val="solid"/>
          </a:ln>
        </p:spPr>
        <p:txBody>
          <a:bodyPr/>
          <a:lstStyle/>
          <a:p>
            <a:pPr defTabSz="761970"/>
            <a:endParaRPr lang="en-US" sz="1500">
              <a:solidFill>
                <a:prstClr val="black"/>
              </a:solidFill>
              <a:latin typeface="Aptos"/>
            </a:endParaRPr>
          </a:p>
        </p:txBody>
      </p:sp>
      <p:sp>
        <p:nvSpPr>
          <p:cNvPr id="24" name="Text 11">
            <a:extLst>
              <a:ext uri="{FF2B5EF4-FFF2-40B4-BE49-F238E27FC236}">
                <a16:creationId xmlns:a16="http://schemas.microsoft.com/office/drawing/2014/main" id="{8FFCA3DA-0775-3509-DAC9-2698EB8B43F4}"/>
              </a:ext>
            </a:extLst>
          </p:cNvPr>
          <p:cNvSpPr/>
          <p:nvPr/>
        </p:nvSpPr>
        <p:spPr>
          <a:xfrm>
            <a:off x="1774064" y="3900698"/>
            <a:ext cx="4648200" cy="320040"/>
          </a:xfrm>
          <a:prstGeom prst="rect">
            <a:avLst/>
          </a:prstGeom>
          <a:noFill/>
          <a:ln/>
        </p:spPr>
        <p:txBody>
          <a:bodyPr wrap="square" lIns="0" tIns="0" rIns="0" bIns="0" rtlCol="0" anchor="ctr"/>
          <a:lstStyle/>
          <a:p>
            <a:pPr defTabSz="761970"/>
            <a:r>
              <a:rPr lang="en-US" sz="1667">
                <a:solidFill>
                  <a:srgbClr val="1E293B"/>
                </a:solidFill>
                <a:latin typeface="Aptos"/>
              </a:rPr>
              <a:t>assess switch / fabric manager / coherence components individually</a:t>
            </a:r>
            <a:endParaRPr lang="en-US" sz="1667">
              <a:solidFill>
                <a:prstClr val="black"/>
              </a:solidFill>
              <a:latin typeface="Aptos"/>
            </a:endParaRPr>
          </a:p>
        </p:txBody>
      </p:sp>
      <p:sp>
        <p:nvSpPr>
          <p:cNvPr id="25" name="Shape 12">
            <a:extLst>
              <a:ext uri="{FF2B5EF4-FFF2-40B4-BE49-F238E27FC236}">
                <a16:creationId xmlns:a16="http://schemas.microsoft.com/office/drawing/2014/main" id="{DF851B06-994F-D5E6-9047-5B30B419AB42}"/>
              </a:ext>
            </a:extLst>
          </p:cNvPr>
          <p:cNvSpPr/>
          <p:nvPr/>
        </p:nvSpPr>
        <p:spPr>
          <a:xfrm>
            <a:off x="1621664" y="4418095"/>
            <a:ext cx="83820" cy="83820"/>
          </a:xfrm>
          <a:prstGeom prst="ellipse">
            <a:avLst/>
          </a:prstGeom>
          <a:solidFill>
            <a:srgbClr val="2C9C91"/>
          </a:solidFill>
          <a:ln w="12700">
            <a:solidFill>
              <a:srgbClr val="2C9C91"/>
            </a:solidFill>
            <a:prstDash val="solid"/>
          </a:ln>
        </p:spPr>
        <p:txBody>
          <a:bodyPr/>
          <a:lstStyle/>
          <a:p>
            <a:pPr defTabSz="761970"/>
            <a:endParaRPr lang="en-US" sz="1500">
              <a:solidFill>
                <a:prstClr val="black"/>
              </a:solidFill>
              <a:latin typeface="Aptos"/>
            </a:endParaRPr>
          </a:p>
        </p:txBody>
      </p:sp>
      <p:sp>
        <p:nvSpPr>
          <p:cNvPr id="26" name="Text 13">
            <a:extLst>
              <a:ext uri="{FF2B5EF4-FFF2-40B4-BE49-F238E27FC236}">
                <a16:creationId xmlns:a16="http://schemas.microsoft.com/office/drawing/2014/main" id="{1CE3A7FD-1B68-9140-1B25-E6C92F06897C}"/>
              </a:ext>
            </a:extLst>
          </p:cNvPr>
          <p:cNvSpPr/>
          <p:nvPr/>
        </p:nvSpPr>
        <p:spPr>
          <a:xfrm>
            <a:off x="1774064" y="4416496"/>
            <a:ext cx="4648200" cy="320040"/>
          </a:xfrm>
          <a:prstGeom prst="rect">
            <a:avLst/>
          </a:prstGeom>
          <a:noFill/>
          <a:ln/>
        </p:spPr>
        <p:txBody>
          <a:bodyPr wrap="square" lIns="0" tIns="0" rIns="0" bIns="0" rtlCol="0" anchor="ctr"/>
          <a:lstStyle/>
          <a:p>
            <a:pPr defTabSz="761970"/>
            <a:r>
              <a:rPr lang="en-US" sz="1667">
                <a:solidFill>
                  <a:srgbClr val="1E293B"/>
                </a:solidFill>
                <a:latin typeface="Aptos"/>
              </a:rPr>
              <a:t>scale experiments toward cloud and hyperscale service settings</a:t>
            </a:r>
            <a:endParaRPr lang="en-US" sz="1667">
              <a:solidFill>
                <a:prstClr val="black"/>
              </a:solidFill>
              <a:latin typeface="Aptos"/>
            </a:endParaRPr>
          </a:p>
        </p:txBody>
      </p:sp>
      <p:sp>
        <p:nvSpPr>
          <p:cNvPr id="27" name="Text 14">
            <a:extLst>
              <a:ext uri="{FF2B5EF4-FFF2-40B4-BE49-F238E27FC236}">
                <a16:creationId xmlns:a16="http://schemas.microsoft.com/office/drawing/2014/main" id="{BA3D143F-2333-19CD-968F-A8CC3FF5565A}"/>
              </a:ext>
            </a:extLst>
          </p:cNvPr>
          <p:cNvSpPr/>
          <p:nvPr/>
        </p:nvSpPr>
        <p:spPr>
          <a:xfrm>
            <a:off x="7239000" y="2875835"/>
            <a:ext cx="2133600" cy="438123"/>
          </a:xfrm>
          <a:prstGeom prst="rect">
            <a:avLst/>
          </a:prstGeom>
          <a:noFill/>
          <a:ln/>
        </p:spPr>
        <p:txBody>
          <a:bodyPr wrap="square" lIns="0" tIns="0" rIns="0" bIns="0" rtlCol="0" anchor="ctr"/>
          <a:lstStyle/>
          <a:p>
            <a:pPr defTabSz="761970"/>
            <a:r>
              <a:rPr lang="en-US" sz="1917" b="1">
                <a:solidFill>
                  <a:srgbClr val="0B1F33"/>
                </a:solidFill>
                <a:latin typeface="Aptos"/>
              </a:rPr>
              <a:t>OCEAN repository</a:t>
            </a:r>
            <a:endParaRPr lang="en-US" sz="1917">
              <a:solidFill>
                <a:prstClr val="black"/>
              </a:solidFill>
              <a:latin typeface="Aptos"/>
            </a:endParaRPr>
          </a:p>
        </p:txBody>
      </p:sp>
      <p:pic>
        <p:nvPicPr>
          <p:cNvPr id="29" name="Image 1" descr="/mnt/data/ocean_repo_qr.png">
            <a:extLst>
              <a:ext uri="{FF2B5EF4-FFF2-40B4-BE49-F238E27FC236}">
                <a16:creationId xmlns:a16="http://schemas.microsoft.com/office/drawing/2014/main" id="{A62C9674-07AE-7BE3-E9A9-7957DAF77A04}"/>
              </a:ext>
            </a:extLst>
          </p:cNvPr>
          <p:cNvPicPr>
            <a:picLocks noChangeAspect="1"/>
          </p:cNvPicPr>
          <p:nvPr/>
        </p:nvPicPr>
        <p:blipFill>
          <a:blip r:embed="rId3"/>
          <a:stretch>
            <a:fillRect/>
          </a:stretch>
        </p:blipFill>
        <p:spPr>
          <a:xfrm>
            <a:off x="7444379" y="3390158"/>
            <a:ext cx="1295400" cy="1295400"/>
          </a:xfrm>
          <a:prstGeom prst="rect">
            <a:avLst/>
          </a:prstGeom>
        </p:spPr>
      </p:pic>
      <p:sp>
        <p:nvSpPr>
          <p:cNvPr id="31" name="Text 16">
            <a:extLst>
              <a:ext uri="{FF2B5EF4-FFF2-40B4-BE49-F238E27FC236}">
                <a16:creationId xmlns:a16="http://schemas.microsoft.com/office/drawing/2014/main" id="{692C9AFC-1915-8259-4258-1D2170898815}"/>
              </a:ext>
            </a:extLst>
          </p:cNvPr>
          <p:cNvSpPr/>
          <p:nvPr/>
        </p:nvSpPr>
        <p:spPr>
          <a:xfrm>
            <a:off x="7444379" y="4761758"/>
            <a:ext cx="1333500" cy="167640"/>
          </a:xfrm>
          <a:prstGeom prst="rect">
            <a:avLst/>
          </a:prstGeom>
          <a:noFill/>
          <a:ln/>
        </p:spPr>
        <p:txBody>
          <a:bodyPr wrap="square" lIns="0" tIns="0" rIns="0" bIns="0" rtlCol="0" anchor="ctr"/>
          <a:lstStyle/>
          <a:p>
            <a:pPr algn="ctr" defTabSz="761970"/>
            <a:r>
              <a:rPr lang="en-US" sz="1250" b="1">
                <a:solidFill>
                  <a:srgbClr val="1F5FBF"/>
                </a:solidFill>
                <a:latin typeface="Aptos"/>
              </a:rPr>
              <a:t>OCEAN repo</a:t>
            </a:r>
            <a:endParaRPr lang="en-US" sz="1250">
              <a:solidFill>
                <a:prstClr val="black"/>
              </a:solidFill>
              <a:latin typeface="Aptos"/>
            </a:endParaRPr>
          </a:p>
        </p:txBody>
      </p:sp>
    </p:spTree>
    <p:extLst>
      <p:ext uri="{BB962C8B-B14F-4D97-AF65-F5344CB8AC3E}">
        <p14:creationId xmlns:p14="http://schemas.microsoft.com/office/powerpoint/2010/main" val="3953889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84CBAE-2773-A888-9B1F-A93CCDE2DA2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0C33353-F10D-BDC0-3FEB-6FD757AE92C0}"/>
              </a:ext>
            </a:extLst>
          </p:cNvPr>
          <p:cNvSpPr>
            <a:spLocks noGrp="1"/>
          </p:cNvSpPr>
          <p:nvPr>
            <p:ph type="title"/>
          </p:nvPr>
        </p:nvSpPr>
        <p:spPr/>
        <p:txBody>
          <a:bodyPr/>
          <a:lstStyle/>
          <a:p>
            <a:r>
              <a:rPr lang="en-US">
                <a:solidFill>
                  <a:srgbClr val="1E293B"/>
                </a:solidFill>
                <a:latin typeface="Aptos Display"/>
                <a:ea typeface="Aptos Display" pitchFamily="34" charset="-122"/>
                <a:cs typeface="Aptos Display" pitchFamily="34" charset="-120"/>
              </a:rPr>
              <a:t>Takeaways</a:t>
            </a:r>
          </a:p>
        </p:txBody>
      </p:sp>
      <p:sp>
        <p:nvSpPr>
          <p:cNvPr id="15" name="Text 2">
            <a:extLst>
              <a:ext uri="{FF2B5EF4-FFF2-40B4-BE49-F238E27FC236}">
                <a16:creationId xmlns:a16="http://schemas.microsoft.com/office/drawing/2014/main" id="{AB952AD3-BB10-49B7-19A4-B75DDFDB487A}"/>
              </a:ext>
            </a:extLst>
          </p:cNvPr>
          <p:cNvSpPr/>
          <p:nvPr/>
        </p:nvSpPr>
        <p:spPr>
          <a:xfrm>
            <a:off x="10477500" y="228599"/>
            <a:ext cx="1333500" cy="213360"/>
          </a:xfrm>
          <a:prstGeom prst="rect">
            <a:avLst/>
          </a:prstGeom>
          <a:solidFill>
            <a:srgbClr val="EAF2FF"/>
          </a:solidFill>
          <a:ln>
            <a:solidFill>
              <a:srgbClr val="1F5FBF"/>
            </a:solidFill>
          </a:ln>
        </p:spPr>
        <p:txBody>
          <a:bodyPr wrap="square" lIns="0" tIns="0" rIns="0" bIns="0" rtlCol="0" anchor="ctr"/>
          <a:lstStyle/>
          <a:p>
            <a:pPr algn="ctr"/>
            <a:r>
              <a:rPr lang="en-US" sz="833" b="1">
                <a:solidFill>
                  <a:srgbClr val="1F5FBF"/>
                </a:solidFill>
              </a:rPr>
              <a:t>CLOSE</a:t>
            </a:r>
          </a:p>
        </p:txBody>
      </p:sp>
      <p:sp>
        <p:nvSpPr>
          <p:cNvPr id="65" name="Slide Number Placeholder 1">
            <a:extLst>
              <a:ext uri="{FF2B5EF4-FFF2-40B4-BE49-F238E27FC236}">
                <a16:creationId xmlns:a16="http://schemas.microsoft.com/office/drawing/2014/main" id="{FC96A4F8-7713-0E46-49EF-E1F05B59700E}"/>
              </a:ext>
            </a:extLst>
          </p:cNvPr>
          <p:cNvSpPr>
            <a:spLocks noGrp="1"/>
          </p:cNvSpPr>
          <p:nvPr>
            <p:ph type="sldNum" sz="quarter" idx="12"/>
          </p:nvPr>
        </p:nvSpPr>
        <p:spPr>
          <a:xfrm>
            <a:off x="11661914" y="6477000"/>
            <a:ext cx="377686" cy="381000"/>
          </a:xfrm>
        </p:spPr>
        <p:txBody>
          <a:bodyPr/>
          <a:lstStyle/>
          <a:p>
            <a:fld id="{FE7A4BB3-E848-5A44-82DF-322201952CD8}" type="slidenum">
              <a:rPr lang="en-US" smtClean="0"/>
              <a:pPr/>
              <a:t>57</a:t>
            </a:fld>
            <a:endParaRPr lang="en-US"/>
          </a:p>
        </p:txBody>
      </p:sp>
      <p:sp>
        <p:nvSpPr>
          <p:cNvPr id="38" name="Shape 5">
            <a:extLst>
              <a:ext uri="{FF2B5EF4-FFF2-40B4-BE49-F238E27FC236}">
                <a16:creationId xmlns:a16="http://schemas.microsoft.com/office/drawing/2014/main" id="{EAD5D700-BD83-22C5-745C-219973057C1B}"/>
              </a:ext>
            </a:extLst>
          </p:cNvPr>
          <p:cNvSpPr/>
          <p:nvPr/>
        </p:nvSpPr>
        <p:spPr>
          <a:xfrm>
            <a:off x="1200955" y="1825581"/>
            <a:ext cx="9930924" cy="1043939"/>
          </a:xfrm>
          <a:prstGeom prst="roundRect">
            <a:avLst/>
          </a:prstGeom>
          <a:solidFill>
            <a:srgbClr val="FFFFFF"/>
          </a:solidFill>
          <a:ln w="12700">
            <a:solidFill>
              <a:srgbClr val="C9D4E5"/>
            </a:solidFill>
            <a:prstDash val="solid"/>
          </a:ln>
        </p:spPr>
        <p:txBody>
          <a:bodyPr/>
          <a:lstStyle/>
          <a:p>
            <a:pPr defTabSz="761970"/>
            <a:endParaRPr lang="en-US">
              <a:solidFill>
                <a:prstClr val="black"/>
              </a:solidFill>
              <a:latin typeface="Aptos"/>
            </a:endParaRPr>
          </a:p>
        </p:txBody>
      </p:sp>
      <p:sp>
        <p:nvSpPr>
          <p:cNvPr id="39" name="Shape 6">
            <a:extLst>
              <a:ext uri="{FF2B5EF4-FFF2-40B4-BE49-F238E27FC236}">
                <a16:creationId xmlns:a16="http://schemas.microsoft.com/office/drawing/2014/main" id="{1F658EDB-4DB1-8FCA-D646-D8C955D92D21}"/>
              </a:ext>
            </a:extLst>
          </p:cNvPr>
          <p:cNvSpPr/>
          <p:nvPr/>
        </p:nvSpPr>
        <p:spPr>
          <a:xfrm>
            <a:off x="1391455" y="2223173"/>
            <a:ext cx="320040" cy="320040"/>
          </a:xfrm>
          <a:prstGeom prst="ellipse">
            <a:avLst/>
          </a:prstGeom>
          <a:solidFill>
            <a:srgbClr val="1F5FBF"/>
          </a:solidFill>
          <a:ln w="12700">
            <a:solidFill>
              <a:srgbClr val="1F5FBF"/>
            </a:solidFill>
            <a:prstDash val="solid"/>
          </a:ln>
        </p:spPr>
        <p:txBody>
          <a:bodyPr/>
          <a:lstStyle/>
          <a:p>
            <a:pPr defTabSz="761970"/>
            <a:endParaRPr lang="en-US">
              <a:solidFill>
                <a:prstClr val="black"/>
              </a:solidFill>
              <a:latin typeface="Aptos"/>
            </a:endParaRPr>
          </a:p>
        </p:txBody>
      </p:sp>
      <p:sp>
        <p:nvSpPr>
          <p:cNvPr id="40" name="Text 7">
            <a:extLst>
              <a:ext uri="{FF2B5EF4-FFF2-40B4-BE49-F238E27FC236}">
                <a16:creationId xmlns:a16="http://schemas.microsoft.com/office/drawing/2014/main" id="{A7AF8332-3B9B-F45A-73A0-BD495A7129D2}"/>
              </a:ext>
            </a:extLst>
          </p:cNvPr>
          <p:cNvSpPr/>
          <p:nvPr/>
        </p:nvSpPr>
        <p:spPr>
          <a:xfrm>
            <a:off x="1391455" y="2327859"/>
            <a:ext cx="320040" cy="114300"/>
          </a:xfrm>
          <a:prstGeom prst="rect">
            <a:avLst/>
          </a:prstGeom>
          <a:noFill/>
          <a:ln/>
        </p:spPr>
        <p:txBody>
          <a:bodyPr wrap="square" lIns="0" tIns="0" rIns="0" bIns="0" rtlCol="0" anchor="ctr"/>
          <a:lstStyle/>
          <a:p>
            <a:pPr algn="ctr" defTabSz="761970"/>
            <a:r>
              <a:rPr lang="en-US" sz="1600" b="1">
                <a:solidFill>
                  <a:srgbClr val="FFFFFF"/>
                </a:solidFill>
                <a:latin typeface="Aptos"/>
              </a:rPr>
              <a:t>1</a:t>
            </a:r>
            <a:endParaRPr lang="en-US" sz="1600">
              <a:solidFill>
                <a:prstClr val="black"/>
              </a:solidFill>
              <a:latin typeface="Aptos"/>
            </a:endParaRPr>
          </a:p>
        </p:txBody>
      </p:sp>
      <p:sp>
        <p:nvSpPr>
          <p:cNvPr id="41" name="Text 8">
            <a:extLst>
              <a:ext uri="{FF2B5EF4-FFF2-40B4-BE49-F238E27FC236}">
                <a16:creationId xmlns:a16="http://schemas.microsoft.com/office/drawing/2014/main" id="{82255DA4-6D2E-CB2D-5ECB-1E760D2CA4EF}"/>
              </a:ext>
            </a:extLst>
          </p:cNvPr>
          <p:cNvSpPr/>
          <p:nvPr/>
        </p:nvSpPr>
        <p:spPr>
          <a:xfrm>
            <a:off x="1886755" y="2259920"/>
            <a:ext cx="3467100" cy="213360"/>
          </a:xfrm>
          <a:prstGeom prst="rect">
            <a:avLst/>
          </a:prstGeom>
          <a:noFill/>
          <a:ln/>
        </p:spPr>
        <p:txBody>
          <a:bodyPr wrap="square" lIns="0" tIns="0" rIns="0" bIns="0" rtlCol="0" anchor="ctr"/>
          <a:lstStyle/>
          <a:p>
            <a:pPr defTabSz="761970"/>
            <a:r>
              <a:rPr lang="en-US" b="1">
                <a:solidFill>
                  <a:srgbClr val="1E293B"/>
                </a:solidFill>
                <a:latin typeface="Aptos"/>
              </a:rPr>
              <a:t>CXL 3.0 is most interesting when multiple hosts share memory coherently.</a:t>
            </a:r>
            <a:endParaRPr lang="en-US">
              <a:solidFill>
                <a:prstClr val="black"/>
              </a:solidFill>
              <a:latin typeface="Aptos"/>
            </a:endParaRPr>
          </a:p>
        </p:txBody>
      </p:sp>
      <p:sp>
        <p:nvSpPr>
          <p:cNvPr id="42" name="Text 9">
            <a:extLst>
              <a:ext uri="{FF2B5EF4-FFF2-40B4-BE49-F238E27FC236}">
                <a16:creationId xmlns:a16="http://schemas.microsoft.com/office/drawing/2014/main" id="{0A2AD291-3433-EA5D-E51C-720EA0FB78C8}"/>
              </a:ext>
            </a:extLst>
          </p:cNvPr>
          <p:cNvSpPr/>
          <p:nvPr/>
        </p:nvSpPr>
        <p:spPr>
          <a:xfrm>
            <a:off x="5520499" y="1996425"/>
            <a:ext cx="5274177" cy="547929"/>
          </a:xfrm>
          <a:prstGeom prst="rect">
            <a:avLst/>
          </a:prstGeom>
          <a:noFill/>
          <a:ln/>
        </p:spPr>
        <p:txBody>
          <a:bodyPr wrap="square" lIns="0" tIns="0" rIns="0" bIns="0" rtlCol="0" anchor="ctr"/>
          <a:lstStyle/>
          <a:p>
            <a:pPr defTabSz="761970"/>
            <a:r>
              <a:rPr lang="en-US">
                <a:solidFill>
                  <a:srgbClr val="64748B"/>
                </a:solidFill>
                <a:latin typeface="Aptos"/>
              </a:rPr>
              <a:t>That is exactly where commodity hardware is currently least accessible.</a:t>
            </a:r>
            <a:endParaRPr lang="en-US">
              <a:solidFill>
                <a:prstClr val="black"/>
              </a:solidFill>
              <a:latin typeface="Aptos"/>
            </a:endParaRPr>
          </a:p>
        </p:txBody>
      </p:sp>
      <p:sp>
        <p:nvSpPr>
          <p:cNvPr id="43" name="Shape 10">
            <a:extLst>
              <a:ext uri="{FF2B5EF4-FFF2-40B4-BE49-F238E27FC236}">
                <a16:creationId xmlns:a16="http://schemas.microsoft.com/office/drawing/2014/main" id="{F0FB978C-6290-D4B9-4097-60679786977F}"/>
              </a:ext>
            </a:extLst>
          </p:cNvPr>
          <p:cNvSpPr/>
          <p:nvPr/>
        </p:nvSpPr>
        <p:spPr>
          <a:xfrm>
            <a:off x="1200955" y="3036784"/>
            <a:ext cx="9945167" cy="818633"/>
          </a:xfrm>
          <a:prstGeom prst="roundRect">
            <a:avLst/>
          </a:prstGeom>
          <a:solidFill>
            <a:srgbClr val="F5F7FB"/>
          </a:solidFill>
          <a:ln w="12700">
            <a:solidFill>
              <a:srgbClr val="C9D4E5"/>
            </a:solidFill>
            <a:prstDash val="solid"/>
          </a:ln>
        </p:spPr>
        <p:txBody>
          <a:bodyPr/>
          <a:lstStyle/>
          <a:p>
            <a:pPr defTabSz="761970"/>
            <a:endParaRPr lang="en-US">
              <a:solidFill>
                <a:prstClr val="black"/>
              </a:solidFill>
              <a:latin typeface="Aptos"/>
            </a:endParaRPr>
          </a:p>
        </p:txBody>
      </p:sp>
      <p:sp>
        <p:nvSpPr>
          <p:cNvPr id="44" name="Shape 11">
            <a:extLst>
              <a:ext uri="{FF2B5EF4-FFF2-40B4-BE49-F238E27FC236}">
                <a16:creationId xmlns:a16="http://schemas.microsoft.com/office/drawing/2014/main" id="{A269EFB4-D68B-F790-6EE4-33E1C51A52E4}"/>
              </a:ext>
            </a:extLst>
          </p:cNvPr>
          <p:cNvSpPr/>
          <p:nvPr/>
        </p:nvSpPr>
        <p:spPr>
          <a:xfrm>
            <a:off x="1391455" y="3284988"/>
            <a:ext cx="320040" cy="320040"/>
          </a:xfrm>
          <a:prstGeom prst="ellipse">
            <a:avLst/>
          </a:prstGeom>
          <a:solidFill>
            <a:srgbClr val="2C9C91"/>
          </a:solidFill>
          <a:ln w="12700">
            <a:solidFill>
              <a:srgbClr val="2C9C91"/>
            </a:solidFill>
            <a:prstDash val="solid"/>
          </a:ln>
        </p:spPr>
        <p:txBody>
          <a:bodyPr/>
          <a:lstStyle/>
          <a:p>
            <a:pPr defTabSz="761970"/>
            <a:endParaRPr lang="en-US">
              <a:solidFill>
                <a:prstClr val="black"/>
              </a:solidFill>
              <a:latin typeface="Aptos"/>
            </a:endParaRPr>
          </a:p>
        </p:txBody>
      </p:sp>
      <p:sp>
        <p:nvSpPr>
          <p:cNvPr id="45" name="Text 12">
            <a:extLst>
              <a:ext uri="{FF2B5EF4-FFF2-40B4-BE49-F238E27FC236}">
                <a16:creationId xmlns:a16="http://schemas.microsoft.com/office/drawing/2014/main" id="{AD634571-A0A8-63FD-98AE-F522C7C9D98F}"/>
              </a:ext>
            </a:extLst>
          </p:cNvPr>
          <p:cNvSpPr/>
          <p:nvPr/>
        </p:nvSpPr>
        <p:spPr>
          <a:xfrm>
            <a:off x="1391455" y="3389674"/>
            <a:ext cx="320040" cy="114300"/>
          </a:xfrm>
          <a:prstGeom prst="rect">
            <a:avLst/>
          </a:prstGeom>
          <a:noFill/>
          <a:ln/>
        </p:spPr>
        <p:txBody>
          <a:bodyPr wrap="square" lIns="0" tIns="0" rIns="0" bIns="0" rtlCol="0" anchor="ctr"/>
          <a:lstStyle/>
          <a:p>
            <a:pPr algn="ctr" defTabSz="761970"/>
            <a:r>
              <a:rPr lang="en-US" sz="1600" b="1">
                <a:solidFill>
                  <a:srgbClr val="FFFFFF"/>
                </a:solidFill>
                <a:latin typeface="Aptos"/>
              </a:rPr>
              <a:t>2</a:t>
            </a:r>
            <a:endParaRPr lang="en-US" sz="1600">
              <a:solidFill>
                <a:prstClr val="black"/>
              </a:solidFill>
              <a:latin typeface="Aptos"/>
            </a:endParaRPr>
          </a:p>
        </p:txBody>
      </p:sp>
      <p:sp>
        <p:nvSpPr>
          <p:cNvPr id="46" name="Text 13">
            <a:extLst>
              <a:ext uri="{FF2B5EF4-FFF2-40B4-BE49-F238E27FC236}">
                <a16:creationId xmlns:a16="http://schemas.microsoft.com/office/drawing/2014/main" id="{2C1D2E4A-3436-EF2D-43CB-A8AB9A2B9190}"/>
              </a:ext>
            </a:extLst>
          </p:cNvPr>
          <p:cNvSpPr/>
          <p:nvPr/>
        </p:nvSpPr>
        <p:spPr>
          <a:xfrm>
            <a:off x="1886755" y="3391631"/>
            <a:ext cx="3467100" cy="213360"/>
          </a:xfrm>
          <a:prstGeom prst="rect">
            <a:avLst/>
          </a:prstGeom>
          <a:noFill/>
          <a:ln/>
        </p:spPr>
        <p:txBody>
          <a:bodyPr wrap="square" lIns="0" tIns="0" rIns="0" bIns="0" rtlCol="0" anchor="ctr"/>
          <a:lstStyle/>
          <a:p>
            <a:pPr defTabSz="761970"/>
            <a:r>
              <a:rPr lang="en-US" b="1">
                <a:solidFill>
                  <a:srgbClr val="1E293B"/>
                </a:solidFill>
                <a:latin typeface="Aptos"/>
              </a:rPr>
              <a:t>OCEAN fills that gap with full-system emulation.</a:t>
            </a:r>
            <a:endParaRPr lang="en-US">
              <a:solidFill>
                <a:prstClr val="black"/>
              </a:solidFill>
              <a:latin typeface="Aptos"/>
            </a:endParaRPr>
          </a:p>
        </p:txBody>
      </p:sp>
      <p:sp>
        <p:nvSpPr>
          <p:cNvPr id="47" name="Text 14">
            <a:extLst>
              <a:ext uri="{FF2B5EF4-FFF2-40B4-BE49-F238E27FC236}">
                <a16:creationId xmlns:a16="http://schemas.microsoft.com/office/drawing/2014/main" id="{F10E5F0F-8DCD-87E1-168F-BB6E1AD23069}"/>
              </a:ext>
            </a:extLst>
          </p:cNvPr>
          <p:cNvSpPr/>
          <p:nvPr/>
        </p:nvSpPr>
        <p:spPr>
          <a:xfrm>
            <a:off x="5520497" y="3279004"/>
            <a:ext cx="5302665" cy="455349"/>
          </a:xfrm>
          <a:prstGeom prst="rect">
            <a:avLst/>
          </a:prstGeom>
          <a:noFill/>
          <a:ln/>
        </p:spPr>
        <p:txBody>
          <a:bodyPr wrap="square" lIns="0" tIns="0" rIns="0" bIns="0" rtlCol="0" anchor="ctr"/>
          <a:lstStyle/>
          <a:p>
            <a:pPr defTabSz="761970"/>
            <a:r>
              <a:rPr lang="en-US">
                <a:solidFill>
                  <a:srgbClr val="64748B"/>
                </a:solidFill>
                <a:latin typeface="Aptos"/>
              </a:rPr>
              <a:t>The guest OS and applications observe timing and correctness effects, not just traces.</a:t>
            </a:r>
            <a:endParaRPr lang="en-US">
              <a:solidFill>
                <a:prstClr val="black"/>
              </a:solidFill>
              <a:latin typeface="Aptos"/>
            </a:endParaRPr>
          </a:p>
        </p:txBody>
      </p:sp>
      <p:sp>
        <p:nvSpPr>
          <p:cNvPr id="48" name="Shape 15">
            <a:extLst>
              <a:ext uri="{FF2B5EF4-FFF2-40B4-BE49-F238E27FC236}">
                <a16:creationId xmlns:a16="http://schemas.microsoft.com/office/drawing/2014/main" id="{D9E4265A-D74D-BB18-7879-E3B2D93C4E8A}"/>
              </a:ext>
            </a:extLst>
          </p:cNvPr>
          <p:cNvSpPr/>
          <p:nvPr/>
        </p:nvSpPr>
        <p:spPr>
          <a:xfrm>
            <a:off x="1200955" y="4213772"/>
            <a:ext cx="9945167" cy="636948"/>
          </a:xfrm>
          <a:prstGeom prst="roundRect">
            <a:avLst/>
          </a:prstGeom>
          <a:solidFill>
            <a:srgbClr val="FFFFFF"/>
          </a:solidFill>
          <a:ln w="12700">
            <a:solidFill>
              <a:srgbClr val="C9D4E5"/>
            </a:solidFill>
            <a:prstDash val="solid"/>
          </a:ln>
        </p:spPr>
        <p:txBody>
          <a:bodyPr/>
          <a:lstStyle/>
          <a:p>
            <a:pPr defTabSz="761970"/>
            <a:endParaRPr lang="en-US">
              <a:solidFill>
                <a:prstClr val="black"/>
              </a:solidFill>
              <a:latin typeface="Aptos"/>
            </a:endParaRPr>
          </a:p>
        </p:txBody>
      </p:sp>
      <p:sp>
        <p:nvSpPr>
          <p:cNvPr id="49" name="Shape 16">
            <a:extLst>
              <a:ext uri="{FF2B5EF4-FFF2-40B4-BE49-F238E27FC236}">
                <a16:creationId xmlns:a16="http://schemas.microsoft.com/office/drawing/2014/main" id="{998B454D-00C8-9D72-3C5C-01074D522BB5}"/>
              </a:ext>
            </a:extLst>
          </p:cNvPr>
          <p:cNvSpPr/>
          <p:nvPr/>
        </p:nvSpPr>
        <p:spPr>
          <a:xfrm>
            <a:off x="1391455" y="4275588"/>
            <a:ext cx="320040" cy="320040"/>
          </a:xfrm>
          <a:prstGeom prst="ellipse">
            <a:avLst/>
          </a:prstGeom>
          <a:solidFill>
            <a:srgbClr val="F59E0B"/>
          </a:solidFill>
          <a:ln w="12700">
            <a:solidFill>
              <a:srgbClr val="F59E0B"/>
            </a:solidFill>
            <a:prstDash val="solid"/>
          </a:ln>
        </p:spPr>
        <p:txBody>
          <a:bodyPr/>
          <a:lstStyle/>
          <a:p>
            <a:pPr defTabSz="761970"/>
            <a:endParaRPr lang="en-US">
              <a:solidFill>
                <a:prstClr val="black"/>
              </a:solidFill>
              <a:latin typeface="Aptos"/>
            </a:endParaRPr>
          </a:p>
        </p:txBody>
      </p:sp>
      <p:sp>
        <p:nvSpPr>
          <p:cNvPr id="50" name="Text 17">
            <a:extLst>
              <a:ext uri="{FF2B5EF4-FFF2-40B4-BE49-F238E27FC236}">
                <a16:creationId xmlns:a16="http://schemas.microsoft.com/office/drawing/2014/main" id="{C1532031-BF35-A5CF-244F-2EE622A8D075}"/>
              </a:ext>
            </a:extLst>
          </p:cNvPr>
          <p:cNvSpPr/>
          <p:nvPr/>
        </p:nvSpPr>
        <p:spPr>
          <a:xfrm>
            <a:off x="1391455" y="4380274"/>
            <a:ext cx="320040" cy="114300"/>
          </a:xfrm>
          <a:prstGeom prst="rect">
            <a:avLst/>
          </a:prstGeom>
          <a:noFill/>
          <a:ln/>
        </p:spPr>
        <p:txBody>
          <a:bodyPr wrap="square" lIns="0" tIns="0" rIns="0" bIns="0" rtlCol="0" anchor="ctr"/>
          <a:lstStyle/>
          <a:p>
            <a:pPr algn="ctr" defTabSz="761970"/>
            <a:r>
              <a:rPr lang="en-US" sz="1600" b="1">
                <a:solidFill>
                  <a:srgbClr val="FFFFFF"/>
                </a:solidFill>
                <a:latin typeface="Aptos"/>
              </a:rPr>
              <a:t>3</a:t>
            </a:r>
            <a:endParaRPr lang="en-US" sz="1600">
              <a:solidFill>
                <a:prstClr val="black"/>
              </a:solidFill>
              <a:latin typeface="Aptos"/>
            </a:endParaRPr>
          </a:p>
        </p:txBody>
      </p:sp>
      <p:sp>
        <p:nvSpPr>
          <p:cNvPr id="51" name="Text 18">
            <a:extLst>
              <a:ext uri="{FF2B5EF4-FFF2-40B4-BE49-F238E27FC236}">
                <a16:creationId xmlns:a16="http://schemas.microsoft.com/office/drawing/2014/main" id="{CC688231-4953-FAD2-5B3E-4C3D3FA17F01}"/>
              </a:ext>
            </a:extLst>
          </p:cNvPr>
          <p:cNvSpPr/>
          <p:nvPr/>
        </p:nvSpPr>
        <p:spPr>
          <a:xfrm>
            <a:off x="1886755" y="4241120"/>
            <a:ext cx="3467100" cy="213360"/>
          </a:xfrm>
          <a:prstGeom prst="rect">
            <a:avLst/>
          </a:prstGeom>
          <a:noFill/>
          <a:ln/>
        </p:spPr>
        <p:txBody>
          <a:bodyPr wrap="square" lIns="0" tIns="0" rIns="0" bIns="0" rtlCol="0" anchor="ctr"/>
          <a:lstStyle/>
          <a:p>
            <a:pPr defTabSz="761970"/>
            <a:r>
              <a:rPr lang="en-US" b="1">
                <a:solidFill>
                  <a:srgbClr val="1E293B"/>
                </a:solidFill>
                <a:latin typeface="Aptos"/>
              </a:rPr>
              <a:t>The data matters.</a:t>
            </a:r>
            <a:endParaRPr lang="en-US">
              <a:solidFill>
                <a:prstClr val="black"/>
              </a:solidFill>
              <a:latin typeface="Aptos"/>
            </a:endParaRPr>
          </a:p>
        </p:txBody>
      </p:sp>
      <p:sp>
        <p:nvSpPr>
          <p:cNvPr id="52" name="Text 19">
            <a:extLst>
              <a:ext uri="{FF2B5EF4-FFF2-40B4-BE49-F238E27FC236}">
                <a16:creationId xmlns:a16="http://schemas.microsoft.com/office/drawing/2014/main" id="{F880ADD7-78AE-68A1-8E74-E31874E6CBC9}"/>
              </a:ext>
            </a:extLst>
          </p:cNvPr>
          <p:cNvSpPr/>
          <p:nvPr/>
        </p:nvSpPr>
        <p:spPr>
          <a:xfrm>
            <a:off x="5513376" y="4209425"/>
            <a:ext cx="5494945" cy="626263"/>
          </a:xfrm>
          <a:prstGeom prst="rect">
            <a:avLst/>
          </a:prstGeom>
          <a:noFill/>
          <a:ln/>
        </p:spPr>
        <p:txBody>
          <a:bodyPr wrap="square" lIns="0" tIns="0" rIns="0" bIns="0" rtlCol="0" anchor="ctr"/>
          <a:lstStyle/>
          <a:p>
            <a:pPr defTabSz="761970"/>
            <a:r>
              <a:rPr lang="en-US">
                <a:solidFill>
                  <a:srgbClr val="64748B"/>
                </a:solidFill>
                <a:latin typeface="Aptos"/>
              </a:rPr>
              <a:t>The result shows an 11× coherence gain, a ~7% policy spread, and hardware-calibrated timing behavior.</a:t>
            </a:r>
            <a:endParaRPr lang="en-US">
              <a:solidFill>
                <a:prstClr val="black"/>
              </a:solidFill>
              <a:latin typeface="Aptos"/>
            </a:endParaRPr>
          </a:p>
        </p:txBody>
      </p:sp>
      <p:sp>
        <p:nvSpPr>
          <p:cNvPr id="53" name="Shape 20">
            <a:extLst>
              <a:ext uri="{FF2B5EF4-FFF2-40B4-BE49-F238E27FC236}">
                <a16:creationId xmlns:a16="http://schemas.microsoft.com/office/drawing/2014/main" id="{5AEEBFCB-530B-6AD1-1A31-3334CDC47B92}"/>
              </a:ext>
            </a:extLst>
          </p:cNvPr>
          <p:cNvSpPr/>
          <p:nvPr/>
        </p:nvSpPr>
        <p:spPr>
          <a:xfrm>
            <a:off x="1200955" y="5218615"/>
            <a:ext cx="9938046" cy="622705"/>
          </a:xfrm>
          <a:prstGeom prst="roundRect">
            <a:avLst/>
          </a:prstGeom>
          <a:solidFill>
            <a:srgbClr val="F5F7FB"/>
          </a:solidFill>
          <a:ln w="12700">
            <a:solidFill>
              <a:srgbClr val="C9D4E5"/>
            </a:solidFill>
            <a:prstDash val="solid"/>
          </a:ln>
        </p:spPr>
        <p:txBody>
          <a:bodyPr/>
          <a:lstStyle/>
          <a:p>
            <a:pPr defTabSz="761970"/>
            <a:endParaRPr lang="en-US">
              <a:solidFill>
                <a:prstClr val="black"/>
              </a:solidFill>
              <a:latin typeface="Aptos"/>
            </a:endParaRPr>
          </a:p>
        </p:txBody>
      </p:sp>
      <p:sp>
        <p:nvSpPr>
          <p:cNvPr id="54" name="Shape 21">
            <a:extLst>
              <a:ext uri="{FF2B5EF4-FFF2-40B4-BE49-F238E27FC236}">
                <a16:creationId xmlns:a16="http://schemas.microsoft.com/office/drawing/2014/main" id="{7AD85CDF-4E2F-082D-AD35-FB19F16EF6F9}"/>
              </a:ext>
            </a:extLst>
          </p:cNvPr>
          <p:cNvSpPr/>
          <p:nvPr/>
        </p:nvSpPr>
        <p:spPr>
          <a:xfrm>
            <a:off x="1391455" y="5251945"/>
            <a:ext cx="320040" cy="320040"/>
          </a:xfrm>
          <a:prstGeom prst="ellipse">
            <a:avLst/>
          </a:prstGeom>
          <a:solidFill>
            <a:srgbClr val="7C5CE0"/>
          </a:solidFill>
          <a:ln w="12700">
            <a:solidFill>
              <a:srgbClr val="7C5CE0"/>
            </a:solidFill>
            <a:prstDash val="solid"/>
          </a:ln>
        </p:spPr>
        <p:txBody>
          <a:bodyPr/>
          <a:lstStyle/>
          <a:p>
            <a:pPr defTabSz="761970"/>
            <a:endParaRPr lang="en-US">
              <a:solidFill>
                <a:prstClr val="black"/>
              </a:solidFill>
              <a:latin typeface="Aptos"/>
            </a:endParaRPr>
          </a:p>
        </p:txBody>
      </p:sp>
      <p:sp>
        <p:nvSpPr>
          <p:cNvPr id="55" name="Text 22">
            <a:extLst>
              <a:ext uri="{FF2B5EF4-FFF2-40B4-BE49-F238E27FC236}">
                <a16:creationId xmlns:a16="http://schemas.microsoft.com/office/drawing/2014/main" id="{D76F84DF-F20F-9EBC-5D6A-504B40E85EB4}"/>
              </a:ext>
            </a:extLst>
          </p:cNvPr>
          <p:cNvSpPr/>
          <p:nvPr/>
        </p:nvSpPr>
        <p:spPr>
          <a:xfrm>
            <a:off x="1391455" y="5328145"/>
            <a:ext cx="320040" cy="114300"/>
          </a:xfrm>
          <a:prstGeom prst="rect">
            <a:avLst/>
          </a:prstGeom>
          <a:noFill/>
          <a:ln/>
        </p:spPr>
        <p:txBody>
          <a:bodyPr wrap="square" lIns="0" tIns="0" rIns="0" bIns="0" rtlCol="0" anchor="ctr"/>
          <a:lstStyle/>
          <a:p>
            <a:pPr algn="ctr" defTabSz="761970"/>
            <a:r>
              <a:rPr lang="en-US" sz="1600" b="1">
                <a:solidFill>
                  <a:srgbClr val="FFFFFF"/>
                </a:solidFill>
                <a:latin typeface="Aptos"/>
              </a:rPr>
              <a:t>4</a:t>
            </a:r>
            <a:endParaRPr lang="en-US" sz="1600">
              <a:solidFill>
                <a:prstClr val="black"/>
              </a:solidFill>
              <a:latin typeface="Aptos"/>
            </a:endParaRPr>
          </a:p>
        </p:txBody>
      </p:sp>
      <p:sp>
        <p:nvSpPr>
          <p:cNvPr id="56" name="Text 23">
            <a:extLst>
              <a:ext uri="{FF2B5EF4-FFF2-40B4-BE49-F238E27FC236}">
                <a16:creationId xmlns:a16="http://schemas.microsoft.com/office/drawing/2014/main" id="{4737DD39-CE4D-5471-1B02-EA0BB378C1B5}"/>
              </a:ext>
            </a:extLst>
          </p:cNvPr>
          <p:cNvSpPr/>
          <p:nvPr/>
        </p:nvSpPr>
        <p:spPr>
          <a:xfrm>
            <a:off x="1886755" y="5297572"/>
            <a:ext cx="3467100" cy="213360"/>
          </a:xfrm>
          <a:prstGeom prst="rect">
            <a:avLst/>
          </a:prstGeom>
          <a:noFill/>
          <a:ln/>
        </p:spPr>
        <p:txBody>
          <a:bodyPr wrap="square" lIns="0" tIns="0" rIns="0" bIns="0" rtlCol="0" anchor="ctr"/>
          <a:lstStyle/>
          <a:p>
            <a:pPr defTabSz="761970"/>
            <a:r>
              <a:rPr lang="en-US" b="1">
                <a:solidFill>
                  <a:srgbClr val="1E293B"/>
                </a:solidFill>
                <a:latin typeface="Aptos"/>
              </a:rPr>
              <a:t>The tutorial’s goal</a:t>
            </a:r>
            <a:endParaRPr lang="en-US">
              <a:solidFill>
                <a:prstClr val="black"/>
              </a:solidFill>
              <a:latin typeface="Aptos"/>
            </a:endParaRPr>
          </a:p>
        </p:txBody>
      </p:sp>
      <p:sp>
        <p:nvSpPr>
          <p:cNvPr id="57" name="Text 24">
            <a:extLst>
              <a:ext uri="{FF2B5EF4-FFF2-40B4-BE49-F238E27FC236}">
                <a16:creationId xmlns:a16="http://schemas.microsoft.com/office/drawing/2014/main" id="{B9ABA87D-60F1-015F-67CE-B1ADBC008F89}"/>
              </a:ext>
            </a:extLst>
          </p:cNvPr>
          <p:cNvSpPr/>
          <p:nvPr/>
        </p:nvSpPr>
        <p:spPr>
          <a:xfrm>
            <a:off x="5513377" y="5388393"/>
            <a:ext cx="5316908" cy="341404"/>
          </a:xfrm>
          <a:prstGeom prst="rect">
            <a:avLst/>
          </a:prstGeom>
          <a:noFill/>
          <a:ln/>
        </p:spPr>
        <p:txBody>
          <a:bodyPr wrap="square" lIns="0" tIns="0" rIns="0" bIns="0" rtlCol="0" anchor="ctr"/>
          <a:lstStyle/>
          <a:p>
            <a:pPr defTabSz="761970"/>
            <a:r>
              <a:rPr lang="en-US">
                <a:solidFill>
                  <a:srgbClr val="64748B"/>
                </a:solidFill>
                <a:latin typeface="Aptos"/>
              </a:rPr>
              <a:t>Attendees should leave knowing what to run next and where to contribute.</a:t>
            </a:r>
            <a:endParaRPr lang="en-US">
              <a:solidFill>
                <a:prstClr val="black"/>
              </a:solidFill>
              <a:latin typeface="Aptos"/>
            </a:endParaRPr>
          </a:p>
        </p:txBody>
      </p:sp>
    </p:spTree>
    <p:extLst>
      <p:ext uri="{BB962C8B-B14F-4D97-AF65-F5344CB8AC3E}">
        <p14:creationId xmlns:p14="http://schemas.microsoft.com/office/powerpoint/2010/main" val="2404540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E68190-D126-918F-DCFA-C6F1D4A29608}"/>
              </a:ext>
            </a:extLst>
          </p:cNvPr>
          <p:cNvSpPr>
            <a:spLocks noGrp="1"/>
          </p:cNvSpPr>
          <p:nvPr>
            <p:ph type="sldNum" sz="quarter" idx="12"/>
          </p:nvPr>
        </p:nvSpPr>
        <p:spPr/>
        <p:txBody>
          <a:bodyPr/>
          <a:lstStyle/>
          <a:p>
            <a:fld id="{FE7A4BB3-E848-5A44-82DF-322201952CD8}" type="slidenum">
              <a:rPr lang="en-US" smtClean="0"/>
              <a:pPr/>
              <a:t>58</a:t>
            </a:fld>
            <a:endParaRPr lang="en-US"/>
          </a:p>
        </p:txBody>
      </p:sp>
      <p:sp>
        <p:nvSpPr>
          <p:cNvPr id="3" name="TextBox 2">
            <a:extLst>
              <a:ext uri="{FF2B5EF4-FFF2-40B4-BE49-F238E27FC236}">
                <a16:creationId xmlns:a16="http://schemas.microsoft.com/office/drawing/2014/main" id="{C89FD5C5-B107-571F-5C8F-0CD880FA9750}"/>
              </a:ext>
            </a:extLst>
          </p:cNvPr>
          <p:cNvSpPr txBox="1"/>
          <p:nvPr/>
        </p:nvSpPr>
        <p:spPr>
          <a:xfrm>
            <a:off x="1238646" y="2100445"/>
            <a:ext cx="3810000" cy="1333500"/>
          </a:xfrm>
          <a:prstGeom prst="rect">
            <a:avLst/>
          </a:prstGeom>
          <a:noFill/>
        </p:spPr>
        <p:txBody>
          <a:bodyPr wrap="square" lIns="0" tIns="0" rIns="0" bIns="0" rtlCol="0" anchor="b" anchorCtr="0">
            <a:noAutofit/>
          </a:bodyPr>
          <a:lstStyle/>
          <a:p>
            <a:pPr>
              <a:lnSpc>
                <a:spcPct val="90000"/>
              </a:lnSpc>
            </a:pPr>
            <a:r>
              <a:rPr lang="en-US" sz="4000" b="1">
                <a:solidFill>
                  <a:srgbClr val="C8722E"/>
                </a:solidFill>
                <a:latin typeface="Arial" panose="020B0604020202020204" pitchFamily="34" charset="0"/>
                <a:cs typeface="Arial" panose="020B0604020202020204" pitchFamily="34" charset="0"/>
              </a:rPr>
              <a:t>Questions?</a:t>
            </a:r>
          </a:p>
        </p:txBody>
      </p:sp>
    </p:spTree>
    <p:extLst>
      <p:ext uri="{BB962C8B-B14F-4D97-AF65-F5344CB8AC3E}">
        <p14:creationId xmlns:p14="http://schemas.microsoft.com/office/powerpoint/2010/main" val="2096485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A0085-5F48-59DB-2580-600571CC494C}"/>
            </a:ext>
          </a:extLst>
        </p:cNvPr>
        <p:cNvGrpSpPr/>
        <p:nvPr/>
      </p:nvGrpSpPr>
      <p:grpSpPr>
        <a:xfrm>
          <a:off x="0" y="0"/>
          <a:ext cx="0" cy="0"/>
          <a:chOff x="0" y="0"/>
          <a:chExt cx="0" cy="0"/>
        </a:xfrm>
      </p:grpSpPr>
      <p:sp>
        <p:nvSpPr>
          <p:cNvPr id="16" name="Title 15">
            <a:extLst>
              <a:ext uri="{FF2B5EF4-FFF2-40B4-BE49-F238E27FC236}">
                <a16:creationId xmlns:a16="http://schemas.microsoft.com/office/drawing/2014/main" id="{71E81AA9-A7BF-6424-96F8-CE4BC04EE716}"/>
              </a:ext>
            </a:extLst>
          </p:cNvPr>
          <p:cNvSpPr>
            <a:spLocks noGrp="1"/>
          </p:cNvSpPr>
          <p:nvPr>
            <p:ph type="ctrTitle"/>
          </p:nvPr>
        </p:nvSpPr>
        <p:spPr>
          <a:xfrm>
            <a:off x="1142108" y="1221127"/>
            <a:ext cx="4147068" cy="2452397"/>
          </a:xfrm>
        </p:spPr>
        <p:txBody>
          <a:bodyPr/>
          <a:lstStyle/>
          <a:p>
            <a:pPr algn="l"/>
            <a:r>
              <a:rPr lang="en-US" sz="3000"/>
              <a:t>IPDPS 2026 </a:t>
            </a:r>
            <a:br>
              <a:rPr lang="en-US" sz="3000"/>
            </a:br>
            <a:r>
              <a:rPr lang="en-US" sz="2667"/>
              <a:t>1st Tutorial on OCEAN:</a:t>
            </a:r>
            <a:br>
              <a:rPr lang="en-US" sz="2667" b="0"/>
            </a:br>
            <a:r>
              <a:rPr lang="en-US" sz="2667"/>
              <a:t>An Open-Source CXL Emulation Platform at Hyperscale</a:t>
            </a:r>
            <a:br>
              <a:rPr lang="en-US" sz="2667"/>
            </a:br>
            <a:r>
              <a:rPr lang="en-US" sz="2667"/>
              <a:t>(Closing)</a:t>
            </a:r>
            <a:endParaRPr lang="en-US" sz="3000" b="0"/>
          </a:p>
        </p:txBody>
      </p:sp>
      <p:sp>
        <p:nvSpPr>
          <p:cNvPr id="3" name="Text Placeholder 2">
            <a:extLst>
              <a:ext uri="{FF2B5EF4-FFF2-40B4-BE49-F238E27FC236}">
                <a16:creationId xmlns:a16="http://schemas.microsoft.com/office/drawing/2014/main" id="{AC1B11FD-6283-D814-1416-2EF3B36712B1}"/>
              </a:ext>
            </a:extLst>
          </p:cNvPr>
          <p:cNvSpPr>
            <a:spLocks noGrp="1"/>
          </p:cNvSpPr>
          <p:nvPr>
            <p:ph type="body" sz="quarter" idx="11"/>
          </p:nvPr>
        </p:nvSpPr>
        <p:spPr>
          <a:xfrm>
            <a:off x="2867813" y="203551"/>
            <a:ext cx="2085187" cy="470539"/>
          </a:xfrm>
        </p:spPr>
        <p:txBody>
          <a:bodyPr/>
          <a:lstStyle/>
          <a:p>
            <a:r>
              <a:rPr lang="en-US" sz="1500"/>
              <a:t>IPDPS 2026 Tutorial</a:t>
            </a:r>
          </a:p>
        </p:txBody>
      </p:sp>
      <p:sp>
        <p:nvSpPr>
          <p:cNvPr id="6" name="TextBox 5">
            <a:extLst>
              <a:ext uri="{FF2B5EF4-FFF2-40B4-BE49-F238E27FC236}">
                <a16:creationId xmlns:a16="http://schemas.microsoft.com/office/drawing/2014/main" id="{E5B79925-880D-B17E-0DDF-42788A2D672A}"/>
              </a:ext>
            </a:extLst>
          </p:cNvPr>
          <p:cNvSpPr txBox="1"/>
          <p:nvPr/>
        </p:nvSpPr>
        <p:spPr>
          <a:xfrm>
            <a:off x="1143000" y="6477000"/>
            <a:ext cx="3810000" cy="381000"/>
          </a:xfrm>
          <a:prstGeom prst="rect">
            <a:avLst/>
          </a:prstGeom>
          <a:noFill/>
        </p:spPr>
        <p:txBody>
          <a:bodyPr wrap="square" lIns="0" tIns="0" rIns="0" bIns="0" rtlCol="0" anchor="ctr" anchorCtr="0">
            <a:noAutofit/>
          </a:bodyPr>
          <a:lstStyle/>
          <a:p>
            <a:pPr>
              <a:spcAft>
                <a:spcPts val="500"/>
              </a:spcAft>
            </a:pPr>
            <a:r>
              <a:rPr lang="en-US" sz="667">
                <a:solidFill>
                  <a:schemeClr val="bg1">
                    <a:lumMod val="50000"/>
                    <a:alpha val="75000"/>
                  </a:schemeClr>
                </a:solidFill>
                <a:latin typeface="Arial" panose="020B0604020202020204" pitchFamily="34" charset="0"/>
                <a:cs typeface="Arial" panose="020B0604020202020204" pitchFamily="34" charset="0"/>
              </a:rPr>
              <a:t>PNNL-SA-160879</a:t>
            </a:r>
          </a:p>
        </p:txBody>
      </p:sp>
      <p:sp>
        <p:nvSpPr>
          <p:cNvPr id="4" name="Rectangle 3">
            <a:extLst>
              <a:ext uri="{FF2B5EF4-FFF2-40B4-BE49-F238E27FC236}">
                <a16:creationId xmlns:a16="http://schemas.microsoft.com/office/drawing/2014/main" id="{1879852F-E26F-9B51-B5E7-F2119CD9139B}"/>
              </a:ext>
            </a:extLst>
          </p:cNvPr>
          <p:cNvSpPr/>
          <p:nvPr/>
        </p:nvSpPr>
        <p:spPr>
          <a:xfrm>
            <a:off x="1142107" y="4134970"/>
            <a:ext cx="4276594" cy="150190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0000"/>
              </a:lnSpc>
            </a:pPr>
            <a:r>
              <a:rPr lang="en-US" sz="2333" b="1">
                <a:solidFill>
                  <a:srgbClr val="C8722E"/>
                </a:solidFill>
                <a:latin typeface="Arial" panose="020B0604020202020204" pitchFamily="34" charset="0"/>
                <a:ea typeface="+mj-ea"/>
                <a:cs typeface="Arial" panose="020B0604020202020204" pitchFamily="34" charset="0"/>
              </a:rPr>
              <a:t>Presenters: </a:t>
            </a:r>
          </a:p>
          <a:p>
            <a:pPr>
              <a:lnSpc>
                <a:spcPct val="100000"/>
              </a:lnSpc>
            </a:pPr>
            <a:r>
              <a:rPr lang="en-US" sz="1667">
                <a:solidFill>
                  <a:sysClr val="windowText" lastClr="000000"/>
                </a:solidFill>
              </a:rPr>
              <a:t>Luanzheng (Lenny) Guo, Andres Marquez, Mujahid Al Rafi, </a:t>
            </a:r>
            <a:r>
              <a:rPr lang="en-US" sz="1667" b="1">
                <a:solidFill>
                  <a:sysClr val="windowText" lastClr="000000"/>
                </a:solidFill>
              </a:rPr>
              <a:t>PNNL</a:t>
            </a:r>
          </a:p>
          <a:p>
            <a:r>
              <a:rPr lang="en-US" sz="1667">
                <a:solidFill>
                  <a:sysClr val="windowText" lastClr="000000"/>
                </a:solidFill>
              </a:rPr>
              <a:t>Yiwei (Vickie) Yang, </a:t>
            </a:r>
            <a:r>
              <a:rPr lang="en-US" sz="1667" b="1">
                <a:solidFill>
                  <a:sysClr val="windowText" lastClr="000000"/>
                </a:solidFill>
              </a:rPr>
              <a:t>UCSC &amp; </a:t>
            </a:r>
            <a:r>
              <a:rPr lang="en-US" sz="1667" b="1" err="1">
                <a:solidFill>
                  <a:sysClr val="windowText" lastClr="000000"/>
                </a:solidFill>
              </a:rPr>
              <a:t>Zett.ai</a:t>
            </a:r>
            <a:endParaRPr lang="en-US" sz="1667" b="1">
              <a:solidFill>
                <a:sysClr val="windowText" lastClr="000000"/>
              </a:solidFill>
            </a:endParaRPr>
          </a:p>
          <a:p>
            <a:r>
              <a:rPr lang="en-US" sz="1667">
                <a:solidFill>
                  <a:sysClr val="windowText" lastClr="000000"/>
                </a:solidFill>
              </a:rPr>
              <a:t>Meng (Candice) Tang, </a:t>
            </a:r>
            <a:r>
              <a:rPr lang="en-US" sz="1667" b="1">
                <a:solidFill>
                  <a:sysClr val="windowText" lastClr="000000"/>
                </a:solidFill>
              </a:rPr>
              <a:t>Illinois Institute of Technology</a:t>
            </a:r>
          </a:p>
          <a:p>
            <a:pPr>
              <a:lnSpc>
                <a:spcPct val="100000"/>
              </a:lnSpc>
            </a:pPr>
            <a:r>
              <a:rPr lang="en-US" sz="1667">
                <a:solidFill>
                  <a:sysClr val="windowText" lastClr="000000"/>
                </a:solidFill>
              </a:rPr>
              <a:t>Kenza Bouasker, </a:t>
            </a:r>
            <a:r>
              <a:rPr lang="en-US" sz="1667" b="1">
                <a:solidFill>
                  <a:sysClr val="windowText" lastClr="000000"/>
                </a:solidFill>
              </a:rPr>
              <a:t>UW &amp; EPFL</a:t>
            </a:r>
          </a:p>
        </p:txBody>
      </p:sp>
      <p:pic>
        <p:nvPicPr>
          <p:cNvPr id="1026" name="Picture 2">
            <a:extLst>
              <a:ext uri="{FF2B5EF4-FFF2-40B4-BE49-F238E27FC236}">
                <a16:creationId xmlns:a16="http://schemas.microsoft.com/office/drawing/2014/main" id="{E9A132AC-E7DE-A792-C5C0-F2F8E10FD8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6046" y="0"/>
            <a:ext cx="6907921" cy="173388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430E7251-2A45-FC3A-3AEF-610BEF529D9C}"/>
              </a:ext>
            </a:extLst>
          </p:cNvPr>
          <p:cNvPicPr>
            <a:picLocks noChangeAspect="1"/>
          </p:cNvPicPr>
          <p:nvPr/>
        </p:nvPicPr>
        <p:blipFill>
          <a:blip r:embed="rId4"/>
          <a:stretch>
            <a:fillRect/>
          </a:stretch>
        </p:blipFill>
        <p:spPr>
          <a:xfrm>
            <a:off x="5902941" y="2311337"/>
            <a:ext cx="999885" cy="1117663"/>
          </a:xfrm>
          <a:prstGeom prst="rect">
            <a:avLst/>
          </a:prstGeom>
        </p:spPr>
      </p:pic>
      <p:pic>
        <p:nvPicPr>
          <p:cNvPr id="18" name="Picture 17">
            <a:extLst>
              <a:ext uri="{FF2B5EF4-FFF2-40B4-BE49-F238E27FC236}">
                <a16:creationId xmlns:a16="http://schemas.microsoft.com/office/drawing/2014/main" id="{722C3B0C-B688-2F59-152C-D1D7F8FB3CBC}"/>
              </a:ext>
            </a:extLst>
          </p:cNvPr>
          <p:cNvPicPr>
            <a:picLocks noChangeAspect="1"/>
          </p:cNvPicPr>
          <p:nvPr/>
        </p:nvPicPr>
        <p:blipFill>
          <a:blip r:embed="rId5"/>
          <a:stretch>
            <a:fillRect/>
          </a:stretch>
        </p:blipFill>
        <p:spPr>
          <a:xfrm>
            <a:off x="5902940" y="3813570"/>
            <a:ext cx="1157098" cy="1380548"/>
          </a:xfrm>
          <a:prstGeom prst="rect">
            <a:avLst/>
          </a:prstGeom>
        </p:spPr>
      </p:pic>
      <p:pic>
        <p:nvPicPr>
          <p:cNvPr id="19" name="Picture 2" descr="UC Santa Cruz relaunches goslugs.com ...">
            <a:extLst>
              <a:ext uri="{FF2B5EF4-FFF2-40B4-BE49-F238E27FC236}">
                <a16:creationId xmlns:a16="http://schemas.microsoft.com/office/drawing/2014/main" id="{86342703-45F7-B765-4810-62618FD8DBF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8944" t="23529" r="9303" b="24145"/>
          <a:stretch/>
        </p:blipFill>
        <p:spPr bwMode="auto">
          <a:xfrm>
            <a:off x="7544276" y="2340748"/>
            <a:ext cx="2543736" cy="9525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Logos – UW Brand">
            <a:extLst>
              <a:ext uri="{FF2B5EF4-FFF2-40B4-BE49-F238E27FC236}">
                <a16:creationId xmlns:a16="http://schemas.microsoft.com/office/drawing/2014/main" id="{853D0228-6E90-583C-11D7-72B988FE4FA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44276" y="3988890"/>
            <a:ext cx="1953218" cy="9582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dentity ‒ Organization and identity ‐ EPFL">
            <a:extLst>
              <a:ext uri="{FF2B5EF4-FFF2-40B4-BE49-F238E27FC236}">
                <a16:creationId xmlns:a16="http://schemas.microsoft.com/office/drawing/2014/main" id="{641ABEA2-8100-7863-7560-200A4C2FEC0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00785" y="3997726"/>
            <a:ext cx="1510866" cy="97220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D1591C78-9537-F1AA-8115-3EB2F4E2737A}"/>
              </a:ext>
            </a:extLst>
          </p:cNvPr>
          <p:cNvPicPr>
            <a:picLocks noChangeAspect="1"/>
          </p:cNvPicPr>
          <p:nvPr/>
        </p:nvPicPr>
        <p:blipFill>
          <a:blip r:embed="rId9"/>
          <a:stretch>
            <a:fillRect/>
          </a:stretch>
        </p:blipFill>
        <p:spPr>
          <a:xfrm>
            <a:off x="5995815" y="5578688"/>
            <a:ext cx="2278932" cy="757263"/>
          </a:xfrm>
          <a:prstGeom prst="rect">
            <a:avLst/>
          </a:prstGeom>
        </p:spPr>
      </p:pic>
    </p:spTree>
    <p:extLst>
      <p:ext uri="{BB962C8B-B14F-4D97-AF65-F5344CB8AC3E}">
        <p14:creationId xmlns:p14="http://schemas.microsoft.com/office/powerpoint/2010/main" val="4245252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2149E5-6170-8551-24F6-30AE242C9AE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9C85C75-5D5C-E008-F119-C185A0F15319}"/>
              </a:ext>
            </a:extLst>
          </p:cNvPr>
          <p:cNvSpPr>
            <a:spLocks noGrp="1"/>
          </p:cNvSpPr>
          <p:nvPr>
            <p:ph type="sldNum" sz="quarter" idx="12"/>
          </p:nvPr>
        </p:nvSpPr>
        <p:spPr/>
        <p:txBody>
          <a:bodyPr/>
          <a:lstStyle/>
          <a:p>
            <a:fld id="{FE7A4BB3-E848-5A44-82DF-322201952CD8}" type="slidenum">
              <a:rPr lang="en-US" smtClean="0"/>
              <a:pPr/>
              <a:t>6</a:t>
            </a:fld>
            <a:endParaRPr lang="en-US"/>
          </a:p>
        </p:txBody>
      </p:sp>
      <p:sp>
        <p:nvSpPr>
          <p:cNvPr id="4" name="Title 3">
            <a:extLst>
              <a:ext uri="{FF2B5EF4-FFF2-40B4-BE49-F238E27FC236}">
                <a16:creationId xmlns:a16="http://schemas.microsoft.com/office/drawing/2014/main" id="{5764B379-6B95-E200-50C6-206039413796}"/>
              </a:ext>
            </a:extLst>
          </p:cNvPr>
          <p:cNvSpPr>
            <a:spLocks noGrp="1"/>
          </p:cNvSpPr>
          <p:nvPr>
            <p:ph type="title"/>
          </p:nvPr>
        </p:nvSpPr>
        <p:spPr/>
        <p:txBody>
          <a:bodyPr/>
          <a:lstStyle/>
          <a:p>
            <a:r>
              <a:rPr lang="en-US"/>
              <a:t>Presenters</a:t>
            </a:r>
          </a:p>
        </p:txBody>
      </p:sp>
      <p:sp>
        <p:nvSpPr>
          <p:cNvPr id="3" name="Text 5">
            <a:extLst>
              <a:ext uri="{FF2B5EF4-FFF2-40B4-BE49-F238E27FC236}">
                <a16:creationId xmlns:a16="http://schemas.microsoft.com/office/drawing/2014/main" id="{E8332766-48E5-3FDD-6D16-0AC37BC55F5D}"/>
              </a:ext>
            </a:extLst>
          </p:cNvPr>
          <p:cNvSpPr/>
          <p:nvPr/>
        </p:nvSpPr>
        <p:spPr>
          <a:xfrm>
            <a:off x="1184621" y="2850111"/>
            <a:ext cx="10120847" cy="2866643"/>
          </a:xfrm>
          <a:prstGeom prst="rect">
            <a:avLst/>
          </a:prstGeom>
          <a:noFill/>
          <a:ln/>
        </p:spPr>
        <p:txBody>
          <a:bodyPr wrap="square" lIns="0" tIns="0" rIns="0" bIns="0" rtlCol="0" anchor="ctr"/>
          <a:lstStyle/>
          <a:p>
            <a:pPr marL="285115" indent="-285115">
              <a:lnSpc>
                <a:spcPct val="150000"/>
              </a:lnSpc>
              <a:buFont typeface="Arial" panose="020B0604020202020204" pitchFamily="34" charset="0"/>
              <a:buChar char="•"/>
            </a:pPr>
            <a:r>
              <a:rPr lang="en-US" sz="2000" b="1"/>
              <a:t>Andres Marquez</a:t>
            </a:r>
            <a:r>
              <a:rPr lang="en-US" sz="2000"/>
              <a:t>: </a:t>
            </a:r>
            <a:endParaRPr lang="en-US" sz="2000">
              <a:cs typeface="Arial"/>
            </a:endParaRPr>
          </a:p>
          <a:p>
            <a:pPr marL="742315" lvl="1" indent="-285115">
              <a:lnSpc>
                <a:spcPct val="150000"/>
              </a:lnSpc>
              <a:buFont typeface="Arial" panose="020B0604020202020204" pitchFamily="34" charset="0"/>
              <a:buChar char="•"/>
            </a:pPr>
            <a:r>
              <a:rPr lang="en-US" sz="2000"/>
              <a:t>Andres Marquez is a Chief Computer Scientist and the HPC Group Lead at Pacific Northwest National Laboratory (PNNL). He is the principal investigator (PI) for the Department of Energy’s Advanced Memory to Support AI for Science (AMAIS) project. He is also the PI on several projects related to memory performance analysis or cybersecurity.</a:t>
            </a:r>
            <a:endParaRPr lang="en-US" sz="2000">
              <a:cs typeface="Arial"/>
            </a:endParaRPr>
          </a:p>
        </p:txBody>
      </p:sp>
      <p:pic>
        <p:nvPicPr>
          <p:cNvPr id="3074" name="Picture 2" descr="Dr. Andres Marquez">
            <a:extLst>
              <a:ext uri="{FF2B5EF4-FFF2-40B4-BE49-F238E27FC236}">
                <a16:creationId xmlns:a16="http://schemas.microsoft.com/office/drawing/2014/main" id="{C9D671A1-D8DC-CB86-7D46-A06C48CBC4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1558" y="724618"/>
            <a:ext cx="1980979" cy="1817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783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B664A-DB53-5861-56E4-D5A0F7FFF1B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DE0E17-03E3-923D-C355-9DEB74EE992F}"/>
              </a:ext>
            </a:extLst>
          </p:cNvPr>
          <p:cNvSpPr>
            <a:spLocks noGrp="1"/>
          </p:cNvSpPr>
          <p:nvPr>
            <p:ph type="sldNum" sz="quarter" idx="12"/>
          </p:nvPr>
        </p:nvSpPr>
        <p:spPr/>
        <p:txBody>
          <a:bodyPr/>
          <a:lstStyle/>
          <a:p>
            <a:fld id="{FE7A4BB3-E848-5A44-82DF-322201952CD8}" type="slidenum">
              <a:rPr lang="en-US" smtClean="0"/>
              <a:pPr/>
              <a:t>60</a:t>
            </a:fld>
            <a:endParaRPr lang="en-US"/>
          </a:p>
        </p:txBody>
      </p:sp>
      <p:sp>
        <p:nvSpPr>
          <p:cNvPr id="4" name="Title 3">
            <a:extLst>
              <a:ext uri="{FF2B5EF4-FFF2-40B4-BE49-F238E27FC236}">
                <a16:creationId xmlns:a16="http://schemas.microsoft.com/office/drawing/2014/main" id="{83B5E0FF-0E1F-B8C0-3527-B6929296C97A}"/>
              </a:ext>
            </a:extLst>
          </p:cNvPr>
          <p:cNvSpPr>
            <a:spLocks noGrp="1"/>
          </p:cNvSpPr>
          <p:nvPr>
            <p:ph type="title"/>
          </p:nvPr>
        </p:nvSpPr>
        <p:spPr>
          <a:xfrm>
            <a:off x="2737184" y="88936"/>
            <a:ext cx="8382000" cy="1353562"/>
          </a:xfrm>
        </p:spPr>
        <p:txBody>
          <a:bodyPr/>
          <a:lstStyle/>
          <a:p>
            <a:r>
              <a:rPr lang="en-US"/>
              <a:t>Slides, demos, and documents will be shared to the public on the OCEAN webpage (https://</a:t>
            </a:r>
            <a:r>
              <a:rPr lang="en-US" err="1"/>
              <a:t>github.com</a:t>
            </a:r>
            <a:r>
              <a:rPr lang="en-US"/>
              <a:t>/fam-emu/OCEAN)</a:t>
            </a:r>
          </a:p>
        </p:txBody>
      </p:sp>
      <p:pic>
        <p:nvPicPr>
          <p:cNvPr id="6" name="Picture 5">
            <a:extLst>
              <a:ext uri="{FF2B5EF4-FFF2-40B4-BE49-F238E27FC236}">
                <a16:creationId xmlns:a16="http://schemas.microsoft.com/office/drawing/2014/main" id="{A719A67F-43B5-4A2E-96D8-C0E89CE59AFA}"/>
              </a:ext>
            </a:extLst>
          </p:cNvPr>
          <p:cNvPicPr>
            <a:picLocks noChangeAspect="1"/>
          </p:cNvPicPr>
          <p:nvPr/>
        </p:nvPicPr>
        <p:blipFill>
          <a:blip r:embed="rId3"/>
          <a:srcRect b="14655"/>
          <a:stretch>
            <a:fillRect/>
          </a:stretch>
        </p:blipFill>
        <p:spPr>
          <a:xfrm>
            <a:off x="1824790" y="1532735"/>
            <a:ext cx="8959578" cy="5325266"/>
          </a:xfrm>
          <a:prstGeom prst="rect">
            <a:avLst/>
          </a:prstGeom>
        </p:spPr>
      </p:pic>
      <p:pic>
        <p:nvPicPr>
          <p:cNvPr id="9" name="Picture 8">
            <a:extLst>
              <a:ext uri="{FF2B5EF4-FFF2-40B4-BE49-F238E27FC236}">
                <a16:creationId xmlns:a16="http://schemas.microsoft.com/office/drawing/2014/main" id="{FADF1009-286F-6877-D9E2-3F479F0A821F}"/>
              </a:ext>
            </a:extLst>
          </p:cNvPr>
          <p:cNvPicPr>
            <a:picLocks noChangeAspect="1"/>
          </p:cNvPicPr>
          <p:nvPr/>
        </p:nvPicPr>
        <p:blipFill>
          <a:blip r:embed="rId4"/>
          <a:srcRect t="1" b="47789"/>
          <a:stretch>
            <a:fillRect/>
          </a:stretch>
        </p:blipFill>
        <p:spPr>
          <a:xfrm>
            <a:off x="2999344" y="4113311"/>
            <a:ext cx="7785023" cy="2744690"/>
          </a:xfrm>
          <a:prstGeom prst="rect">
            <a:avLst/>
          </a:prstGeom>
        </p:spPr>
      </p:pic>
    </p:spTree>
    <p:extLst>
      <p:ext uri="{BB962C8B-B14F-4D97-AF65-F5344CB8AC3E}">
        <p14:creationId xmlns:p14="http://schemas.microsoft.com/office/powerpoint/2010/main" val="371332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B664A-DB53-5861-56E4-D5A0F7FFF1B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DE0E17-03E3-923D-C355-9DEB74EE992F}"/>
              </a:ext>
            </a:extLst>
          </p:cNvPr>
          <p:cNvSpPr>
            <a:spLocks noGrp="1"/>
          </p:cNvSpPr>
          <p:nvPr>
            <p:ph type="sldNum" sz="quarter" idx="12"/>
          </p:nvPr>
        </p:nvSpPr>
        <p:spPr/>
        <p:txBody>
          <a:bodyPr/>
          <a:lstStyle/>
          <a:p>
            <a:fld id="{FE7A4BB3-E848-5A44-82DF-322201952CD8}" type="slidenum">
              <a:rPr lang="en-US" smtClean="0"/>
              <a:pPr/>
              <a:t>61</a:t>
            </a:fld>
            <a:endParaRPr lang="en-US"/>
          </a:p>
        </p:txBody>
      </p:sp>
      <p:sp>
        <p:nvSpPr>
          <p:cNvPr id="4" name="Title 3">
            <a:extLst>
              <a:ext uri="{FF2B5EF4-FFF2-40B4-BE49-F238E27FC236}">
                <a16:creationId xmlns:a16="http://schemas.microsoft.com/office/drawing/2014/main" id="{83B5E0FF-0E1F-B8C0-3527-B6929296C97A}"/>
              </a:ext>
            </a:extLst>
          </p:cNvPr>
          <p:cNvSpPr>
            <a:spLocks noGrp="1"/>
          </p:cNvSpPr>
          <p:nvPr>
            <p:ph type="title"/>
          </p:nvPr>
        </p:nvSpPr>
        <p:spPr/>
        <p:txBody>
          <a:bodyPr/>
          <a:lstStyle/>
          <a:p>
            <a:r>
              <a:rPr lang="en-US"/>
              <a:t>Roadmaps</a:t>
            </a:r>
          </a:p>
        </p:txBody>
      </p:sp>
      <p:sp>
        <p:nvSpPr>
          <p:cNvPr id="3" name="Text 5">
            <a:extLst>
              <a:ext uri="{FF2B5EF4-FFF2-40B4-BE49-F238E27FC236}">
                <a16:creationId xmlns:a16="http://schemas.microsoft.com/office/drawing/2014/main" id="{BA95ECC0-FD3A-5B26-80AE-D21F504BC60D}"/>
              </a:ext>
            </a:extLst>
          </p:cNvPr>
          <p:cNvSpPr/>
          <p:nvPr/>
        </p:nvSpPr>
        <p:spPr>
          <a:xfrm>
            <a:off x="1234330" y="1424451"/>
            <a:ext cx="10356091" cy="3789234"/>
          </a:xfrm>
          <a:prstGeom prst="rect">
            <a:avLst/>
          </a:prstGeom>
          <a:noFill/>
          <a:ln/>
        </p:spPr>
        <p:txBody>
          <a:bodyPr wrap="square" lIns="0" tIns="0" rIns="0" bIns="0" rtlCol="0" anchor="ctr"/>
          <a:lstStyle/>
          <a:p>
            <a:pPr marL="285115" indent="-285115">
              <a:lnSpc>
                <a:spcPct val="150000"/>
              </a:lnSpc>
              <a:buFont typeface="Arial" panose="020B0604020202020204" pitchFamily="34" charset="0"/>
              <a:buChar char="•"/>
            </a:pPr>
            <a:r>
              <a:rPr lang="en-US"/>
              <a:t>Will open the PNNL </a:t>
            </a:r>
            <a:r>
              <a:rPr lang="en-US" b="1"/>
              <a:t>BlueOCEAN</a:t>
            </a:r>
            <a:r>
              <a:rPr lang="en-US"/>
              <a:t> Emulation Platform (~36 nodes) with OCEAN emulation VMs deployed</a:t>
            </a:r>
          </a:p>
          <a:p>
            <a:pPr marL="285115" indent="-285115">
              <a:lnSpc>
                <a:spcPct val="150000"/>
              </a:lnSpc>
              <a:buFont typeface="Arial" panose="020B0604020202020204" pitchFamily="34" charset="0"/>
              <a:buChar char="•"/>
            </a:pPr>
            <a:r>
              <a:rPr lang="en-US" sz="1833"/>
              <a:t>Will collaborate with Cloud vendors to provide OCEAN emulation as a service </a:t>
            </a:r>
            <a:endParaRPr lang="en-US" sz="1833">
              <a:cs typeface="Arial"/>
            </a:endParaRPr>
          </a:p>
          <a:p>
            <a:pPr marL="285115" indent="-285115">
              <a:lnSpc>
                <a:spcPct val="150000"/>
              </a:lnSpc>
              <a:buFont typeface="Arial" panose="020B0604020202020204" pitchFamily="34" charset="0"/>
              <a:buChar char="•"/>
            </a:pPr>
            <a:r>
              <a:rPr lang="en-US" sz="1833"/>
              <a:t>Will work closely with domain scientists to scale AI-driven science to tackle large-scale scientific challenges and elevate research to new heights</a:t>
            </a:r>
            <a:endParaRPr lang="en-US" sz="1833">
              <a:cs typeface="Arial"/>
            </a:endParaRPr>
          </a:p>
          <a:p>
            <a:pPr marL="285115" indent="-285115">
              <a:lnSpc>
                <a:spcPct val="150000"/>
              </a:lnSpc>
              <a:buFont typeface="Arial" panose="020B0604020202020204" pitchFamily="34" charset="0"/>
              <a:buChar char="•"/>
            </a:pPr>
            <a:r>
              <a:rPr lang="en-US" sz="1833"/>
              <a:t>Will open to collaboration with the whole HPC system community, encouraging broad participation and shared advancements</a:t>
            </a:r>
            <a:endParaRPr lang="en-US" sz="1833">
              <a:cs typeface="Arial"/>
            </a:endParaRPr>
          </a:p>
        </p:txBody>
      </p:sp>
    </p:spTree>
    <p:extLst>
      <p:ext uri="{BB962C8B-B14F-4D97-AF65-F5344CB8AC3E}">
        <p14:creationId xmlns:p14="http://schemas.microsoft.com/office/powerpoint/2010/main" val="3441360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33E515-6AF9-8BB0-EC3F-7D1C4D325575}"/>
              </a:ext>
            </a:extLst>
          </p:cNvPr>
          <p:cNvSpPr>
            <a:spLocks noGrp="1"/>
          </p:cNvSpPr>
          <p:nvPr>
            <p:ph type="sldNum" sz="quarter" idx="12"/>
          </p:nvPr>
        </p:nvSpPr>
        <p:spPr/>
        <p:txBody>
          <a:bodyPr/>
          <a:lstStyle/>
          <a:p>
            <a:fld id="{FE7A4BB3-E848-5A44-82DF-322201952CD8}" type="slidenum">
              <a:rPr lang="en-US" smtClean="0"/>
              <a:pPr/>
              <a:t>62</a:t>
            </a:fld>
            <a:endParaRPr lang="en-US"/>
          </a:p>
        </p:txBody>
      </p:sp>
      <p:sp>
        <p:nvSpPr>
          <p:cNvPr id="3" name="Title 2">
            <a:extLst>
              <a:ext uri="{FF2B5EF4-FFF2-40B4-BE49-F238E27FC236}">
                <a16:creationId xmlns:a16="http://schemas.microsoft.com/office/drawing/2014/main" id="{F32612DC-4EB4-0FE5-E727-E5D38959150A}"/>
              </a:ext>
            </a:extLst>
          </p:cNvPr>
          <p:cNvSpPr>
            <a:spLocks noGrp="1"/>
          </p:cNvSpPr>
          <p:nvPr>
            <p:ph type="title"/>
          </p:nvPr>
        </p:nvSpPr>
        <p:spPr>
          <a:xfrm>
            <a:off x="2766786" y="497478"/>
            <a:ext cx="9144000" cy="1127760"/>
          </a:xfrm>
        </p:spPr>
        <p:txBody>
          <a:bodyPr/>
          <a:lstStyle/>
          <a:p>
            <a:r>
              <a:rPr lang="en-US" sz="4500"/>
              <a:t>Hiring!!</a:t>
            </a:r>
          </a:p>
        </p:txBody>
      </p:sp>
      <p:sp>
        <p:nvSpPr>
          <p:cNvPr id="4" name="Content Placeholder 3">
            <a:extLst>
              <a:ext uri="{FF2B5EF4-FFF2-40B4-BE49-F238E27FC236}">
                <a16:creationId xmlns:a16="http://schemas.microsoft.com/office/drawing/2014/main" id="{62E69469-644D-FA3B-F0E6-39F602ADC1E7}"/>
              </a:ext>
            </a:extLst>
          </p:cNvPr>
          <p:cNvSpPr>
            <a:spLocks noGrp="1"/>
          </p:cNvSpPr>
          <p:nvPr>
            <p:ph sz="quarter" idx="20"/>
          </p:nvPr>
        </p:nvSpPr>
        <p:spPr>
          <a:xfrm>
            <a:off x="1306286" y="2363108"/>
            <a:ext cx="10668000" cy="2544535"/>
          </a:xfrm>
        </p:spPr>
        <p:txBody>
          <a:bodyPr/>
          <a:lstStyle/>
          <a:p>
            <a:pPr marL="285739" indent="-285739">
              <a:lnSpc>
                <a:spcPct val="150000"/>
              </a:lnSpc>
            </a:pPr>
            <a:r>
              <a:rPr lang="en-US" b="1">
                <a:highlight>
                  <a:srgbClr val="FFFF00"/>
                </a:highlight>
              </a:rPr>
              <a:t>We are currently hiring, including student interns, postdoctoral researchers, and entry-level computer scientists</a:t>
            </a:r>
            <a:r>
              <a:rPr lang="en-US">
                <a:highlight>
                  <a:srgbClr val="FFFF00"/>
                </a:highlight>
              </a:rPr>
              <a:t>. </a:t>
            </a:r>
          </a:p>
          <a:p>
            <a:pPr marL="742920" lvl="1" indent="-285739">
              <a:lnSpc>
                <a:spcPct val="150000"/>
              </a:lnSpc>
              <a:buFont typeface="Arial" panose="020B0604020202020204" pitchFamily="34" charset="0"/>
              <a:buChar char="•"/>
            </a:pPr>
            <a:r>
              <a:rPr lang="en-US" sz="2333" b="1">
                <a:highlight>
                  <a:srgbClr val="FFFF00"/>
                </a:highlight>
              </a:rPr>
              <a:t>If you are interested in joining us, please get in touch by email. </a:t>
            </a:r>
          </a:p>
          <a:p>
            <a:pPr marL="742920" lvl="1" indent="-285739">
              <a:lnSpc>
                <a:spcPct val="150000"/>
              </a:lnSpc>
              <a:buFont typeface="Arial" panose="020B0604020202020204" pitchFamily="34" charset="0"/>
              <a:buChar char="•"/>
            </a:pPr>
            <a:r>
              <a:rPr lang="en-US" sz="2333" b="1">
                <a:highlight>
                  <a:srgbClr val="FFFF00"/>
                </a:highlight>
              </a:rPr>
              <a:t>Look forward to hearing from you!</a:t>
            </a:r>
            <a:endParaRPr lang="en-US" sz="2667" b="1"/>
          </a:p>
        </p:txBody>
      </p:sp>
      <p:sp>
        <p:nvSpPr>
          <p:cNvPr id="8" name="TextBox 7">
            <a:extLst>
              <a:ext uri="{FF2B5EF4-FFF2-40B4-BE49-F238E27FC236}">
                <a16:creationId xmlns:a16="http://schemas.microsoft.com/office/drawing/2014/main" id="{CF5565FB-448A-8580-C289-E2F0066D6526}"/>
              </a:ext>
            </a:extLst>
          </p:cNvPr>
          <p:cNvSpPr txBox="1"/>
          <p:nvPr/>
        </p:nvSpPr>
        <p:spPr>
          <a:xfrm>
            <a:off x="4345214" y="5473725"/>
            <a:ext cx="3115212" cy="451342"/>
          </a:xfrm>
          <a:prstGeom prst="rect">
            <a:avLst/>
          </a:prstGeom>
          <a:noFill/>
        </p:spPr>
        <p:txBody>
          <a:bodyPr wrap="none" rtlCol="0">
            <a:spAutoFit/>
          </a:bodyPr>
          <a:lstStyle/>
          <a:p>
            <a:r>
              <a:rPr lang="en-US" sz="2333" b="1">
                <a:highlight>
                  <a:srgbClr val="FFFF00"/>
                </a:highlight>
                <a:latin typeface="Arial" panose="020B0604020202020204" pitchFamily="34" charset="0"/>
                <a:cs typeface="Arial" panose="020B0604020202020204" pitchFamily="34" charset="0"/>
              </a:rPr>
              <a:t>lenny.guo@pnnl.gov</a:t>
            </a:r>
          </a:p>
        </p:txBody>
      </p:sp>
      <p:sp>
        <p:nvSpPr>
          <p:cNvPr id="9" name="Rectangle 8">
            <a:extLst>
              <a:ext uri="{FF2B5EF4-FFF2-40B4-BE49-F238E27FC236}">
                <a16:creationId xmlns:a16="http://schemas.microsoft.com/office/drawing/2014/main" id="{5A4D8BAE-72E4-6CB3-25B3-4E10A77A58EC}"/>
              </a:ext>
            </a:extLst>
          </p:cNvPr>
          <p:cNvSpPr/>
          <p:nvPr/>
        </p:nvSpPr>
        <p:spPr>
          <a:xfrm>
            <a:off x="4241557" y="5343072"/>
            <a:ext cx="3260514" cy="698499"/>
          </a:xfrm>
          <a:prstGeom prst="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500"/>
          </a:p>
        </p:txBody>
      </p:sp>
      <p:pic>
        <p:nvPicPr>
          <p:cNvPr id="1026" name="Picture 2" descr="We are hiring Animated Icon | Free communications Animated Icon">
            <a:extLst>
              <a:ext uri="{FF2B5EF4-FFF2-40B4-BE49-F238E27FC236}">
                <a16:creationId xmlns:a16="http://schemas.microsoft.com/office/drawing/2014/main" id="{F58ABCA9-208B-9B28-99BF-AF427C9D83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9661" y="102054"/>
            <a:ext cx="2369911" cy="2369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082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50A901D-A977-E322-88E3-DEE3DFED8235}"/>
              </a:ext>
            </a:extLst>
          </p:cNvPr>
          <p:cNvSpPr>
            <a:spLocks noGrp="1"/>
          </p:cNvSpPr>
          <p:nvPr>
            <p:ph type="sldNum" sz="quarter" idx="12"/>
          </p:nvPr>
        </p:nvSpPr>
        <p:spPr/>
        <p:txBody>
          <a:bodyPr/>
          <a:lstStyle/>
          <a:p>
            <a:pPr defTabSz="914363"/>
            <a:fld id="{FE7A4BB3-E848-5A44-82DF-322201952CD8}" type="slidenum">
              <a:rPr lang="en-US" smtClean="0"/>
              <a:pPr defTabSz="914363"/>
              <a:t>63</a:t>
            </a:fld>
            <a:endParaRPr lang="en-US"/>
          </a:p>
        </p:txBody>
      </p:sp>
      <p:sp>
        <p:nvSpPr>
          <p:cNvPr id="3" name="Title 2">
            <a:extLst>
              <a:ext uri="{FF2B5EF4-FFF2-40B4-BE49-F238E27FC236}">
                <a16:creationId xmlns:a16="http://schemas.microsoft.com/office/drawing/2014/main" id="{C3C61483-E590-2F0E-25AE-7548A76ED799}"/>
              </a:ext>
            </a:extLst>
          </p:cNvPr>
          <p:cNvSpPr>
            <a:spLocks noGrp="1"/>
          </p:cNvSpPr>
          <p:nvPr>
            <p:ph type="title"/>
          </p:nvPr>
        </p:nvSpPr>
        <p:spPr>
          <a:xfrm>
            <a:off x="2667000" y="228599"/>
            <a:ext cx="9159875" cy="931969"/>
          </a:xfrm>
        </p:spPr>
        <p:txBody>
          <a:bodyPr lIns="0" tIns="45720" rIns="91440" bIns="45720" anchor="b"/>
          <a:lstStyle/>
          <a:p>
            <a:r>
              <a:rPr lang="en-US">
                <a:latin typeface="Arial"/>
                <a:cs typeface="Arial"/>
              </a:rPr>
              <a:t>Other activities at IPDPS</a:t>
            </a:r>
            <a:endParaRPr lang="en-US"/>
          </a:p>
        </p:txBody>
      </p:sp>
      <p:sp>
        <p:nvSpPr>
          <p:cNvPr id="4" name="Content Placeholder 3">
            <a:extLst>
              <a:ext uri="{FF2B5EF4-FFF2-40B4-BE49-F238E27FC236}">
                <a16:creationId xmlns:a16="http://schemas.microsoft.com/office/drawing/2014/main" id="{368F0069-B09C-DDDA-55EE-2B2F8673B557}"/>
              </a:ext>
            </a:extLst>
          </p:cNvPr>
          <p:cNvSpPr>
            <a:spLocks noGrp="1"/>
          </p:cNvSpPr>
          <p:nvPr>
            <p:ph sz="quarter" idx="20"/>
          </p:nvPr>
        </p:nvSpPr>
        <p:spPr>
          <a:xfrm>
            <a:off x="1143000" y="1486959"/>
            <a:ext cx="11049000" cy="4857750"/>
          </a:xfrm>
        </p:spPr>
        <p:txBody>
          <a:bodyPr lIns="0" tIns="0" rIns="0" bIns="0" anchor="t"/>
          <a:lstStyle/>
          <a:p>
            <a:pPr marL="227965" indent="-227965"/>
            <a:r>
              <a:rPr lang="en-US" sz="2000" b="1" err="1">
                <a:latin typeface="Arial"/>
                <a:cs typeface="Arial"/>
              </a:rPr>
              <a:t>PowerMorph</a:t>
            </a:r>
            <a:r>
              <a:rPr lang="en-US" sz="2000">
                <a:latin typeface="Arial"/>
                <a:cs typeface="Arial"/>
              </a:rPr>
              <a:t>: Shaping LLM Training for Data Center Demand Response </a:t>
            </a:r>
          </a:p>
          <a:p>
            <a:pPr marL="685165" lvl="1" indent="-227965">
              <a:buFont typeface="Courier New" panose="020B0604020202020204" pitchFamily="34" charset="0"/>
              <a:buChar char="o"/>
            </a:pPr>
            <a:r>
              <a:rPr lang="en-US">
                <a:latin typeface="Arial"/>
                <a:cs typeface="Arial"/>
              </a:rPr>
              <a:t>Boqiang Li (Clemson University); Luanzheng Guo, et al.</a:t>
            </a:r>
          </a:p>
          <a:p>
            <a:pPr marL="685165" lvl="1" indent="-227965">
              <a:buFont typeface="Courier New" panose="020B0604020202020204" pitchFamily="34" charset="0"/>
              <a:buChar char="o"/>
            </a:pPr>
            <a:r>
              <a:rPr lang="en-US">
                <a:solidFill>
                  <a:srgbClr val="000000"/>
                </a:solidFill>
                <a:highlight>
                  <a:srgbClr val="FFFFFF"/>
                </a:highlight>
                <a:latin typeface="Arial"/>
                <a:cs typeface="Arial"/>
              </a:rPr>
              <a:t>Friday 3:30pm-4:14pm Salon D</a:t>
            </a:r>
            <a:endParaRPr lang="en-US">
              <a:latin typeface="Arial"/>
              <a:cs typeface="Arial"/>
            </a:endParaRPr>
          </a:p>
          <a:p>
            <a:pPr marL="227965" indent="-227965"/>
            <a:r>
              <a:rPr lang="en-US" sz="2000" b="1">
                <a:latin typeface="Arial"/>
                <a:cs typeface="Arial"/>
              </a:rPr>
              <a:t>Characterizing</a:t>
            </a:r>
            <a:r>
              <a:rPr lang="en-US" sz="2000">
                <a:latin typeface="Arial"/>
                <a:cs typeface="Arial"/>
              </a:rPr>
              <a:t> Dataflow for I/O-Aware Scheduling in HPC Workflows </a:t>
            </a:r>
          </a:p>
          <a:p>
            <a:pPr marL="685165" lvl="1" indent="-227965">
              <a:buFont typeface="Courier New" panose="020B0604020202020204" pitchFamily="34" charset="0"/>
              <a:buChar char="o"/>
            </a:pPr>
            <a:r>
              <a:rPr lang="en-US">
                <a:latin typeface="Arial"/>
                <a:cs typeface="Arial"/>
              </a:rPr>
              <a:t>Meng Tang (Illinois Institute of Technology), Luanzheng Guo, et al.</a:t>
            </a:r>
          </a:p>
          <a:p>
            <a:pPr marL="685165" lvl="1" indent="-227965">
              <a:buFont typeface="Courier New" panose="020B0604020202020204" pitchFamily="34" charset="0"/>
              <a:buChar char="o"/>
            </a:pPr>
            <a:r>
              <a:rPr lang="en-US">
                <a:solidFill>
                  <a:srgbClr val="000000"/>
                </a:solidFill>
                <a:highlight>
                  <a:srgbClr val="FFFFFF"/>
                </a:highlight>
                <a:latin typeface="Arial"/>
                <a:cs typeface="Arial"/>
              </a:rPr>
              <a:t>Thursday 10:30am-11:58am Salon E</a:t>
            </a:r>
            <a:endParaRPr lang="en-US">
              <a:latin typeface="Arial"/>
              <a:cs typeface="Arial"/>
            </a:endParaRPr>
          </a:p>
          <a:p>
            <a:pPr marL="227965" indent="-227965"/>
            <a:r>
              <a:rPr lang="en-US" sz="2000" b="1" err="1">
                <a:latin typeface="Arial"/>
                <a:cs typeface="Arial"/>
              </a:rPr>
              <a:t>QoSFlow</a:t>
            </a:r>
            <a:r>
              <a:rPr lang="en-US" sz="2000">
                <a:latin typeface="Arial"/>
                <a:cs typeface="Arial"/>
              </a:rPr>
              <a:t>: Ensuring Service Quality of Distributed Workflows Using Interpretable Sensitivity Models </a:t>
            </a:r>
          </a:p>
          <a:p>
            <a:pPr marL="685165" lvl="1" indent="-227965">
              <a:buFont typeface="Courier New" panose="020B0604020202020204" pitchFamily="34" charset="0"/>
              <a:buChar char="o"/>
            </a:pPr>
            <a:r>
              <a:rPr lang="en-US">
                <a:latin typeface="Arial"/>
                <a:cs typeface="Arial"/>
              </a:rPr>
              <a:t>Md Hasanur Rashid (University of Delaware); Jesun Firoz, Nathan R. </a:t>
            </a:r>
            <a:r>
              <a:rPr lang="en-US" err="1">
                <a:latin typeface="Arial"/>
                <a:cs typeface="Arial"/>
              </a:rPr>
              <a:t>Tallent</a:t>
            </a:r>
            <a:r>
              <a:rPr lang="en-US">
                <a:latin typeface="Arial"/>
                <a:cs typeface="Arial"/>
              </a:rPr>
              <a:t>, and Luanzheng Guo, et al.</a:t>
            </a:r>
          </a:p>
          <a:p>
            <a:pPr marL="685165" lvl="1" indent="-227965">
              <a:buFont typeface="Courier New" panose="020B0604020202020204" pitchFamily="34" charset="0"/>
              <a:buChar char="o"/>
            </a:pPr>
            <a:r>
              <a:rPr lang="en-US">
                <a:solidFill>
                  <a:srgbClr val="000000"/>
                </a:solidFill>
                <a:highlight>
                  <a:srgbClr val="FFFFFF"/>
                </a:highlight>
                <a:latin typeface="Arial"/>
                <a:cs typeface="Arial"/>
              </a:rPr>
              <a:t>Wednesday 1:30pm-2:58pm Salon D</a:t>
            </a:r>
            <a:endParaRPr lang="en-US">
              <a:latin typeface="Arial"/>
              <a:cs typeface="Arial"/>
            </a:endParaRPr>
          </a:p>
          <a:p>
            <a:pPr marL="227965" indent="-227965"/>
            <a:r>
              <a:rPr lang="en-US" sz="2000" b="1">
                <a:latin typeface="Arial"/>
                <a:cs typeface="Arial"/>
              </a:rPr>
              <a:t>Accelerating</a:t>
            </a:r>
            <a:r>
              <a:rPr lang="en-US" sz="2000">
                <a:latin typeface="Arial"/>
                <a:cs typeface="Arial"/>
              </a:rPr>
              <a:t> AI Compression through Lightweight Lossless Encoding and Pipelined Workflows </a:t>
            </a:r>
          </a:p>
          <a:p>
            <a:pPr marL="685165" lvl="1" indent="-227965">
              <a:buFont typeface="Courier New" panose="020B0604020202020204" pitchFamily="34" charset="0"/>
              <a:buChar char="o"/>
            </a:pPr>
            <a:r>
              <a:rPr lang="en-US">
                <a:latin typeface="Arial"/>
                <a:cs typeface="Arial"/>
              </a:rPr>
              <a:t>Boyuan Zhang (Indiana University), Luanzheng Guo, et al. </a:t>
            </a:r>
            <a:endParaRPr lang="en-US"/>
          </a:p>
          <a:p>
            <a:pPr marL="685165" lvl="1" indent="-227965">
              <a:buFont typeface="Courier New" panose="020B0604020202020204" pitchFamily="34" charset="0"/>
              <a:buChar char="o"/>
            </a:pPr>
            <a:r>
              <a:rPr lang="en-US">
                <a:solidFill>
                  <a:srgbClr val="000000"/>
                </a:solidFill>
                <a:highlight>
                  <a:srgbClr val="FFFFFF"/>
                </a:highlight>
                <a:latin typeface="Arial"/>
                <a:cs typeface="Arial"/>
              </a:rPr>
              <a:t>Wednesday 10:30am-11:58am Salon F-G-H</a:t>
            </a:r>
            <a:endParaRPr lang="en-US">
              <a:latin typeface="Arial"/>
              <a:cs typeface="Arial"/>
            </a:endParaRPr>
          </a:p>
        </p:txBody>
      </p:sp>
    </p:spTree>
    <p:extLst>
      <p:ext uri="{BB962C8B-B14F-4D97-AF65-F5344CB8AC3E}">
        <p14:creationId xmlns:p14="http://schemas.microsoft.com/office/powerpoint/2010/main" val="3230475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E68190-D126-918F-DCFA-C6F1D4A29608}"/>
              </a:ext>
            </a:extLst>
          </p:cNvPr>
          <p:cNvSpPr>
            <a:spLocks noGrp="1"/>
          </p:cNvSpPr>
          <p:nvPr>
            <p:ph type="sldNum" sz="quarter" idx="12"/>
          </p:nvPr>
        </p:nvSpPr>
        <p:spPr/>
        <p:txBody>
          <a:bodyPr/>
          <a:lstStyle/>
          <a:p>
            <a:fld id="{FE7A4BB3-E848-5A44-82DF-322201952CD8}" type="slidenum">
              <a:rPr lang="en-US" smtClean="0"/>
              <a:pPr/>
              <a:t>64</a:t>
            </a:fld>
            <a:endParaRPr lang="en-US"/>
          </a:p>
        </p:txBody>
      </p:sp>
      <p:sp>
        <p:nvSpPr>
          <p:cNvPr id="3" name="TextBox 2">
            <a:extLst>
              <a:ext uri="{FF2B5EF4-FFF2-40B4-BE49-F238E27FC236}">
                <a16:creationId xmlns:a16="http://schemas.microsoft.com/office/drawing/2014/main" id="{C89FD5C5-B107-571F-5C8F-0CD880FA9750}"/>
              </a:ext>
            </a:extLst>
          </p:cNvPr>
          <p:cNvSpPr txBox="1"/>
          <p:nvPr/>
        </p:nvSpPr>
        <p:spPr>
          <a:xfrm>
            <a:off x="1143000" y="1714500"/>
            <a:ext cx="3810000" cy="1333500"/>
          </a:xfrm>
          <a:prstGeom prst="rect">
            <a:avLst/>
          </a:prstGeom>
          <a:noFill/>
        </p:spPr>
        <p:txBody>
          <a:bodyPr wrap="square" lIns="0" tIns="0" rIns="0" bIns="0" rtlCol="0" anchor="b" anchorCtr="0">
            <a:noAutofit/>
          </a:bodyPr>
          <a:lstStyle/>
          <a:p>
            <a:pPr>
              <a:lnSpc>
                <a:spcPct val="90000"/>
              </a:lnSpc>
            </a:pPr>
            <a:r>
              <a:rPr lang="en-US" sz="4000" b="1">
                <a:solidFill>
                  <a:srgbClr val="C8722E"/>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95729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981DEE-3DE3-9991-5D20-12CBDEC672E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9566F4-5BB0-013A-629D-768D7664D1BE}"/>
              </a:ext>
            </a:extLst>
          </p:cNvPr>
          <p:cNvSpPr>
            <a:spLocks noGrp="1"/>
          </p:cNvSpPr>
          <p:nvPr>
            <p:ph type="sldNum" sz="quarter" idx="12"/>
          </p:nvPr>
        </p:nvSpPr>
        <p:spPr/>
        <p:txBody>
          <a:bodyPr/>
          <a:lstStyle/>
          <a:p>
            <a:fld id="{FE7A4BB3-E848-5A44-82DF-322201952CD8}" type="slidenum">
              <a:rPr lang="en-US" smtClean="0"/>
              <a:pPr/>
              <a:t>7</a:t>
            </a:fld>
            <a:endParaRPr lang="en-US"/>
          </a:p>
        </p:txBody>
      </p:sp>
      <p:sp>
        <p:nvSpPr>
          <p:cNvPr id="4" name="Title 3">
            <a:extLst>
              <a:ext uri="{FF2B5EF4-FFF2-40B4-BE49-F238E27FC236}">
                <a16:creationId xmlns:a16="http://schemas.microsoft.com/office/drawing/2014/main" id="{5B9BC7A9-F851-4C1B-C1B9-CDCA0491A87F}"/>
              </a:ext>
            </a:extLst>
          </p:cNvPr>
          <p:cNvSpPr>
            <a:spLocks noGrp="1"/>
          </p:cNvSpPr>
          <p:nvPr>
            <p:ph type="title"/>
          </p:nvPr>
        </p:nvSpPr>
        <p:spPr/>
        <p:txBody>
          <a:bodyPr/>
          <a:lstStyle/>
          <a:p>
            <a:r>
              <a:rPr lang="en-US"/>
              <a:t>Presenters</a:t>
            </a:r>
          </a:p>
        </p:txBody>
      </p:sp>
      <p:sp>
        <p:nvSpPr>
          <p:cNvPr id="3" name="Text 5">
            <a:extLst>
              <a:ext uri="{FF2B5EF4-FFF2-40B4-BE49-F238E27FC236}">
                <a16:creationId xmlns:a16="http://schemas.microsoft.com/office/drawing/2014/main" id="{4108879B-F6E1-0295-2F67-0E33702283E4}"/>
              </a:ext>
            </a:extLst>
          </p:cNvPr>
          <p:cNvSpPr/>
          <p:nvPr/>
        </p:nvSpPr>
        <p:spPr>
          <a:xfrm>
            <a:off x="1168997" y="2142848"/>
            <a:ext cx="10634883" cy="4328091"/>
          </a:xfrm>
          <a:prstGeom prst="rect">
            <a:avLst/>
          </a:prstGeom>
          <a:noFill/>
          <a:ln/>
        </p:spPr>
        <p:txBody>
          <a:bodyPr wrap="square" lIns="0" tIns="0" rIns="0" bIns="0" rtlCol="0" anchor="ctr"/>
          <a:lstStyle/>
          <a:p>
            <a:pPr marL="285115" indent="-285115">
              <a:lnSpc>
                <a:spcPct val="150000"/>
              </a:lnSpc>
              <a:buFont typeface="Arial" panose="020B0604020202020204" pitchFamily="34" charset="0"/>
              <a:buChar char="•"/>
            </a:pPr>
            <a:r>
              <a:rPr lang="en-US" sz="2000" b="1"/>
              <a:t>Luanzheng (Lenny) Guo</a:t>
            </a:r>
            <a:r>
              <a:rPr lang="en-US" sz="2000"/>
              <a:t>: </a:t>
            </a:r>
            <a:endParaRPr lang="en-US" sz="2000">
              <a:cs typeface="Arial"/>
            </a:endParaRPr>
          </a:p>
          <a:p>
            <a:pPr marL="742315" lvl="1" indent="-285115">
              <a:lnSpc>
                <a:spcPct val="150000"/>
              </a:lnSpc>
              <a:buFont typeface="Arial" panose="020B0604020202020204" pitchFamily="34" charset="0"/>
              <a:buChar char="•"/>
            </a:pPr>
            <a:r>
              <a:rPr lang="en-US" sz="2000"/>
              <a:t>Luanzheng (Lenny) Guo is a computer scientist in Pacific Northwest National Laboratory (PNNL)’s Future Computing Technologies group, working within the research area between scientific computing, data management, large-scale systems (e.g., HPC, Cloud, Edge, disaggregated memory, etc.), and machine learning. He is serving as the Thrust Lead for the Department of Energy’s Advanced Memory to Support AI for Science (AMAIS) project. His paper was nominated for best paper at CLUSTER 2024, ICS 2025, and SSDBM 2025.</a:t>
            </a:r>
            <a:endParaRPr lang="en-US" sz="2000">
              <a:cs typeface="Arial"/>
            </a:endParaRPr>
          </a:p>
        </p:txBody>
      </p:sp>
      <p:pic>
        <p:nvPicPr>
          <p:cNvPr id="4098" name="Picture 2" descr="Dr. Luanzheng Guo">
            <a:extLst>
              <a:ext uri="{FF2B5EF4-FFF2-40B4-BE49-F238E27FC236}">
                <a16:creationId xmlns:a16="http://schemas.microsoft.com/office/drawing/2014/main" id="{D3321D77-4CAC-CD60-5194-ACBA51B03A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6094" y="580677"/>
            <a:ext cx="2001758" cy="2041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8546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3CC1BC-6E4F-F09D-CB34-8453F26862C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B92887-81A5-6153-4598-276ECD501378}"/>
              </a:ext>
            </a:extLst>
          </p:cNvPr>
          <p:cNvSpPr>
            <a:spLocks noGrp="1"/>
          </p:cNvSpPr>
          <p:nvPr>
            <p:ph type="sldNum" sz="quarter" idx="12"/>
          </p:nvPr>
        </p:nvSpPr>
        <p:spPr/>
        <p:txBody>
          <a:bodyPr/>
          <a:lstStyle/>
          <a:p>
            <a:fld id="{FE7A4BB3-E848-5A44-82DF-322201952CD8}" type="slidenum">
              <a:rPr lang="en-US" smtClean="0"/>
              <a:pPr/>
              <a:t>8</a:t>
            </a:fld>
            <a:endParaRPr lang="en-US"/>
          </a:p>
        </p:txBody>
      </p:sp>
      <p:sp>
        <p:nvSpPr>
          <p:cNvPr id="4" name="Title 3">
            <a:extLst>
              <a:ext uri="{FF2B5EF4-FFF2-40B4-BE49-F238E27FC236}">
                <a16:creationId xmlns:a16="http://schemas.microsoft.com/office/drawing/2014/main" id="{E2BC2FA9-E64B-9C58-294F-118CBC898EEE}"/>
              </a:ext>
            </a:extLst>
          </p:cNvPr>
          <p:cNvSpPr>
            <a:spLocks noGrp="1"/>
          </p:cNvSpPr>
          <p:nvPr>
            <p:ph type="title"/>
          </p:nvPr>
        </p:nvSpPr>
        <p:spPr/>
        <p:txBody>
          <a:bodyPr/>
          <a:lstStyle/>
          <a:p>
            <a:r>
              <a:rPr lang="en-US"/>
              <a:t>Presenters</a:t>
            </a:r>
          </a:p>
        </p:txBody>
      </p:sp>
      <p:sp>
        <p:nvSpPr>
          <p:cNvPr id="3" name="Text 5">
            <a:extLst>
              <a:ext uri="{FF2B5EF4-FFF2-40B4-BE49-F238E27FC236}">
                <a16:creationId xmlns:a16="http://schemas.microsoft.com/office/drawing/2014/main" id="{625EFACA-7C32-0C24-4AD0-CCF85C20121D}"/>
              </a:ext>
            </a:extLst>
          </p:cNvPr>
          <p:cNvSpPr/>
          <p:nvPr/>
        </p:nvSpPr>
        <p:spPr>
          <a:xfrm>
            <a:off x="1038046" y="2831799"/>
            <a:ext cx="10120847" cy="3457433"/>
          </a:xfrm>
          <a:prstGeom prst="rect">
            <a:avLst/>
          </a:prstGeom>
          <a:noFill/>
          <a:ln/>
        </p:spPr>
        <p:txBody>
          <a:bodyPr wrap="square" lIns="0" tIns="0" rIns="0" bIns="0" rtlCol="0" anchor="ctr"/>
          <a:lstStyle/>
          <a:p>
            <a:pPr marL="285115" indent="-285115">
              <a:lnSpc>
                <a:spcPct val="150000"/>
              </a:lnSpc>
              <a:buFont typeface="Arial" panose="020B0604020202020204" pitchFamily="34" charset="0"/>
              <a:buChar char="•"/>
            </a:pPr>
            <a:r>
              <a:rPr lang="en-US" sz="2000" b="1"/>
              <a:t>Yiwei (Vickie) Yang</a:t>
            </a:r>
            <a:r>
              <a:rPr lang="en-US" sz="2000"/>
              <a:t>: </a:t>
            </a:r>
            <a:endParaRPr lang="en-US" sz="2000">
              <a:cs typeface="Arial"/>
            </a:endParaRPr>
          </a:p>
          <a:p>
            <a:pPr marL="742315" lvl="1" indent="-285115">
              <a:lnSpc>
                <a:spcPct val="150000"/>
              </a:lnSpc>
              <a:buFont typeface="Arial" panose="020B0604020202020204" pitchFamily="34" charset="0"/>
              <a:buChar char="•"/>
            </a:pPr>
            <a:r>
              <a:rPr lang="en-US" sz="2000"/>
              <a:t>Yiwei Yang is a final-year Ph.D. student in Computer Science and Engineering at the Baskin School of Engineering, University of California, Santa Cruz, advised by Prof. Andi Quinn. His research focuses on hardware–software co-design for modern heterogeneous architectures. In particular, he explores how emerging interconnect technologies such as Compute Express Link (CXL) and UCIe can enable flexible disaggregation, pooled memory systems, and cross-node resource sharing for diverse cloud and HPC workloads. Vickie is the </a:t>
            </a:r>
            <a:r>
              <a:rPr lang="en-US" sz="2000" b="1" i="1"/>
              <a:t>Founder</a:t>
            </a:r>
            <a:r>
              <a:rPr lang="en-US" sz="2000"/>
              <a:t> of </a:t>
            </a:r>
            <a:r>
              <a:rPr lang="en-US" sz="2000" b="1"/>
              <a:t>Zett.ai</a:t>
            </a:r>
            <a:r>
              <a:rPr lang="en-US" sz="2000"/>
              <a:t>.</a:t>
            </a:r>
            <a:endParaRPr lang="en-US" sz="2000">
              <a:cs typeface="Arial"/>
            </a:endParaRPr>
          </a:p>
        </p:txBody>
      </p:sp>
      <p:pic>
        <p:nvPicPr>
          <p:cNvPr id="6" name="Picture 5">
            <a:extLst>
              <a:ext uri="{FF2B5EF4-FFF2-40B4-BE49-F238E27FC236}">
                <a16:creationId xmlns:a16="http://schemas.microsoft.com/office/drawing/2014/main" id="{EC24BD88-2129-B29B-B9E0-AADB16CF7269}"/>
              </a:ext>
            </a:extLst>
          </p:cNvPr>
          <p:cNvPicPr>
            <a:picLocks noChangeAspect="1"/>
          </p:cNvPicPr>
          <p:nvPr/>
        </p:nvPicPr>
        <p:blipFill>
          <a:blip r:embed="rId3"/>
          <a:srcRect l="3906" t="19850" r="7980"/>
          <a:stretch>
            <a:fillRect/>
          </a:stretch>
        </p:blipFill>
        <p:spPr>
          <a:xfrm>
            <a:off x="9011544" y="615998"/>
            <a:ext cx="2138150" cy="2057400"/>
          </a:xfrm>
          <a:prstGeom prst="rect">
            <a:avLst/>
          </a:prstGeom>
        </p:spPr>
      </p:pic>
    </p:spTree>
    <p:extLst>
      <p:ext uri="{BB962C8B-B14F-4D97-AF65-F5344CB8AC3E}">
        <p14:creationId xmlns:p14="http://schemas.microsoft.com/office/powerpoint/2010/main" val="2833877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29820-F2A2-833A-0F0B-FC338529A75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186625-A02C-3292-BA0E-1BDC9B1F0A50}"/>
              </a:ext>
            </a:extLst>
          </p:cNvPr>
          <p:cNvSpPr>
            <a:spLocks noGrp="1"/>
          </p:cNvSpPr>
          <p:nvPr>
            <p:ph type="sldNum" sz="quarter" idx="12"/>
          </p:nvPr>
        </p:nvSpPr>
        <p:spPr/>
        <p:txBody>
          <a:bodyPr/>
          <a:lstStyle/>
          <a:p>
            <a:fld id="{FE7A4BB3-E848-5A44-82DF-322201952CD8}" type="slidenum">
              <a:rPr lang="en-US" smtClean="0"/>
              <a:pPr/>
              <a:t>9</a:t>
            </a:fld>
            <a:endParaRPr lang="en-US"/>
          </a:p>
        </p:txBody>
      </p:sp>
      <p:sp>
        <p:nvSpPr>
          <p:cNvPr id="4" name="Title 3">
            <a:extLst>
              <a:ext uri="{FF2B5EF4-FFF2-40B4-BE49-F238E27FC236}">
                <a16:creationId xmlns:a16="http://schemas.microsoft.com/office/drawing/2014/main" id="{CD1FBF7E-3E4F-8598-0659-505D1E737D26}"/>
              </a:ext>
            </a:extLst>
          </p:cNvPr>
          <p:cNvSpPr>
            <a:spLocks noGrp="1"/>
          </p:cNvSpPr>
          <p:nvPr>
            <p:ph type="title"/>
          </p:nvPr>
        </p:nvSpPr>
        <p:spPr/>
        <p:txBody>
          <a:bodyPr/>
          <a:lstStyle/>
          <a:p>
            <a:r>
              <a:rPr lang="en-US"/>
              <a:t>Presenters</a:t>
            </a:r>
          </a:p>
        </p:txBody>
      </p:sp>
      <p:sp>
        <p:nvSpPr>
          <p:cNvPr id="3" name="Text 5">
            <a:extLst>
              <a:ext uri="{FF2B5EF4-FFF2-40B4-BE49-F238E27FC236}">
                <a16:creationId xmlns:a16="http://schemas.microsoft.com/office/drawing/2014/main" id="{BE573B11-4D56-3B5E-822C-5B300242EC69}"/>
              </a:ext>
            </a:extLst>
          </p:cNvPr>
          <p:cNvSpPr/>
          <p:nvPr/>
        </p:nvSpPr>
        <p:spPr>
          <a:xfrm>
            <a:off x="1187491" y="3122003"/>
            <a:ext cx="10120847" cy="2866643"/>
          </a:xfrm>
          <a:prstGeom prst="rect">
            <a:avLst/>
          </a:prstGeom>
          <a:noFill/>
          <a:ln/>
        </p:spPr>
        <p:txBody>
          <a:bodyPr wrap="square" lIns="0" tIns="0" rIns="0" bIns="0" rtlCol="0" anchor="ctr"/>
          <a:lstStyle/>
          <a:p>
            <a:pPr marL="285115" indent="-285115">
              <a:lnSpc>
                <a:spcPct val="150000"/>
              </a:lnSpc>
              <a:buFont typeface="Arial" panose="020B0604020202020204" pitchFamily="34" charset="0"/>
              <a:buChar char="•"/>
            </a:pPr>
            <a:r>
              <a:rPr lang="en-US" sz="2000" b="1"/>
              <a:t>Mujahid Al Rafi</a:t>
            </a:r>
            <a:r>
              <a:rPr lang="en-US" sz="2000"/>
              <a:t>: </a:t>
            </a:r>
            <a:endParaRPr lang="en-US" sz="2000">
              <a:cs typeface="Arial"/>
            </a:endParaRPr>
          </a:p>
          <a:p>
            <a:pPr marL="742315" lvl="1" indent="-285115">
              <a:lnSpc>
                <a:spcPct val="150000"/>
              </a:lnSpc>
              <a:buFont typeface="Arial" panose="020B0604020202020204" pitchFamily="34" charset="0"/>
              <a:buChar char="•"/>
            </a:pPr>
            <a:r>
              <a:rPr lang="en-US" sz="2000"/>
              <a:t>Mujahid Al Rafi just obtained his PhD degree from the Electrical Engineering and Computer Science program at University of California, Merced working under Professor Hyeran Jeon’s supervision. His research as a PhD student is focused on ensuring efficient and secure computer architecture. His works were published in IISWC, TMLR, and GPGPU. Since the summer of 2025, he has been working as a PhD Intern at PNNL. Currently, he a primary contributor to the OCEAN emulation framework.</a:t>
            </a:r>
            <a:endParaRPr lang="en-US" sz="2000">
              <a:cs typeface="Arial"/>
            </a:endParaRPr>
          </a:p>
        </p:txBody>
      </p:sp>
      <p:pic>
        <p:nvPicPr>
          <p:cNvPr id="5" name="Picture 2">
            <a:extLst>
              <a:ext uri="{FF2B5EF4-FFF2-40B4-BE49-F238E27FC236}">
                <a16:creationId xmlns:a16="http://schemas.microsoft.com/office/drawing/2014/main" id="{12CEF278-4426-DB90-332F-59B51D8B44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3962" y="546559"/>
            <a:ext cx="1937327" cy="2041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8679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resentation Template - Background 1">
  <a:themeElements>
    <a:clrScheme name="PNNL">
      <a:dk1>
        <a:srgbClr val="616265"/>
      </a:dk1>
      <a:lt1>
        <a:srgbClr val="FFFFFF"/>
      </a:lt1>
      <a:dk2>
        <a:srgbClr val="D77600"/>
      </a:dk2>
      <a:lt2>
        <a:srgbClr val="B3B3B3"/>
      </a:lt2>
      <a:accent1>
        <a:srgbClr val="A63F1E"/>
      </a:accent1>
      <a:accent2>
        <a:srgbClr val="191C1F"/>
      </a:accent2>
      <a:accent3>
        <a:srgbClr val="F4AA00"/>
      </a:accent3>
      <a:accent4>
        <a:srgbClr val="007836"/>
      </a:accent4>
      <a:accent5>
        <a:srgbClr val="C10435"/>
      </a:accent5>
      <a:accent6>
        <a:srgbClr val="00338E"/>
      </a:accent6>
      <a:hlink>
        <a:srgbClr val="003698"/>
      </a:hlink>
      <a:folHlink>
        <a:srgbClr val="8A0752"/>
      </a:folHlink>
    </a:clrScheme>
    <a:fontScheme name="PNNL_Ari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NNL_0.potx" id="{41984B9E-C2AA-4916-A1C3-544F5372F179}" vid="{EB976DB7-668F-4FEB-9714-EA8A7BD7221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1228</TotalTime>
  <Words>9588</Words>
  <Application>Microsoft Macintosh PowerPoint</Application>
  <PresentationFormat>Widescreen</PresentationFormat>
  <Paragraphs>1023</Paragraphs>
  <Slides>64</Slides>
  <Notes>59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64</vt:i4>
      </vt:variant>
    </vt:vector>
  </HeadingPairs>
  <TitlesOfParts>
    <vt:vector size="71" baseType="lpstr">
      <vt:lpstr>Aptos</vt:lpstr>
      <vt:lpstr>Aptos Display</vt:lpstr>
      <vt:lpstr>Arial</vt:lpstr>
      <vt:lpstr>Consolas</vt:lpstr>
      <vt:lpstr>Courier New</vt:lpstr>
      <vt:lpstr>Wingdings</vt:lpstr>
      <vt:lpstr>Presentation Template - Background 1</vt:lpstr>
      <vt:lpstr>IPDPS 2026   1st Tutorial on OCEAN: An Open-Source CXL Emulation Platform at Hyperscale (Opening Remarks)</vt:lpstr>
      <vt:lpstr>Welcome! </vt:lpstr>
      <vt:lpstr>Schedule</vt:lpstr>
      <vt:lpstr>Introduction</vt:lpstr>
      <vt:lpstr>Pre-requisites </vt:lpstr>
      <vt:lpstr>Presenters</vt:lpstr>
      <vt:lpstr>Presenters</vt:lpstr>
      <vt:lpstr>Presenters</vt:lpstr>
      <vt:lpstr>Presenters</vt:lpstr>
      <vt:lpstr>Presenters</vt:lpstr>
      <vt:lpstr>Presenters</vt:lpstr>
      <vt:lpstr>Acknowledgment</vt:lpstr>
      <vt:lpstr>AMAIS - Advanced Memory to support Artificial Intelligence for Science</vt:lpstr>
      <vt:lpstr>The Crete computing system</vt:lpstr>
      <vt:lpstr>Zett.ai</vt:lpstr>
      <vt:lpstr>IPDPS 2026  1st Tutorial on OCEAN: An Open-Source CXL Emulation Platform at Hyperscale</vt:lpstr>
      <vt:lpstr>Why this tutorial now?</vt:lpstr>
      <vt:lpstr>What attendees should walk away with</vt:lpstr>
      <vt:lpstr>Introduction to CXL</vt:lpstr>
      <vt:lpstr>Brief History of CXL</vt:lpstr>
      <vt:lpstr>Three CXL 3.0 features that change everything</vt:lpstr>
      <vt:lpstr>What a shared memory pool looks like</vt:lpstr>
      <vt:lpstr>CXL killer App: AI inference</vt:lpstr>
      <vt:lpstr>Amenable to existing parallel programming frameworks</vt:lpstr>
      <vt:lpstr>CXL killer App: VR/AR</vt:lpstr>
      <vt:lpstr>CXL killer App: vecDB</vt:lpstr>
      <vt:lpstr>OCEAN makes killer-app questions measurable</vt:lpstr>
      <vt:lpstr>Why existing approaches hit a wall</vt:lpstr>
      <vt:lpstr>Where OCEAN sits in the tool landscape</vt:lpstr>
      <vt:lpstr>OCEAN at a glance</vt:lpstr>
      <vt:lpstr>PowerPoint Presentation</vt:lpstr>
      <vt:lpstr>OCEAN architecture overview</vt:lpstr>
      <vt:lpstr>Where the novelty sits</vt:lpstr>
      <vt:lpstr>End-to-end memory access</vt:lpstr>
      <vt:lpstr>End-to-end memory access (cont’d)</vt:lpstr>
      <vt:lpstr>End-to-end memory access (cont’d)</vt:lpstr>
      <vt:lpstr>Three subsystems that make CXL 3.0 feel “real”</vt:lpstr>
      <vt:lpstr>PowerPoint Presentation</vt:lpstr>
      <vt:lpstr>Why multi-host coherence is hard in software</vt:lpstr>
      <vt:lpstr>Directory MESI: coherent read path</vt:lpstr>
      <vt:lpstr>Write path and SCC fallback</vt:lpstr>
      <vt:lpstr>Transport backends: SHM, TCP, RDMA</vt:lpstr>
      <vt:lpstr>PowerPoint Presentation</vt:lpstr>
      <vt:lpstr>Active latency injection</vt:lpstr>
      <vt:lpstr>Bandwidth ceilings + extended LogP</vt:lpstr>
      <vt:lpstr>Implementation stack</vt:lpstr>
      <vt:lpstr>Evaluation setup</vt:lpstr>
      <vt:lpstr>Fidelity snapshot: latency, bandwidth, collectives</vt:lpstr>
      <vt:lpstr>Case study: what hardware coherence buys you</vt:lpstr>
      <vt:lpstr>Case study: when software coherence stops scaling</vt:lpstr>
      <vt:lpstr>Case study: policy choice still matters</vt:lpstr>
      <vt:lpstr>Calibration: why receiver overhead dominates</vt:lpstr>
      <vt:lpstr>Coffee breaks (30 mins; 3-3:30pm)</vt:lpstr>
      <vt:lpstr>PowerPoint Presentation</vt:lpstr>
      <vt:lpstr>How to run the tutorial as a hands-on session</vt:lpstr>
      <vt:lpstr>What the open-source community can do next</vt:lpstr>
      <vt:lpstr>Takeaways</vt:lpstr>
      <vt:lpstr>PowerPoint Presentation</vt:lpstr>
      <vt:lpstr>IPDPS 2026  1st Tutorial on OCEAN: An Open-Source CXL Emulation Platform at Hyperscale (Closing)</vt:lpstr>
      <vt:lpstr>Slides, demos, and documents will be shared to the public on the OCEAN webpage (https://github.com/fam-emu/OCEAN)</vt:lpstr>
      <vt:lpstr>Roadmaps</vt:lpstr>
      <vt:lpstr>Hiring!!</vt:lpstr>
      <vt:lpstr>Other activities at IPDPS</vt:lpstr>
      <vt:lpstr>PowerPoint Presentation</vt:lpstr>
    </vt:vector>
  </TitlesOfParts>
  <Company>OpenAI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OCEAN: An Open-Source CXL Emulation Platform at Hyperscale</dc:title>
  <dc:subject>IPDPS 2026 Tutorial: OCEAN</dc:subject>
  <dc:creator>OpenAI</dc:creator>
  <cp:lastModifiedBy>Yiwei Yang</cp:lastModifiedBy>
  <cp:revision>2</cp:revision>
  <dcterms:created xsi:type="dcterms:W3CDTF">2026-04-14T18:43:31Z</dcterms:created>
  <dcterms:modified xsi:type="dcterms:W3CDTF">2026-05-27T16:14:07Z</dcterms:modified>
</cp:coreProperties>
</file>